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7" r:id="rId1"/>
  </p:sldMasterIdLst>
  <p:notesMasterIdLst>
    <p:notesMasterId r:id="rId56"/>
  </p:notesMasterIdLst>
  <p:handoutMasterIdLst>
    <p:handoutMasterId r:id="rId57"/>
  </p:handoutMasterIdLst>
  <p:sldIdLst>
    <p:sldId id="275" r:id="rId2"/>
    <p:sldId id="328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329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259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ovsky Argir" initials="ZA" lastIdx="1" clrIdx="0">
    <p:extLst>
      <p:ext uri="{19B8F6BF-5375-455C-9EA6-DF929625EA0E}">
        <p15:presenceInfo xmlns:p15="http://schemas.microsoft.com/office/powerpoint/2012/main" userId="S::zio001@vsb.cz::1dc56a10-5d08-49ef-933a-90ca63c0e9b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C3DE"/>
    <a:srgbClr val="0047BB"/>
    <a:srgbClr val="FFB81C"/>
    <a:srgbClr val="E4002B"/>
    <a:srgbClr val="00A499"/>
    <a:srgbClr val="43B02A"/>
    <a:srgbClr val="FF8200"/>
    <a:srgbClr val="8246AF"/>
    <a:srgbClr val="818386"/>
    <a:srgbClr val="A28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AE9663-A1E6-469E-8BBE-5160219A8B64}" v="154" dt="2024-02-12T10:52:16.380"/>
    <p1510:client id="{ACC46084-D619-4B46-B704-7B8919F122B3}" v="1" dt="2024-02-13T09:15:41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48"/>
    <p:restoredTop sz="86376"/>
  </p:normalViewPr>
  <p:slideViewPr>
    <p:cSldViewPr snapToGrid="0" snapToObjects="1" showGuides="1">
      <p:cViewPr varScale="1">
        <p:scale>
          <a:sx n="74" d="100"/>
          <a:sy n="74" d="100"/>
        </p:scale>
        <p:origin x="652" y="5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7E84B11-8086-A046-B6B7-F7A9DB5EA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E5F8304-EF8E-7A48-A3EC-256BB4EB24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746FA-9F78-5A43-BFD1-03D27A7F3C92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CE85A97-9D2F-A74D-874B-B462CB8C63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02496D-CD03-4446-AD06-43B91E1688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CC9C5-FF55-F544-A6D3-2B14C7549C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21827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2D10F-BC7E-0545-A8D3-D708044527A6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77E90-4C3A-1A40-BB34-28A95E688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2421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17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61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563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719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968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190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537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165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975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175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397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405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615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3873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62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588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658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27734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1366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1068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034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67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5020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350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30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1933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31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8582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32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56111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33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6545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34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3339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35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4583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36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1817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37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3226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38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620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6570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39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1399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40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5479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41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0131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42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9749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43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788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44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316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45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4036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46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0953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47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7848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48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780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5503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49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6912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50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60775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51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2344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52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5576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53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024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064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012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6823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9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svg"/><Relationship Id="rId42" Type="http://schemas.openxmlformats.org/officeDocument/2006/relationships/image" Target="../media/image42.svg"/><Relationship Id="rId47" Type="http://schemas.openxmlformats.org/officeDocument/2006/relationships/image" Target="../media/image47.png"/><Relationship Id="rId50" Type="http://schemas.openxmlformats.org/officeDocument/2006/relationships/image" Target="../media/image50.svg"/><Relationship Id="rId55" Type="http://schemas.openxmlformats.org/officeDocument/2006/relationships/image" Target="../media/image55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6" Type="http://schemas.openxmlformats.org/officeDocument/2006/relationships/image" Target="../media/image16.svg"/><Relationship Id="rId29" Type="http://schemas.openxmlformats.org/officeDocument/2006/relationships/image" Target="../media/image29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32" Type="http://schemas.openxmlformats.org/officeDocument/2006/relationships/image" Target="../media/image32.svg"/><Relationship Id="rId37" Type="http://schemas.openxmlformats.org/officeDocument/2006/relationships/image" Target="../media/image37.png"/><Relationship Id="rId40" Type="http://schemas.openxmlformats.org/officeDocument/2006/relationships/image" Target="../media/image40.svg"/><Relationship Id="rId45" Type="http://schemas.openxmlformats.org/officeDocument/2006/relationships/image" Target="../media/image45.png"/><Relationship Id="rId53" Type="http://schemas.openxmlformats.org/officeDocument/2006/relationships/image" Target="../media/image53.png"/><Relationship Id="rId58" Type="http://schemas.openxmlformats.org/officeDocument/2006/relationships/image" Target="../media/image58.svg"/><Relationship Id="rId5" Type="http://schemas.openxmlformats.org/officeDocument/2006/relationships/image" Target="../media/image5.png"/><Relationship Id="rId61" Type="http://schemas.openxmlformats.org/officeDocument/2006/relationships/image" Target="../media/image61.png"/><Relationship Id="rId19" Type="http://schemas.openxmlformats.org/officeDocument/2006/relationships/image" Target="../media/image1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image" Target="../media/image48.svg"/><Relationship Id="rId56" Type="http://schemas.openxmlformats.org/officeDocument/2006/relationships/image" Target="../media/image56.svg"/><Relationship Id="rId8" Type="http://schemas.openxmlformats.org/officeDocument/2006/relationships/image" Target="../media/image8.svg"/><Relationship Id="rId51" Type="http://schemas.openxmlformats.org/officeDocument/2006/relationships/image" Target="../media/image51.png"/><Relationship Id="rId3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svg"/><Relationship Id="rId46" Type="http://schemas.openxmlformats.org/officeDocument/2006/relationships/image" Target="../media/image46.svg"/><Relationship Id="rId59" Type="http://schemas.openxmlformats.org/officeDocument/2006/relationships/image" Target="../media/image59.png"/><Relationship Id="rId20" Type="http://schemas.openxmlformats.org/officeDocument/2006/relationships/image" Target="../media/image20.svg"/><Relationship Id="rId41" Type="http://schemas.openxmlformats.org/officeDocument/2006/relationships/image" Target="../media/image41.png"/><Relationship Id="rId54" Type="http://schemas.openxmlformats.org/officeDocument/2006/relationships/image" Target="../media/image54.svg"/><Relationship Id="rId62" Type="http://schemas.openxmlformats.org/officeDocument/2006/relationships/image" Target="../media/image6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36" Type="http://schemas.openxmlformats.org/officeDocument/2006/relationships/image" Target="../media/image36.svg"/><Relationship Id="rId49" Type="http://schemas.openxmlformats.org/officeDocument/2006/relationships/image" Target="../media/image49.png"/><Relationship Id="rId57" Type="http://schemas.openxmlformats.org/officeDocument/2006/relationships/image" Target="../media/image57.png"/><Relationship Id="rId10" Type="http://schemas.openxmlformats.org/officeDocument/2006/relationships/image" Target="../media/image10.svg"/><Relationship Id="rId31" Type="http://schemas.openxmlformats.org/officeDocument/2006/relationships/image" Target="../media/image31.png"/><Relationship Id="rId44" Type="http://schemas.openxmlformats.org/officeDocument/2006/relationships/image" Target="../media/image44.svg"/><Relationship Id="rId52" Type="http://schemas.openxmlformats.org/officeDocument/2006/relationships/image" Target="../media/image52.svg"/><Relationship Id="rId60" Type="http://schemas.openxmlformats.org/officeDocument/2006/relationships/image" Target="../media/image6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3F77-2CE9-7D49-9458-1ACF72B58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88" y="1989138"/>
            <a:ext cx="11798620" cy="1172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1DA3B-0F22-3848-B468-C8422D799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7" y="3602038"/>
            <a:ext cx="11798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57841-B012-3F4F-A40A-F73F833F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D9582-6523-1D44-A4F0-10D045BE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2D269-4D51-D242-8BC5-F310E732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75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4CAD3-2491-3045-91F4-95BA2887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D3671-8D78-AB47-8428-FB2C74A7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53978-B0A2-9346-AEA0-9BBC0215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00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3B380-B0ED-AA4C-9846-18497E75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1" y="1089025"/>
            <a:ext cx="4563908" cy="7191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C539D-BE42-5E44-9649-A43967320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243" y="1089025"/>
            <a:ext cx="7075670" cy="51117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09BA3-2099-E943-B907-9054F9DEA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181" y="1989137"/>
            <a:ext cx="4563908" cy="42116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F984A-10C0-FA4B-993D-0030D8FC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1D101-3D6C-364A-81B6-1FCFE8703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CA1EE-A952-AB4C-AD12-9C7801BE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762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D38C2-A537-A048-9C5D-EC1FA971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55" y="1089025"/>
            <a:ext cx="4563533" cy="7191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60598-20E7-F042-89BA-C6678DD94E0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908549" y="1089025"/>
            <a:ext cx="7091363" cy="51117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z="1600" dirty="0"/>
              <a:t>Picture</a:t>
            </a:r>
            <a:endParaRPr lang="cs-C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A6C57-B059-7548-8C2E-30FE726D9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555" y="1989137"/>
            <a:ext cx="4563533" cy="42116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13B4-C6DE-674E-99C4-2B60E0B3C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753AB-B7F1-204E-AFB9-F65DEBC6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C4982-79FD-9346-AC3D-B384016D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467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14C914-950A-7942-B0E9-3FEB6F7F3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11/04/2019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F0096-0579-6045-8D0F-A71D6439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49"/>
            <a:ext cx="9937749" cy="309266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Název prezentace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670FDF-F365-974E-B39A-0DEC9CD4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213" y="6356349"/>
            <a:ext cx="612775" cy="312739"/>
          </a:xfrm>
          <a:prstGeom prst="rect">
            <a:avLst/>
          </a:prstGeom>
        </p:spPr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FD4CE4-1DDE-1747-9474-B500B04E5D3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3497" y="1089025"/>
            <a:ext cx="11796415" cy="5111749"/>
          </a:xfrm>
        </p:spPr>
        <p:txBody>
          <a:bodyPr/>
          <a:lstStyle>
            <a:lvl1pPr>
              <a:defRPr sz="20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5799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32CD5EFD-0980-814B-9F8E-224DB3C18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7483" y="5663090"/>
            <a:ext cx="2425320" cy="1406170"/>
          </a:xfrm>
          <a:prstGeom prst="rect">
            <a:avLst/>
          </a:prstGeom>
        </p:spPr>
      </p:pic>
      <p:pic>
        <p:nvPicPr>
          <p:cNvPr id="6" name="Graphic 9" descr="Group of people">
            <a:extLst>
              <a:ext uri="{FF2B5EF4-FFF2-40B4-BE49-F238E27FC236}">
                <a16:creationId xmlns:a16="http://schemas.microsoft.com/office/drawing/2014/main" id="{04DA598E-973C-444B-B284-F9B89ADF5C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674" y="836612"/>
            <a:ext cx="2752725" cy="2752725"/>
          </a:xfrm>
          <a:prstGeom prst="rect">
            <a:avLst/>
          </a:prstGeom>
        </p:spPr>
      </p:pic>
      <p:pic>
        <p:nvPicPr>
          <p:cNvPr id="7" name="Graphic 10" descr="Man">
            <a:extLst>
              <a:ext uri="{FF2B5EF4-FFF2-40B4-BE49-F238E27FC236}">
                <a16:creationId xmlns:a16="http://schemas.microsoft.com/office/drawing/2014/main" id="{3ABC57AA-9A23-E943-85D9-17073FE238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7483" y="4695675"/>
            <a:ext cx="1028781" cy="1028781"/>
          </a:xfrm>
          <a:prstGeom prst="rect">
            <a:avLst/>
          </a:prstGeom>
        </p:spPr>
      </p:pic>
      <p:pic>
        <p:nvPicPr>
          <p:cNvPr id="8" name="Graphic 12" descr="Male profile">
            <a:extLst>
              <a:ext uri="{FF2B5EF4-FFF2-40B4-BE49-F238E27FC236}">
                <a16:creationId xmlns:a16="http://schemas.microsoft.com/office/drawing/2014/main" id="{FD577FC3-8631-A045-A4A7-CAFE2F87D65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73742" y="5825652"/>
            <a:ext cx="914400" cy="914400"/>
          </a:xfrm>
          <a:prstGeom prst="rect">
            <a:avLst/>
          </a:prstGeom>
        </p:spPr>
      </p:pic>
      <p:pic>
        <p:nvPicPr>
          <p:cNvPr id="9" name="Graphic 13" descr="Female Profile">
            <a:extLst>
              <a:ext uri="{FF2B5EF4-FFF2-40B4-BE49-F238E27FC236}">
                <a16:creationId xmlns:a16="http://schemas.microsoft.com/office/drawing/2014/main" id="{637B6C78-5FC2-354E-AC47-978ED205EF4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1698" y="5825652"/>
            <a:ext cx="914400" cy="914400"/>
          </a:xfrm>
          <a:prstGeom prst="rect">
            <a:avLst/>
          </a:prstGeom>
        </p:spPr>
      </p:pic>
      <p:pic>
        <p:nvPicPr>
          <p:cNvPr id="10" name="Graphic 14" descr="Lecturer">
            <a:extLst>
              <a:ext uri="{FF2B5EF4-FFF2-40B4-BE49-F238E27FC236}">
                <a16:creationId xmlns:a16="http://schemas.microsoft.com/office/drawing/2014/main" id="{6FF3E188-079E-6A4E-92CC-8D52843FFF6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3037" y="4090833"/>
            <a:ext cx="1082559" cy="1082559"/>
          </a:xfrm>
          <a:prstGeom prst="rect">
            <a:avLst/>
          </a:prstGeom>
        </p:spPr>
      </p:pic>
      <p:pic>
        <p:nvPicPr>
          <p:cNvPr id="11" name="Graphic 15" descr="Teacher">
            <a:extLst>
              <a:ext uri="{FF2B5EF4-FFF2-40B4-BE49-F238E27FC236}">
                <a16:creationId xmlns:a16="http://schemas.microsoft.com/office/drawing/2014/main" id="{DF6DB79B-368A-CC45-A897-9F8821585E3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82562" y="3683769"/>
            <a:ext cx="1123270" cy="1123270"/>
          </a:xfrm>
          <a:prstGeom prst="rect">
            <a:avLst/>
          </a:prstGeom>
        </p:spPr>
      </p:pic>
      <p:pic>
        <p:nvPicPr>
          <p:cNvPr id="12" name="Graphic 17" descr="Users">
            <a:extLst>
              <a:ext uri="{FF2B5EF4-FFF2-40B4-BE49-F238E27FC236}">
                <a16:creationId xmlns:a16="http://schemas.microsoft.com/office/drawing/2014/main" id="{AA866559-5094-8C44-A181-5E12480193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06951" y="1915705"/>
            <a:ext cx="1203728" cy="1203728"/>
          </a:xfrm>
          <a:prstGeom prst="rect">
            <a:avLst/>
          </a:prstGeom>
        </p:spPr>
      </p:pic>
      <p:pic>
        <p:nvPicPr>
          <p:cNvPr id="13" name="Graphic 18" descr="Circle with right arrow">
            <a:extLst>
              <a:ext uri="{FF2B5EF4-FFF2-40B4-BE49-F238E27FC236}">
                <a16:creationId xmlns:a16="http://schemas.microsoft.com/office/drawing/2014/main" id="{1A8DA4D5-B917-E740-B951-392331F5ED4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74420" y="5870119"/>
            <a:ext cx="914400" cy="914400"/>
          </a:xfrm>
          <a:prstGeom prst="rect">
            <a:avLst/>
          </a:prstGeom>
        </p:spPr>
      </p:pic>
      <p:pic>
        <p:nvPicPr>
          <p:cNvPr id="14" name="Graphic 19" descr="Circle with right arrow">
            <a:extLst>
              <a:ext uri="{FF2B5EF4-FFF2-40B4-BE49-F238E27FC236}">
                <a16:creationId xmlns:a16="http://schemas.microsoft.com/office/drawing/2014/main" id="{33F3493D-E90F-AB4C-A6A0-16334AA95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0800000" flipV="1">
            <a:off x="4597673" y="5870119"/>
            <a:ext cx="914400" cy="914400"/>
          </a:xfrm>
          <a:prstGeom prst="rect">
            <a:avLst/>
          </a:prstGeom>
        </p:spPr>
      </p:pic>
      <p:pic>
        <p:nvPicPr>
          <p:cNvPr id="15" name="Graphic 21" descr="Brain in head">
            <a:extLst>
              <a:ext uri="{FF2B5EF4-FFF2-40B4-BE49-F238E27FC236}">
                <a16:creationId xmlns:a16="http://schemas.microsoft.com/office/drawing/2014/main" id="{FD52055C-63C1-5442-9521-1A83E329937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152079" y="5627868"/>
            <a:ext cx="1156651" cy="1156651"/>
          </a:xfrm>
          <a:prstGeom prst="rect">
            <a:avLst/>
          </a:prstGeom>
        </p:spPr>
      </p:pic>
      <p:pic>
        <p:nvPicPr>
          <p:cNvPr id="16" name="Graphic 22" descr="Person with idea">
            <a:extLst>
              <a:ext uri="{FF2B5EF4-FFF2-40B4-BE49-F238E27FC236}">
                <a16:creationId xmlns:a16="http://schemas.microsoft.com/office/drawing/2014/main" id="{D231E3E1-56A7-2A43-95A1-C5B0F759E5A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74122" y="1991584"/>
            <a:ext cx="1297326" cy="1297326"/>
          </a:xfrm>
          <a:prstGeom prst="rect">
            <a:avLst/>
          </a:prstGeom>
        </p:spPr>
      </p:pic>
      <p:pic>
        <p:nvPicPr>
          <p:cNvPr id="17" name="Graphic 23" descr="Group brainstorm">
            <a:extLst>
              <a:ext uri="{FF2B5EF4-FFF2-40B4-BE49-F238E27FC236}">
                <a16:creationId xmlns:a16="http://schemas.microsoft.com/office/drawing/2014/main" id="{1539B19C-541F-AC48-BEF0-7DED565FF73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19694" y="852614"/>
            <a:ext cx="1330432" cy="1330432"/>
          </a:xfrm>
          <a:prstGeom prst="rect">
            <a:avLst/>
          </a:prstGeom>
        </p:spPr>
      </p:pic>
      <p:pic>
        <p:nvPicPr>
          <p:cNvPr id="18" name="Graphic 24" descr="Customer review">
            <a:extLst>
              <a:ext uri="{FF2B5EF4-FFF2-40B4-BE49-F238E27FC236}">
                <a16:creationId xmlns:a16="http://schemas.microsoft.com/office/drawing/2014/main" id="{CDE085C0-F896-3440-AEE4-9DC2E70EB39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113184" y="3964453"/>
            <a:ext cx="1335320" cy="1335320"/>
          </a:xfrm>
          <a:prstGeom prst="rect">
            <a:avLst/>
          </a:prstGeom>
        </p:spPr>
      </p:pic>
      <p:pic>
        <p:nvPicPr>
          <p:cNvPr id="19" name="Graphic 25" descr="Social network">
            <a:extLst>
              <a:ext uri="{FF2B5EF4-FFF2-40B4-BE49-F238E27FC236}">
                <a16:creationId xmlns:a16="http://schemas.microsoft.com/office/drawing/2014/main" id="{68515830-B2B0-E245-AF8B-8EE05A71F986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33277" y="3845892"/>
            <a:ext cx="1763985" cy="1763985"/>
          </a:xfrm>
          <a:prstGeom prst="rect">
            <a:avLst/>
          </a:prstGeom>
        </p:spPr>
      </p:pic>
      <p:pic>
        <p:nvPicPr>
          <p:cNvPr id="20" name="Graphic 26" descr="Line arrow: Straight">
            <a:extLst>
              <a:ext uri="{FF2B5EF4-FFF2-40B4-BE49-F238E27FC236}">
                <a16:creationId xmlns:a16="http://schemas.microsoft.com/office/drawing/2014/main" id="{9B5957D1-03B3-064C-BF58-A30028A2277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489004" y="4955719"/>
            <a:ext cx="914400" cy="914400"/>
          </a:xfrm>
          <a:prstGeom prst="rect">
            <a:avLst/>
          </a:prstGeom>
        </p:spPr>
      </p:pic>
      <p:pic>
        <p:nvPicPr>
          <p:cNvPr id="21" name="Graphic 27" descr="Head with gears">
            <a:extLst>
              <a:ext uri="{FF2B5EF4-FFF2-40B4-BE49-F238E27FC236}">
                <a16:creationId xmlns:a16="http://schemas.microsoft.com/office/drawing/2014/main" id="{74B80D84-2447-DC4D-A04D-706E912F1C94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 flipH="1">
            <a:off x="2242055" y="5627868"/>
            <a:ext cx="1156651" cy="1156651"/>
          </a:xfrm>
          <a:prstGeom prst="rect">
            <a:avLst/>
          </a:prstGeom>
        </p:spPr>
      </p:pic>
      <p:pic>
        <p:nvPicPr>
          <p:cNvPr id="22" name="Graphic 28" descr="Single gear">
            <a:extLst>
              <a:ext uri="{FF2B5EF4-FFF2-40B4-BE49-F238E27FC236}">
                <a16:creationId xmlns:a16="http://schemas.microsoft.com/office/drawing/2014/main" id="{F3B81E84-6995-1A42-BA4A-EEA98C842B3E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928952" y="1494575"/>
            <a:ext cx="1205978" cy="1205978"/>
          </a:xfrm>
          <a:prstGeom prst="rect">
            <a:avLst/>
          </a:prstGeom>
        </p:spPr>
      </p:pic>
      <p:pic>
        <p:nvPicPr>
          <p:cNvPr id="23" name="Graphic 29" descr="Gears">
            <a:extLst>
              <a:ext uri="{FF2B5EF4-FFF2-40B4-BE49-F238E27FC236}">
                <a16:creationId xmlns:a16="http://schemas.microsoft.com/office/drawing/2014/main" id="{738B8D76-89C6-0A47-A1EC-88BDC77C76EE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8761899" y="5677034"/>
            <a:ext cx="914400" cy="914400"/>
          </a:xfrm>
          <a:prstGeom prst="rect">
            <a:avLst/>
          </a:prstGeom>
        </p:spPr>
      </p:pic>
      <p:pic>
        <p:nvPicPr>
          <p:cNvPr id="24" name="Graphic 32" descr="Brain in head">
            <a:extLst>
              <a:ext uri="{FF2B5EF4-FFF2-40B4-BE49-F238E27FC236}">
                <a16:creationId xmlns:a16="http://schemas.microsoft.com/office/drawing/2014/main" id="{0B3DE9B9-E900-E94D-8F7B-B39B3CEAA03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51681" y="5645859"/>
            <a:ext cx="1156651" cy="1156651"/>
          </a:xfrm>
          <a:prstGeom prst="rect">
            <a:avLst/>
          </a:prstGeom>
        </p:spPr>
      </p:pic>
      <p:pic>
        <p:nvPicPr>
          <p:cNvPr id="25" name="Graphic 33" descr="Head with gears">
            <a:extLst>
              <a:ext uri="{FF2B5EF4-FFF2-40B4-BE49-F238E27FC236}">
                <a16:creationId xmlns:a16="http://schemas.microsoft.com/office/drawing/2014/main" id="{27C05D7A-CE76-A24D-9EF2-02AEB87746D9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264753" y="5627868"/>
            <a:ext cx="1156651" cy="1156651"/>
          </a:xfrm>
          <a:prstGeom prst="rect">
            <a:avLst/>
          </a:prstGeom>
        </p:spPr>
      </p:pic>
      <p:pic>
        <p:nvPicPr>
          <p:cNvPr id="26" name="Graphic 2" descr="Drawing compass">
            <a:extLst>
              <a:ext uri="{FF2B5EF4-FFF2-40B4-BE49-F238E27FC236}">
                <a16:creationId xmlns:a16="http://schemas.microsoft.com/office/drawing/2014/main" id="{A4E985D3-22BB-CF4C-A04D-E83F0820D49A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160667" y="3495651"/>
            <a:ext cx="914400" cy="914400"/>
          </a:xfrm>
          <a:prstGeom prst="rect">
            <a:avLst/>
          </a:prstGeom>
        </p:spPr>
      </p:pic>
      <p:pic>
        <p:nvPicPr>
          <p:cNvPr id="27" name="Graphic 35" descr="Thought bubble">
            <a:extLst>
              <a:ext uri="{FF2B5EF4-FFF2-40B4-BE49-F238E27FC236}">
                <a16:creationId xmlns:a16="http://schemas.microsoft.com/office/drawing/2014/main" id="{7442ADAD-1851-054C-B6BD-75345245D0AB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8583678" y="4806710"/>
            <a:ext cx="914400" cy="914400"/>
          </a:xfrm>
          <a:prstGeom prst="rect">
            <a:avLst/>
          </a:prstGeom>
        </p:spPr>
      </p:pic>
      <p:pic>
        <p:nvPicPr>
          <p:cNvPr id="28" name="Graphic 37" descr="Speech">
            <a:extLst>
              <a:ext uri="{FF2B5EF4-FFF2-40B4-BE49-F238E27FC236}">
                <a16:creationId xmlns:a16="http://schemas.microsoft.com/office/drawing/2014/main" id="{BE2780E0-E0C6-074B-9AA0-A75E3DE92942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416761" y="3565706"/>
            <a:ext cx="914400" cy="914400"/>
          </a:xfrm>
          <a:prstGeom prst="rect">
            <a:avLst/>
          </a:prstGeom>
        </p:spPr>
      </p:pic>
      <p:pic>
        <p:nvPicPr>
          <p:cNvPr id="29" name="Graphic 39" descr="Atom">
            <a:extLst>
              <a:ext uri="{FF2B5EF4-FFF2-40B4-BE49-F238E27FC236}">
                <a16:creationId xmlns:a16="http://schemas.microsoft.com/office/drawing/2014/main" id="{BDBA72AA-3660-C543-8784-A9630CB04CDD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1064418" y="2505803"/>
            <a:ext cx="914400" cy="914400"/>
          </a:xfrm>
          <a:prstGeom prst="rect">
            <a:avLst/>
          </a:prstGeom>
        </p:spPr>
      </p:pic>
      <p:pic>
        <p:nvPicPr>
          <p:cNvPr id="30" name="Graphic 41" descr="Test tubes">
            <a:extLst>
              <a:ext uri="{FF2B5EF4-FFF2-40B4-BE49-F238E27FC236}">
                <a16:creationId xmlns:a16="http://schemas.microsoft.com/office/drawing/2014/main" id="{EE42C5C2-C3D4-BD4E-B7F0-C33001E2E5C8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7146709" y="2962319"/>
            <a:ext cx="914400" cy="914400"/>
          </a:xfrm>
          <a:prstGeom prst="rect">
            <a:avLst/>
          </a:prstGeom>
        </p:spPr>
      </p:pic>
      <p:pic>
        <p:nvPicPr>
          <p:cNvPr id="31" name="Graphic 43" descr="Microscope">
            <a:extLst>
              <a:ext uri="{FF2B5EF4-FFF2-40B4-BE49-F238E27FC236}">
                <a16:creationId xmlns:a16="http://schemas.microsoft.com/office/drawing/2014/main" id="{02C32655-97BF-1E4E-BD81-F2C1CE94885F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0992641" y="1386787"/>
            <a:ext cx="914400" cy="914400"/>
          </a:xfrm>
          <a:prstGeom prst="rect">
            <a:avLst/>
          </a:prstGeom>
        </p:spPr>
      </p:pic>
      <p:pic>
        <p:nvPicPr>
          <p:cNvPr id="32" name="Graphic 45" descr="Classroom">
            <a:extLst>
              <a:ext uri="{FF2B5EF4-FFF2-40B4-BE49-F238E27FC236}">
                <a16:creationId xmlns:a16="http://schemas.microsoft.com/office/drawing/2014/main" id="{40078F79-31AC-4948-8FF5-3ED90E65BD6E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3985874" y="3683769"/>
            <a:ext cx="1186701" cy="1186701"/>
          </a:xfrm>
          <a:prstGeom prst="rect">
            <a:avLst/>
          </a:prstGeom>
        </p:spPr>
      </p:pic>
      <p:pic>
        <p:nvPicPr>
          <p:cNvPr id="33" name="Graphic 47" descr="Flask">
            <a:extLst>
              <a:ext uri="{FF2B5EF4-FFF2-40B4-BE49-F238E27FC236}">
                <a16:creationId xmlns:a16="http://schemas.microsoft.com/office/drawing/2014/main" id="{44AD63B0-2258-E147-B8B3-8591B8A3764D}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9626485" y="2432883"/>
            <a:ext cx="914400" cy="914400"/>
          </a:xfrm>
          <a:prstGeom prst="rect">
            <a:avLst/>
          </a:prstGeom>
        </p:spPr>
      </p:pic>
      <p:pic>
        <p:nvPicPr>
          <p:cNvPr id="34" name="Graphic 49" descr="Books">
            <a:extLst>
              <a:ext uri="{FF2B5EF4-FFF2-40B4-BE49-F238E27FC236}">
                <a16:creationId xmlns:a16="http://schemas.microsoft.com/office/drawing/2014/main" id="{DF9D6352-2CCC-1444-A834-B1A78E529506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8301109" y="1584531"/>
            <a:ext cx="914400" cy="914400"/>
          </a:xfrm>
          <a:prstGeom prst="rect">
            <a:avLst/>
          </a:prstGeom>
        </p:spPr>
      </p:pic>
      <p:pic>
        <p:nvPicPr>
          <p:cNvPr id="35" name="Graphic 51" descr="Graduation cap">
            <a:extLst>
              <a:ext uri="{FF2B5EF4-FFF2-40B4-BE49-F238E27FC236}">
                <a16:creationId xmlns:a16="http://schemas.microsoft.com/office/drawing/2014/main" id="{7863313B-2B16-3649-8E15-AE04C6A53ED0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9765965" y="3572690"/>
            <a:ext cx="914400" cy="914400"/>
          </a:xfrm>
          <a:prstGeom prst="rect">
            <a:avLst/>
          </a:prstGeom>
        </p:spPr>
      </p:pic>
      <p:pic>
        <p:nvPicPr>
          <p:cNvPr id="36" name="Graphic 53" descr="Diploma roll">
            <a:extLst>
              <a:ext uri="{FF2B5EF4-FFF2-40B4-BE49-F238E27FC236}">
                <a16:creationId xmlns:a16="http://schemas.microsoft.com/office/drawing/2014/main" id="{62F30BDA-DACD-BF42-8DE6-E499696F1E8A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8350974" y="2662233"/>
            <a:ext cx="914400" cy="914400"/>
          </a:xfrm>
          <a:prstGeom prst="rect">
            <a:avLst/>
          </a:prstGeom>
        </p:spPr>
      </p:pic>
      <p:pic>
        <p:nvPicPr>
          <p:cNvPr id="37" name="Graphic 55" descr="Woman">
            <a:extLst>
              <a:ext uri="{FF2B5EF4-FFF2-40B4-BE49-F238E27FC236}">
                <a16:creationId xmlns:a16="http://schemas.microsoft.com/office/drawing/2014/main" id="{789C7B07-A7D3-834D-A66D-A93F7332C4C3}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1143982" y="4599087"/>
            <a:ext cx="1028781" cy="1028781"/>
          </a:xfrm>
          <a:prstGeom prst="rect">
            <a:avLst/>
          </a:prstGeom>
        </p:spPr>
      </p:pic>
      <p:pic>
        <p:nvPicPr>
          <p:cNvPr id="38" name="Graphic 57" descr="Lightbulb and gear">
            <a:extLst>
              <a:ext uri="{FF2B5EF4-FFF2-40B4-BE49-F238E27FC236}">
                <a16:creationId xmlns:a16="http://schemas.microsoft.com/office/drawing/2014/main" id="{5D6F4F82-38DF-4D41-A105-5DA539A01E86}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9597798" y="1199387"/>
            <a:ext cx="914400" cy="914400"/>
          </a:xfrm>
          <a:prstGeom prst="rect">
            <a:avLst/>
          </a:prstGeom>
        </p:spPr>
      </p:pic>
      <p:pic>
        <p:nvPicPr>
          <p:cNvPr id="39" name="Graphic 40" descr="Line arrow: Straight">
            <a:extLst>
              <a:ext uri="{FF2B5EF4-FFF2-40B4-BE49-F238E27FC236}">
                <a16:creationId xmlns:a16="http://schemas.microsoft.com/office/drawing/2014/main" id="{7E5AE010-773F-2B43-B401-E57CCB5CD05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flipH="1" flipV="1">
            <a:off x="5660577" y="494011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3F77-2CE9-7D49-9458-1ACF72B58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88" y="1989138"/>
            <a:ext cx="11798620" cy="1172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1DA3B-0F22-3848-B468-C8422D799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7" y="3602038"/>
            <a:ext cx="1179861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57841-B012-3F4F-A40A-F73F833F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D9582-6523-1D44-A4F0-10D045BE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2D269-4D51-D242-8BC5-F310E732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54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8AEB-B644-5942-AD1E-621B53CF1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00131-EA4E-F247-BD08-565629F59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989138"/>
            <a:ext cx="11807825" cy="42116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219AF-979E-E64C-BD7F-90FE544F0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D194E-1BDE-4F4F-9844-8C382C2C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B98FB-D470-F24C-9040-6BA593DF7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51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ECE6-7A7D-664C-A646-0577ABD5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102836"/>
            <a:ext cx="11799733" cy="70532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D8159-490F-9D44-8DE1-C95E41982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7" y="1989138"/>
            <a:ext cx="11807825" cy="421163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81DD2-B40B-6F40-8846-B6C265F6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B0DD2-F15B-0E4C-ACB5-7DEB62EE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4EA89-1BE2-0F40-B054-7AB8ACBF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04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16C57-B154-3447-8B55-54316475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0" y="1089026"/>
            <a:ext cx="11798620" cy="719138"/>
          </a:xfrm>
          <a:prstGeom prst="rect">
            <a:avLst/>
          </a:prstGeom>
        </p:spPr>
        <p:txBody>
          <a:bodyPr anchor="b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8488A-550B-FD44-870D-6B5F0CA0C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180" y="1987551"/>
            <a:ext cx="5819620" cy="42136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EBD61-1D0E-8247-8181-00E7B3992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987551"/>
            <a:ext cx="5827713" cy="41894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39C4F-0816-E949-A19A-C72D7413E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E692D-CAEE-E847-999C-19F61DAB3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8AC9C-BE73-C946-A793-2A1ADEE0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809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AD35-4396-B543-B0B1-246F45FE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0D54-B0DF-0349-A08A-AB9BE6DB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7" y="1989137"/>
            <a:ext cx="5832475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8BE5-6CB3-8345-924C-A1DD2DD0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088" y="2314322"/>
            <a:ext cx="5832476" cy="387534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5EA90-3B54-D74E-BE42-B5E34C217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989137"/>
            <a:ext cx="5827713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D7D3D-11B1-CB4C-A33F-C8BC62E37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14322"/>
            <a:ext cx="5827713" cy="387534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3094F-F128-7744-9134-944E79FE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60339-0274-CD47-9C2C-2DBB6A0B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582F-44EF-524C-AC03-6D30051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09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AD35-4396-B543-B0B1-246F45FE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0D54-B0DF-0349-A08A-AB9BE6DB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7" y="1989137"/>
            <a:ext cx="5832475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8BE5-6CB3-8345-924C-A1DD2DD0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088" y="2314322"/>
            <a:ext cx="5832476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5EA90-3B54-D74E-BE42-B5E34C217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989137"/>
            <a:ext cx="5827713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D7D3D-11B1-CB4C-A33F-C8BC62E37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14322"/>
            <a:ext cx="5827713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3094F-F128-7744-9134-944E79FE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60339-0274-CD47-9C2C-2DBB6A0B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582F-44EF-524C-AC03-6D30051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AF2A61-8083-714B-B6EA-A2C9374A767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0179" y="4418252"/>
            <a:ext cx="5832475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A49810-6CDC-1940-ABA4-D189C0035A0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00178" y="4650749"/>
            <a:ext cx="5832475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3E3FB61-C1CC-E949-B02F-C230B61EC8C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72101" y="4410160"/>
            <a:ext cx="5832475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EEC9536-D82E-1D48-A1FD-3B14AAF76BE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172100" y="4642657"/>
            <a:ext cx="5832475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57039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AD35-4396-B543-B0B1-246F45FE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0D54-B0DF-0349-A08A-AB9BE6DB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177" y="1989137"/>
            <a:ext cx="3735319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8BE5-6CB3-8345-924C-A1DD2DD0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0554" y="2314322"/>
            <a:ext cx="3734137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3094F-F128-7744-9134-944E79FE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60339-0274-CD47-9C2C-2DBB6A0B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582F-44EF-524C-AC03-6D30051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AF2A61-8083-714B-B6EA-A2C9374A767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0178" y="4418252"/>
            <a:ext cx="3734137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A49810-6CDC-1940-ABA4-D189C0035A0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00178" y="4650749"/>
            <a:ext cx="3734562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D705129-1E26-D543-92A1-EFAF8E911FC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36469" y="1989138"/>
            <a:ext cx="3734137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0CA5CD9C-5511-DA4E-8F95-0917EC4C4D0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236846" y="2314323"/>
            <a:ext cx="3734137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2D26FB4-A694-EA42-9284-28128210565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236470" y="4418253"/>
            <a:ext cx="3734137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2F72328-61B5-6F45-A95F-1C82C2078F2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236470" y="4650750"/>
            <a:ext cx="3734136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F990E76-7FE9-CE42-A7A1-42B9EA1875D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263521" y="1989139"/>
            <a:ext cx="3734137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70A49019-5474-AF4C-8165-4F90E84BC2B0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263898" y="2314324"/>
            <a:ext cx="3734137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29B511B-4BFB-E44D-B631-01E01AC6719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263522" y="4418254"/>
            <a:ext cx="3734137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2B29021-5CC6-F44B-BEBD-C14F14FA8A1C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63522" y="4650751"/>
            <a:ext cx="3734136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94950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38144-9A3F-AC4B-ACA3-2C05BA3FB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93" y="1089025"/>
            <a:ext cx="11798620" cy="7191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583CD-F360-AA49-A6B4-38560C66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C4A53-7C48-3846-9C4E-47C297C7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345C61-F597-874B-8F86-E6021962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0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E16DB-0F0F-994D-A403-C9AB95C3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1104756"/>
            <a:ext cx="11798620" cy="703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tabLst>
                <a:tab pos="525463" algn="l"/>
              </a:tabLst>
            </a:pPr>
            <a:r>
              <a:rPr lang="cs-CZ" dirty="0"/>
              <a:t>Kliknutím lze upravit styl.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09CB4-F383-0740-80DE-33C5455CE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8" y="1994170"/>
            <a:ext cx="11798620" cy="4182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CE389-49B8-6646-8E5E-600A96746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468" y="6356349"/>
            <a:ext cx="947170" cy="302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5C3DE"/>
                </a:solidFill>
              </a:defRPr>
            </a:lvl1pPr>
          </a:lstStyle>
          <a:p>
            <a:r>
              <a:rPr lang="cs-CZ" dirty="0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2F074-0271-8E4C-A0D5-4D84215F5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3505" y="6356351"/>
            <a:ext cx="10145949" cy="312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5C3DE"/>
                </a:solidFill>
              </a:defRPr>
            </a:lvl1pPr>
          </a:lstStyle>
          <a:p>
            <a:r>
              <a:rPr lang="cs-CZ" dirty="0"/>
              <a:t>Název prezentace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14753-7DC6-624B-84C7-488F2ABE6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926" y="6356350"/>
            <a:ext cx="401782" cy="312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5C3DE"/>
                </a:solidFill>
              </a:defRPr>
            </a:lvl1pPr>
          </a:lstStyle>
          <a:p>
            <a:fld id="{E57EA1BE-92D9-9E4F-B3B9-F1A717F8567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C1595A26-5425-3A4B-B2BD-8ADD67DB9F0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16468" y="208419"/>
            <a:ext cx="3695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6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9" r:id="rId2"/>
    <p:sldLayoutId id="2147483669" r:id="rId3"/>
    <p:sldLayoutId id="2147483670" r:id="rId4"/>
    <p:sldLayoutId id="2147483671" r:id="rId5"/>
    <p:sldLayoutId id="2147483672" r:id="rId6"/>
    <p:sldLayoutId id="2147483683" r:id="rId7"/>
    <p:sldLayoutId id="2147483685" r:id="rId8"/>
    <p:sldLayoutId id="2147483673" r:id="rId9"/>
    <p:sldLayoutId id="2147483674" r:id="rId10"/>
    <p:sldLayoutId id="2147483675" r:id="rId11"/>
    <p:sldLayoutId id="2147483676" r:id="rId12"/>
    <p:sldLayoutId id="2147483681" r:id="rId13"/>
    <p:sldLayoutId id="2147483690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5C3DE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pos="7559" userDrawn="1">
          <p15:clr>
            <a:srgbClr val="F26B43"/>
          </p15:clr>
        </p15:guide>
        <p15:guide id="4" orient="horz" pos="686" userDrawn="1">
          <p15:clr>
            <a:srgbClr val="F26B43"/>
          </p15:clr>
        </p15:guide>
        <p15:guide id="5" orient="horz" pos="527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pos="733" userDrawn="1">
          <p15:clr>
            <a:srgbClr val="F26B43"/>
          </p15:clr>
        </p15:guide>
        <p15:guide id="9" orient="horz" pos="3997" userDrawn="1">
          <p15:clr>
            <a:srgbClr val="F26B43"/>
          </p15:clr>
        </p15:guide>
        <p15:guide id="10" orient="horz" pos="3906" userDrawn="1">
          <p15:clr>
            <a:srgbClr val="F26B43"/>
          </p15:clr>
        </p15:guide>
        <p15:guide id="11" orient="horz" pos="4201" userDrawn="1">
          <p15:clr>
            <a:srgbClr val="F26B43"/>
          </p15:clr>
        </p15:guide>
        <p15:guide id="12" orient="horz" pos="119" userDrawn="1">
          <p15:clr>
            <a:srgbClr val="F26B43"/>
          </p15:clr>
        </p15:guide>
        <p15:guide id="13" pos="824" userDrawn="1">
          <p15:clr>
            <a:srgbClr val="F26B43"/>
          </p15:clr>
        </p15:guide>
        <p15:guide id="14" pos="7197" userDrawn="1">
          <p15:clr>
            <a:srgbClr val="F26B43"/>
          </p15:clr>
        </p15:guide>
        <p15:guide id="15" orient="horz" pos="1253" userDrawn="1">
          <p15:clr>
            <a:srgbClr val="F26B43"/>
          </p15:clr>
        </p15:guide>
        <p15:guide id="16" pos="3795" userDrawn="1">
          <p15:clr>
            <a:srgbClr val="F26B43"/>
          </p15:clr>
        </p15:guide>
        <p15:guide id="17" pos="3885" userDrawn="1">
          <p15:clr>
            <a:srgbClr val="F26B43"/>
          </p15:clr>
        </p15:guide>
        <p15:guide id="18" pos="7310" userDrawn="1">
          <p15:clr>
            <a:srgbClr val="F26B43"/>
          </p15:clr>
        </p15:guide>
        <p15:guide id="19" pos="3092" userDrawn="1">
          <p15:clr>
            <a:srgbClr val="F26B43"/>
          </p15:clr>
        </p15:guide>
        <p15:guide id="20" pos="30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hodnoceni.rvvi.cz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B098420C-CF48-5A3A-7AF4-28974A34EC1E}"/>
              </a:ext>
            </a:extLst>
          </p:cNvPr>
          <p:cNvSpPr/>
          <p:nvPr/>
        </p:nvSpPr>
        <p:spPr>
          <a:xfrm>
            <a:off x="548638" y="1123081"/>
            <a:ext cx="11094720" cy="243143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cs-CZ" sz="4400" b="1" dirty="0">
                <a:solidFill>
                  <a:srgbClr val="05C3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FEI </a:t>
            </a:r>
            <a:r>
              <a:rPr lang="cs-CZ" sz="4400" b="1" dirty="0" err="1">
                <a:solidFill>
                  <a:srgbClr val="05C3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cs-CZ" sz="4400" b="1" dirty="0">
                <a:solidFill>
                  <a:srgbClr val="05C3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Club V.</a:t>
            </a:r>
          </a:p>
          <a:p>
            <a:pPr algn="ctr"/>
            <a:r>
              <a:rPr lang="cs-CZ" sz="2000" i="1" dirty="0">
                <a:solidFill>
                  <a:srgbClr val="05C3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Hodnocení výzkumných organizací a hodnocení programů účelové podpory</a:t>
            </a:r>
          </a:p>
          <a:p>
            <a:pPr algn="ctr"/>
            <a:r>
              <a:rPr lang="cs-CZ" sz="2000" i="1" dirty="0">
                <a:solidFill>
                  <a:srgbClr val="05C3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výzkumu, vývoje a inovací dle Metodiky M17+</a:t>
            </a:r>
          </a:p>
          <a:p>
            <a:pPr algn="ctr"/>
            <a:endParaRPr lang="cs-CZ" sz="1600" i="1" dirty="0">
              <a:solidFill>
                <a:srgbClr val="05C3D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2000" i="1" dirty="0">
                <a:solidFill>
                  <a:srgbClr val="05C3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Hodnocení 2022 </a:t>
            </a:r>
          </a:p>
          <a:p>
            <a:pPr algn="ctr"/>
            <a:endParaRPr lang="cs-CZ" sz="1600" b="1" dirty="0">
              <a:solidFill>
                <a:srgbClr val="05C3D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prof. Ing. Radek Martinek, Ph.D.</a:t>
            </a:r>
          </a:p>
        </p:txBody>
      </p:sp>
      <p:pic>
        <p:nvPicPr>
          <p:cNvPr id="1026" name="Picture 2" descr="Online Journal Club - OpenLearn - Open University">
            <a:extLst>
              <a:ext uri="{FF2B5EF4-FFF2-40B4-BE49-F238E27FC236}">
                <a16:creationId xmlns:a16="http://schemas.microsoft.com/office/drawing/2014/main" id="{F0214406-7274-A2E1-C7F3-B2514C69B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02" y="3554516"/>
            <a:ext cx="5654393" cy="322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5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9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BCB3934F-86F5-C098-CA5F-72EC765B6587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1 – Hodnocení vybraných výsledků – H21</a:t>
            </a: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9C2F7C5-A643-25C3-6283-7F4AEB2137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069318"/>
              </p:ext>
            </p:extLst>
          </p:nvPr>
        </p:nvGraphicFramePr>
        <p:xfrm>
          <a:off x="6096000" y="68487"/>
          <a:ext cx="3490882" cy="1009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2691">
                  <a:extLst>
                    <a:ext uri="{9D8B030D-6E8A-4147-A177-3AD203B41FA5}">
                      <a16:colId xmlns:a16="http://schemas.microsoft.com/office/drawing/2014/main" val="3017385538"/>
                    </a:ext>
                  </a:extLst>
                </a:gridCol>
                <a:gridCol w="2378191">
                  <a:extLst>
                    <a:ext uri="{9D8B030D-6E8A-4147-A177-3AD203B41FA5}">
                      <a16:colId xmlns:a16="http://schemas.microsoft.com/office/drawing/2014/main" val="4068711409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Segment: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VŠ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96987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Poskytovatel: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(Vše)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13803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Období hodnocení: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H21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63841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Kritérium: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(Vše)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2953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Vědní oblast: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1. Natural sciences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18126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Obor (Ford):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1.2 </a:t>
                      </a:r>
                      <a:r>
                        <a:rPr lang="cs-CZ" sz="1000" u="none" strike="noStrike" dirty="0" err="1">
                          <a:effectLst/>
                        </a:rPr>
                        <a:t>Computer</a:t>
                      </a:r>
                      <a:r>
                        <a:rPr lang="cs-CZ" sz="1000" u="none" strike="noStrike" dirty="0">
                          <a:effectLst/>
                        </a:rPr>
                        <a:t> and </a:t>
                      </a:r>
                      <a:r>
                        <a:rPr lang="cs-CZ" sz="1000" u="none" strike="noStrike" dirty="0" err="1">
                          <a:effectLst/>
                        </a:rPr>
                        <a:t>information</a:t>
                      </a:r>
                      <a:r>
                        <a:rPr lang="cs-CZ" sz="1000" u="none" strike="noStrike" dirty="0">
                          <a:effectLst/>
                        </a:rPr>
                        <a:t> </a:t>
                      </a:r>
                      <a:r>
                        <a:rPr lang="cs-CZ" sz="1000" u="none" strike="noStrike" dirty="0" err="1">
                          <a:effectLst/>
                        </a:rPr>
                        <a:t>sciences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438847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C1CC3205-9E5E-4666-CD1A-7A9BE52E53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766473"/>
              </p:ext>
            </p:extLst>
          </p:nvPr>
        </p:nvGraphicFramePr>
        <p:xfrm>
          <a:off x="193184" y="2076224"/>
          <a:ext cx="11771804" cy="4280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5814">
                  <a:extLst>
                    <a:ext uri="{9D8B030D-6E8A-4147-A177-3AD203B41FA5}">
                      <a16:colId xmlns:a16="http://schemas.microsoft.com/office/drawing/2014/main" val="1830877196"/>
                    </a:ext>
                  </a:extLst>
                </a:gridCol>
                <a:gridCol w="3084002">
                  <a:extLst>
                    <a:ext uri="{9D8B030D-6E8A-4147-A177-3AD203B41FA5}">
                      <a16:colId xmlns:a16="http://schemas.microsoft.com/office/drawing/2014/main" val="3313718574"/>
                    </a:ext>
                  </a:extLst>
                </a:gridCol>
                <a:gridCol w="3084002">
                  <a:extLst>
                    <a:ext uri="{9D8B030D-6E8A-4147-A177-3AD203B41FA5}">
                      <a16:colId xmlns:a16="http://schemas.microsoft.com/office/drawing/2014/main" val="4053497599"/>
                    </a:ext>
                  </a:extLst>
                </a:gridCol>
                <a:gridCol w="1075814">
                  <a:extLst>
                    <a:ext uri="{9D8B030D-6E8A-4147-A177-3AD203B41FA5}">
                      <a16:colId xmlns:a16="http://schemas.microsoft.com/office/drawing/2014/main" val="1664400387"/>
                    </a:ext>
                  </a:extLst>
                </a:gridCol>
                <a:gridCol w="1075814">
                  <a:extLst>
                    <a:ext uri="{9D8B030D-6E8A-4147-A177-3AD203B41FA5}">
                      <a16:colId xmlns:a16="http://schemas.microsoft.com/office/drawing/2014/main" val="2530516064"/>
                    </a:ext>
                  </a:extLst>
                </a:gridCol>
                <a:gridCol w="1075814">
                  <a:extLst>
                    <a:ext uri="{9D8B030D-6E8A-4147-A177-3AD203B41FA5}">
                      <a16:colId xmlns:a16="http://schemas.microsoft.com/office/drawing/2014/main" val="4041018957"/>
                    </a:ext>
                  </a:extLst>
                </a:gridCol>
                <a:gridCol w="650272">
                  <a:extLst>
                    <a:ext uri="{9D8B030D-6E8A-4147-A177-3AD203B41FA5}">
                      <a16:colId xmlns:a16="http://schemas.microsoft.com/office/drawing/2014/main" val="3764135114"/>
                    </a:ext>
                  </a:extLst>
                </a:gridCol>
                <a:gridCol w="650272">
                  <a:extLst>
                    <a:ext uri="{9D8B030D-6E8A-4147-A177-3AD203B41FA5}">
                      <a16:colId xmlns:a16="http://schemas.microsoft.com/office/drawing/2014/main" val="552548282"/>
                    </a:ext>
                  </a:extLst>
                </a:gridCol>
              </a:tblGrid>
              <a:tr h="1070032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Přínos k poznání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Ojha, Varun;Abraham, Ajith;Snášel, Václav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Metaheuristic design of feedforward neural networks: A review of two decades of research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1. Natural Sciences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1.2 Computer and information sciences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Computer sciences, information science, bioinformathics (hardware development to be 2.2, social aspect to be 5.8)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H21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4559344"/>
                  </a:ext>
                </a:extLst>
              </a:tr>
              <a:tr h="1070032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Přínos k poznání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Pan, J.-S.;Kong, Lingping;Sung, T.-W.;Tsai, P.-W.;Snášel, Václav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α-fraction first strategy for hierarchical model in wireless sensor networks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1. Natural Sciences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1.2 Computer and information sciences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Computer sciences, information science, bioinformathics (hardware development to be 2.2, social aspect to be 5.8)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H21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3829688"/>
                  </a:ext>
                </a:extLst>
              </a:tr>
              <a:tr h="1070032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Přínos k poznání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Nowaková, Jana;Prílepok, Michal;Snášel, Václav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Medical Image Retrieval Using Vector Quantization and Fuzzy S-tree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1. Natural Sciences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1.2 Computer and information sciences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Computer sciences, information science, bioinformathics (hardware development to be 2.2, social aspect to be 5.8)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H21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7980177"/>
                  </a:ext>
                </a:extLst>
              </a:tr>
              <a:tr h="1070032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Přínos k poznání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Zawbaa, Hossam M.;Emary, E.;Grosan, Crina;Snášel, Václav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Large-dimensionality small-instance set feature selection: A hybrid bio-inspired heuristic approach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1. Natural Sciences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1.2 </a:t>
                      </a:r>
                      <a:r>
                        <a:rPr lang="cs-CZ" sz="900" u="none" strike="noStrike" dirty="0" err="1">
                          <a:effectLst/>
                        </a:rPr>
                        <a:t>Computer</a:t>
                      </a:r>
                      <a:r>
                        <a:rPr lang="cs-CZ" sz="900" u="none" strike="noStrike" dirty="0">
                          <a:effectLst/>
                        </a:rPr>
                        <a:t> and </a:t>
                      </a:r>
                      <a:r>
                        <a:rPr lang="cs-CZ" sz="900" u="none" strike="noStrike" dirty="0" err="1">
                          <a:effectLst/>
                        </a:rPr>
                        <a:t>information</a:t>
                      </a:r>
                      <a:r>
                        <a:rPr lang="cs-CZ" sz="900" u="none" strike="noStrike" dirty="0">
                          <a:effectLst/>
                        </a:rPr>
                        <a:t> </a:t>
                      </a:r>
                      <a:r>
                        <a:rPr lang="cs-CZ" sz="900" u="none" strike="noStrike" dirty="0" err="1">
                          <a:effectLst/>
                        </a:rPr>
                        <a:t>sciences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Computer sciences, information science, bioinformathics (hardware development to be 2.2, social aspect to be 5.8)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H21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763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8664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10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533554FC-6C10-9EE7-12AD-159DF3F95886}"/>
              </a:ext>
            </a:extLst>
          </p:cNvPr>
          <p:cNvSpPr txBox="1">
            <a:spLocks/>
          </p:cNvSpPr>
          <p:nvPr/>
        </p:nvSpPr>
        <p:spPr>
          <a:xfrm>
            <a:off x="196690" y="1041919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1 – Hodnocení vybraných výsledků – H22</a:t>
            </a: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FFD125E-BBF3-FAC6-CE3F-D2936436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782444"/>
              </p:ext>
            </p:extLst>
          </p:nvPr>
        </p:nvGraphicFramePr>
        <p:xfrm>
          <a:off x="5261014" y="75077"/>
          <a:ext cx="4894922" cy="958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0218">
                  <a:extLst>
                    <a:ext uri="{9D8B030D-6E8A-4147-A177-3AD203B41FA5}">
                      <a16:colId xmlns:a16="http://schemas.microsoft.com/office/drawing/2014/main" val="3017385538"/>
                    </a:ext>
                  </a:extLst>
                </a:gridCol>
                <a:gridCol w="3334704">
                  <a:extLst>
                    <a:ext uri="{9D8B030D-6E8A-4147-A177-3AD203B41FA5}">
                      <a16:colId xmlns:a16="http://schemas.microsoft.com/office/drawing/2014/main" val="4068711409"/>
                    </a:ext>
                  </a:extLst>
                </a:gridCol>
              </a:tblGrid>
              <a:tr h="12646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Segment: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VŠ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969879"/>
                  </a:ext>
                </a:extLst>
              </a:tr>
              <a:tr h="12646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Poskytovatel: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(Vše)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138032"/>
                  </a:ext>
                </a:extLst>
              </a:tr>
              <a:tr h="12646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Období hodnocení: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H22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638412"/>
                  </a:ext>
                </a:extLst>
              </a:tr>
              <a:tr h="15191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Kritérium: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(Vše)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295322"/>
                  </a:ext>
                </a:extLst>
              </a:tr>
              <a:tr h="1967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Vědní oblast: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1. Natural </a:t>
                      </a:r>
                      <a:r>
                        <a:rPr lang="cs-CZ" sz="1000" u="none" strike="noStrike" dirty="0" err="1">
                          <a:effectLst/>
                        </a:rPr>
                        <a:t>sciences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181266"/>
                  </a:ext>
                </a:extLst>
              </a:tr>
              <a:tr h="12646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Obor (Ford):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1.2 </a:t>
                      </a:r>
                      <a:r>
                        <a:rPr lang="cs-CZ" sz="1000" u="none" strike="noStrike" dirty="0" err="1">
                          <a:effectLst/>
                        </a:rPr>
                        <a:t>Computer</a:t>
                      </a:r>
                      <a:r>
                        <a:rPr lang="cs-CZ" sz="1000" u="none" strike="noStrike" dirty="0">
                          <a:effectLst/>
                        </a:rPr>
                        <a:t> and </a:t>
                      </a:r>
                      <a:r>
                        <a:rPr lang="cs-CZ" sz="1000" u="none" strike="noStrike" dirty="0" err="1">
                          <a:effectLst/>
                        </a:rPr>
                        <a:t>information</a:t>
                      </a:r>
                      <a:r>
                        <a:rPr lang="cs-CZ" sz="1000" u="none" strike="noStrike" dirty="0">
                          <a:effectLst/>
                        </a:rPr>
                        <a:t> </a:t>
                      </a:r>
                      <a:r>
                        <a:rPr lang="cs-CZ" sz="1000" u="none" strike="noStrike" dirty="0" err="1">
                          <a:effectLst/>
                        </a:rPr>
                        <a:t>sciences</a:t>
                      </a:r>
                      <a:r>
                        <a:rPr lang="cs-CZ" sz="1000" u="none" strike="noStrike" dirty="0">
                          <a:effectLst/>
                        </a:rPr>
                        <a:t> + </a:t>
                      </a:r>
                      <a:r>
                        <a:rPr lang="en-US" sz="1000" u="none" strike="noStrike" dirty="0">
                          <a:effectLst/>
                        </a:rPr>
                        <a:t>1.1 Mathematics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438847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55E35FC-5E1F-9EF0-EF1E-C4001D6A1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452039"/>
              </p:ext>
            </p:extLst>
          </p:nvPr>
        </p:nvGraphicFramePr>
        <p:xfrm>
          <a:off x="254726" y="2063896"/>
          <a:ext cx="11710268" cy="4180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7057">
                  <a:extLst>
                    <a:ext uri="{9D8B030D-6E8A-4147-A177-3AD203B41FA5}">
                      <a16:colId xmlns:a16="http://schemas.microsoft.com/office/drawing/2014/main" val="957946584"/>
                    </a:ext>
                  </a:extLst>
                </a:gridCol>
                <a:gridCol w="3191014">
                  <a:extLst>
                    <a:ext uri="{9D8B030D-6E8A-4147-A177-3AD203B41FA5}">
                      <a16:colId xmlns:a16="http://schemas.microsoft.com/office/drawing/2014/main" val="549508737"/>
                    </a:ext>
                  </a:extLst>
                </a:gridCol>
                <a:gridCol w="3067879">
                  <a:extLst>
                    <a:ext uri="{9D8B030D-6E8A-4147-A177-3AD203B41FA5}">
                      <a16:colId xmlns:a16="http://schemas.microsoft.com/office/drawing/2014/main" val="4005449828"/>
                    </a:ext>
                  </a:extLst>
                </a:gridCol>
                <a:gridCol w="1070192">
                  <a:extLst>
                    <a:ext uri="{9D8B030D-6E8A-4147-A177-3AD203B41FA5}">
                      <a16:colId xmlns:a16="http://schemas.microsoft.com/office/drawing/2014/main" val="913505341"/>
                    </a:ext>
                  </a:extLst>
                </a:gridCol>
                <a:gridCol w="1070192">
                  <a:extLst>
                    <a:ext uri="{9D8B030D-6E8A-4147-A177-3AD203B41FA5}">
                      <a16:colId xmlns:a16="http://schemas.microsoft.com/office/drawing/2014/main" val="714860011"/>
                    </a:ext>
                  </a:extLst>
                </a:gridCol>
                <a:gridCol w="1070192">
                  <a:extLst>
                    <a:ext uri="{9D8B030D-6E8A-4147-A177-3AD203B41FA5}">
                      <a16:colId xmlns:a16="http://schemas.microsoft.com/office/drawing/2014/main" val="492099098"/>
                    </a:ext>
                  </a:extLst>
                </a:gridCol>
                <a:gridCol w="646871">
                  <a:extLst>
                    <a:ext uri="{9D8B030D-6E8A-4147-A177-3AD203B41FA5}">
                      <a16:colId xmlns:a16="http://schemas.microsoft.com/office/drawing/2014/main" val="3365421382"/>
                    </a:ext>
                  </a:extLst>
                </a:gridCol>
                <a:gridCol w="646871">
                  <a:extLst>
                    <a:ext uri="{9D8B030D-6E8A-4147-A177-3AD203B41FA5}">
                      <a16:colId xmlns:a16="http://schemas.microsoft.com/office/drawing/2014/main" val="1964782239"/>
                    </a:ext>
                  </a:extLst>
                </a:gridCol>
              </a:tblGrid>
              <a:tr h="16720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Společenská relevance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Platoš, </a:t>
                      </a:r>
                      <a:r>
                        <a:rPr lang="cs-CZ" sz="900" u="none" strike="noStrike" dirty="0" err="1">
                          <a:effectLst/>
                        </a:rPr>
                        <a:t>Jan;Hendrych</a:t>
                      </a:r>
                      <a:r>
                        <a:rPr lang="cs-CZ" sz="900" u="none" strike="noStrike" dirty="0">
                          <a:effectLst/>
                        </a:rPr>
                        <a:t>, Jakub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Analytický a servisní modul ve formě softwarové aplikace pro analýzu lakovacích obrazců - Softwarová aplikace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1. Natural Sciences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1.2 Computer and information sciences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Computer sciences, information science, bioinformathics (hardware development to be 2.2, social aspect to be 5.8)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H22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416384"/>
                  </a:ext>
                </a:extLst>
              </a:tr>
              <a:tr h="41801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Společenská relevance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Vondráková, Petra;Beremlijski, Petr;Mařík, Robert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MATH4U-MATH IN FOUR LANGUAGES FOR STUDENTS AND TEACHERS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1. Natural Sciences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1.1 Mathematics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Applied mathematics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H22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3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4576771"/>
                  </a:ext>
                </a:extLst>
              </a:tr>
              <a:tr h="16720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Společenská relevance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Chakraborty, K.;Bhatia, S.;Bhattacharyya, S.;Platoš, Jan;Bag, R.;Hassanien, A.E.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Sentiment Analysis of COVID-19 tweets by Deep Learning Classifiers-A study to show how popularity is affecting accuracy in social media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1. Natural Sciences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1.2 </a:t>
                      </a:r>
                      <a:r>
                        <a:rPr lang="cs-CZ" sz="900" u="none" strike="noStrike" dirty="0" err="1">
                          <a:effectLst/>
                        </a:rPr>
                        <a:t>Computer</a:t>
                      </a:r>
                      <a:r>
                        <a:rPr lang="cs-CZ" sz="900" u="none" strike="noStrike" dirty="0">
                          <a:effectLst/>
                        </a:rPr>
                        <a:t> and </a:t>
                      </a:r>
                      <a:r>
                        <a:rPr lang="cs-CZ" sz="900" u="none" strike="noStrike" dirty="0" err="1">
                          <a:effectLst/>
                        </a:rPr>
                        <a:t>information</a:t>
                      </a:r>
                      <a:r>
                        <a:rPr lang="cs-CZ" sz="900" u="none" strike="noStrike" dirty="0">
                          <a:effectLst/>
                        </a:rPr>
                        <a:t> </a:t>
                      </a:r>
                      <a:r>
                        <a:rPr lang="cs-CZ" sz="900" u="none" strike="noStrike" dirty="0" err="1">
                          <a:effectLst/>
                        </a:rPr>
                        <a:t>sciences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Computer sciences, information science, bioinformathics (hardware development to be 2.2, social aspect to be 5.8)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H22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9016793"/>
                  </a:ext>
                </a:extLst>
              </a:tr>
              <a:tr h="41801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Společenská relevance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Kružík, Jakub;Horák, David;Čermák, Martin;Pospíšil, Lukáš;Pecha, Marek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Active set expansion strategies in MPRGP algorithm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1. Natural Sciences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1.1 </a:t>
                      </a:r>
                      <a:r>
                        <a:rPr lang="cs-CZ" sz="900" u="none" strike="noStrike" dirty="0" err="1">
                          <a:effectLst/>
                        </a:rPr>
                        <a:t>Mathematics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Applied mathematics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H22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3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5554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972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11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8054DFA5-D60C-5C41-48F8-3B7F7A1BD6C8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1 – Hodnocení vybraných výsledků – H22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B9A0F8F-403C-D2BC-44FA-081C40445A4A}"/>
              </a:ext>
            </a:extLst>
          </p:cNvPr>
          <p:cNvSpPr txBox="1"/>
          <p:nvPr/>
        </p:nvSpPr>
        <p:spPr>
          <a:xfrm>
            <a:off x="200196" y="4023313"/>
            <a:ext cx="468556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dirty="0">
                <a:solidFill>
                  <a:srgbClr val="00A499"/>
                </a:solidFill>
              </a:rPr>
              <a:t>H21: 2x st.2 a 5x st.3 a 3x st.4 a 1 st.5 (11x) </a:t>
            </a:r>
          </a:p>
          <a:p>
            <a:r>
              <a:rPr lang="cs-CZ" b="1" dirty="0">
                <a:solidFill>
                  <a:srgbClr val="00A499"/>
                </a:solidFill>
              </a:rPr>
              <a:t>H20: 1x st.2 a 1x st.4 a 1x st.5 (3x)  </a:t>
            </a:r>
            <a:endParaRPr lang="cs-CZ" dirty="0"/>
          </a:p>
          <a:p>
            <a:r>
              <a:rPr lang="cs-CZ" b="1" dirty="0">
                <a:solidFill>
                  <a:srgbClr val="00A499"/>
                </a:solidFill>
              </a:rPr>
              <a:t>H19:  2x st.4 a 1x st.5 (3x)</a:t>
            </a:r>
          </a:p>
          <a:p>
            <a:r>
              <a:rPr lang="cs-CZ" b="1" dirty="0">
                <a:solidFill>
                  <a:srgbClr val="00A499"/>
                </a:solidFill>
                <a:cs typeface="Calibri"/>
              </a:rPr>
              <a:t>H18:  1x st.2 a 5x st.3 a 7x st.4 a 5x st.5 (18x)</a:t>
            </a:r>
          </a:p>
          <a:p>
            <a:r>
              <a:rPr lang="cs-CZ" b="1" dirty="0">
                <a:solidFill>
                  <a:srgbClr val="00A499"/>
                </a:solidFill>
                <a:cs typeface="Calibri"/>
              </a:rPr>
              <a:t>H17:  1x st2 a 10x st3 a 7x st.4 a 1x st.5  (19x)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FEA47C7F-0B6F-E853-0A6A-94C30C4E2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086836"/>
              </p:ext>
            </p:extLst>
          </p:nvPr>
        </p:nvGraphicFramePr>
        <p:xfrm>
          <a:off x="322761" y="2142710"/>
          <a:ext cx="3810001" cy="1276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9874">
                  <a:extLst>
                    <a:ext uri="{9D8B030D-6E8A-4147-A177-3AD203B41FA5}">
                      <a16:colId xmlns:a16="http://schemas.microsoft.com/office/drawing/2014/main" val="3163351192"/>
                    </a:ext>
                  </a:extLst>
                </a:gridCol>
                <a:gridCol w="2770127">
                  <a:extLst>
                    <a:ext uri="{9D8B030D-6E8A-4147-A177-3AD203B41FA5}">
                      <a16:colId xmlns:a16="http://schemas.microsoft.com/office/drawing/2014/main" val="4239577800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Segment: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VŠ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5605242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Poskytovatel: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(Vše)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693507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Období hodnocení: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H22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2802333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Kritérium: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(Vše)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693951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Vědní oblast: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2. Engineering and Technology 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084785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Obor (Ford):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2.2 Electrical engineering, Electronic engineering, Information engineering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65696609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91A3589C-EFE3-02AD-DEA7-5E464E492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174" y="2037668"/>
            <a:ext cx="5675404" cy="447519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0AB280F-50F6-ACF6-07FB-ABEDC352FB68}"/>
              </a:ext>
            </a:extLst>
          </p:cNvPr>
          <p:cNvSpPr txBox="1"/>
          <p:nvPr/>
        </p:nvSpPr>
        <p:spPr>
          <a:xfrm>
            <a:off x="8674608" y="3812180"/>
            <a:ext cx="33644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u="sng" dirty="0">
                <a:solidFill>
                  <a:srgbClr val="00A499"/>
                </a:solidFill>
              </a:rPr>
              <a:t>VŠB: 2x st.2 a 1x st.3 a 1x st.4 (4x)</a:t>
            </a:r>
            <a:r>
              <a:rPr lang="cs-CZ" b="1" dirty="0">
                <a:solidFill>
                  <a:srgbClr val="00A499"/>
                </a:solidFill>
              </a:rPr>
              <a:t>  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3453D0F-AFDC-016A-3375-4E84161FE991}"/>
              </a:ext>
            </a:extLst>
          </p:cNvPr>
          <p:cNvSpPr txBox="1"/>
          <p:nvPr/>
        </p:nvSpPr>
        <p:spPr>
          <a:xfrm>
            <a:off x="8674608" y="4480101"/>
            <a:ext cx="35173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u="sng" dirty="0">
                <a:solidFill>
                  <a:srgbClr val="00B0F0"/>
                </a:solidFill>
              </a:rPr>
              <a:t>FEI: 2x st.2 a 1x st.3 a 1x st.4 (4x)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40A4A1F-1CA8-EEDE-C551-0A6D43AFD2F1}"/>
              </a:ext>
            </a:extLst>
          </p:cNvPr>
          <p:cNvSpPr/>
          <p:nvPr/>
        </p:nvSpPr>
        <p:spPr>
          <a:xfrm>
            <a:off x="4966447" y="4519930"/>
            <a:ext cx="2909585" cy="4106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3556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12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30109D3-D9B2-D91F-F8EC-6E3564842C65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MODUL 1 – Hodnocení vybraných výsledků – H21</a:t>
            </a: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13BAE75-BBFE-327B-749B-B798E3271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771696"/>
              </p:ext>
            </p:extLst>
          </p:nvPr>
        </p:nvGraphicFramePr>
        <p:xfrm>
          <a:off x="5127843" y="68675"/>
          <a:ext cx="5436525" cy="9558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805">
                  <a:extLst>
                    <a:ext uri="{9D8B030D-6E8A-4147-A177-3AD203B41FA5}">
                      <a16:colId xmlns:a16="http://schemas.microsoft.com/office/drawing/2014/main" val="3163351192"/>
                    </a:ext>
                  </a:extLst>
                </a:gridCol>
                <a:gridCol w="3952720">
                  <a:extLst>
                    <a:ext uri="{9D8B030D-6E8A-4147-A177-3AD203B41FA5}">
                      <a16:colId xmlns:a16="http://schemas.microsoft.com/office/drawing/2014/main" val="4239577800"/>
                    </a:ext>
                  </a:extLst>
                </a:gridCol>
              </a:tblGrid>
              <a:tr h="1194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Segment: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VŠ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56052427"/>
                  </a:ext>
                </a:extLst>
              </a:tr>
              <a:tr h="1194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Poskytovatel: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(Vše)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6935076"/>
                  </a:ext>
                </a:extLst>
              </a:tr>
              <a:tr h="1194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Období hodnocení: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H21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28023336"/>
                  </a:ext>
                </a:extLst>
              </a:tr>
              <a:tr h="1194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Kritérium: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(Vše)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6939516"/>
                  </a:ext>
                </a:extLst>
              </a:tr>
              <a:tr h="19382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Vědní oblast: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2. Engineering and Technology 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0847856"/>
                  </a:ext>
                </a:extLst>
              </a:tr>
              <a:tr h="1194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Obor (Ford):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2.2 Electrical engineering, Electronic engineering, Information engineering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65696609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9485B952-78DC-929B-C977-301B03D4A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404833"/>
              </p:ext>
            </p:extLst>
          </p:nvPr>
        </p:nvGraphicFramePr>
        <p:xfrm>
          <a:off x="380252" y="2004505"/>
          <a:ext cx="11618564" cy="4280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1810">
                  <a:extLst>
                    <a:ext uri="{9D8B030D-6E8A-4147-A177-3AD203B41FA5}">
                      <a16:colId xmlns:a16="http://schemas.microsoft.com/office/drawing/2014/main" val="4222719069"/>
                    </a:ext>
                  </a:extLst>
                </a:gridCol>
                <a:gridCol w="3043857">
                  <a:extLst>
                    <a:ext uri="{9D8B030D-6E8A-4147-A177-3AD203B41FA5}">
                      <a16:colId xmlns:a16="http://schemas.microsoft.com/office/drawing/2014/main" val="2885298845"/>
                    </a:ext>
                  </a:extLst>
                </a:gridCol>
                <a:gridCol w="3043857">
                  <a:extLst>
                    <a:ext uri="{9D8B030D-6E8A-4147-A177-3AD203B41FA5}">
                      <a16:colId xmlns:a16="http://schemas.microsoft.com/office/drawing/2014/main" val="3578773876"/>
                    </a:ext>
                  </a:extLst>
                </a:gridCol>
                <a:gridCol w="1061810">
                  <a:extLst>
                    <a:ext uri="{9D8B030D-6E8A-4147-A177-3AD203B41FA5}">
                      <a16:colId xmlns:a16="http://schemas.microsoft.com/office/drawing/2014/main" val="3793610043"/>
                    </a:ext>
                  </a:extLst>
                </a:gridCol>
                <a:gridCol w="1061810">
                  <a:extLst>
                    <a:ext uri="{9D8B030D-6E8A-4147-A177-3AD203B41FA5}">
                      <a16:colId xmlns:a16="http://schemas.microsoft.com/office/drawing/2014/main" val="1075661923"/>
                    </a:ext>
                  </a:extLst>
                </a:gridCol>
                <a:gridCol w="1061810">
                  <a:extLst>
                    <a:ext uri="{9D8B030D-6E8A-4147-A177-3AD203B41FA5}">
                      <a16:colId xmlns:a16="http://schemas.microsoft.com/office/drawing/2014/main" val="670231051"/>
                    </a:ext>
                  </a:extLst>
                </a:gridCol>
                <a:gridCol w="641805">
                  <a:extLst>
                    <a:ext uri="{9D8B030D-6E8A-4147-A177-3AD203B41FA5}">
                      <a16:colId xmlns:a16="http://schemas.microsoft.com/office/drawing/2014/main" val="1827421805"/>
                    </a:ext>
                  </a:extLst>
                </a:gridCol>
                <a:gridCol w="641805">
                  <a:extLst>
                    <a:ext uri="{9D8B030D-6E8A-4147-A177-3AD203B41FA5}">
                      <a16:colId xmlns:a16="http://schemas.microsoft.com/office/drawing/2014/main" val="3084435194"/>
                    </a:ext>
                  </a:extLst>
                </a:gridCol>
              </a:tblGrid>
              <a:tr h="535016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Společenská relevance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Martinek, </a:t>
                      </a:r>
                      <a:r>
                        <a:rPr lang="cs-CZ" sz="800" u="none" strike="noStrike" dirty="0" err="1">
                          <a:effectLst/>
                        </a:rPr>
                        <a:t>Radek;Kolařík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Jakub;Šoustek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Lukáš;Nedoma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Jan;Fajkus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Marcel;Petr</a:t>
                      </a:r>
                      <a:r>
                        <a:rPr lang="cs-CZ" sz="800" u="none" strike="noStrike" dirty="0">
                          <a:effectLst/>
                        </a:rPr>
                        <a:t>, Krupa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Systém pro monitorování kardiorespiračních aktivit lidského těla v magneticky rezonančních prostředích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2. Engineering and Technology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2.2 Electrical engineering, Electronic engineering, Information engineering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Electrical and </a:t>
                      </a:r>
                      <a:r>
                        <a:rPr lang="cs-CZ" sz="800" u="none" strike="noStrike" dirty="0" err="1">
                          <a:effectLst/>
                        </a:rPr>
                        <a:t>electronic</a:t>
                      </a:r>
                      <a:r>
                        <a:rPr lang="cs-CZ" sz="800" u="none" strike="noStrike" dirty="0">
                          <a:effectLst/>
                        </a:rPr>
                        <a:t> </a:t>
                      </a:r>
                      <a:r>
                        <a:rPr lang="cs-CZ" sz="800" u="none" strike="noStrike" dirty="0" err="1">
                          <a:effectLst/>
                        </a:rPr>
                        <a:t>engineering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H21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2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590426"/>
                  </a:ext>
                </a:extLst>
              </a:tr>
              <a:tr h="535016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Společenská relevance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Hájovský, </a:t>
                      </a:r>
                      <a:r>
                        <a:rPr lang="cs-CZ" sz="800" u="none" strike="noStrike" dirty="0" err="1">
                          <a:effectLst/>
                        </a:rPr>
                        <a:t>Radovan;Hájovský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Jiří;Pieš</a:t>
                      </a:r>
                      <a:r>
                        <a:rPr lang="cs-CZ" sz="800" u="none" strike="noStrike" dirty="0">
                          <a:effectLst/>
                        </a:rPr>
                        <a:t>, Martin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Zařízení pro detekci a zasílání snímaných alarmních stavů s bezdrátovým přenosem dat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2. Engineering and Technology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2.2 Electrical engineering, Electronic engineering, Information engineering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Electrical and electronic engineering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H21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4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656050"/>
                  </a:ext>
                </a:extLst>
              </a:tr>
              <a:tr h="535016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Společenská relevance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Novák, </a:t>
                      </a:r>
                      <a:r>
                        <a:rPr lang="cs-CZ" sz="800" u="none" strike="noStrike" dirty="0" err="1">
                          <a:effectLst/>
                        </a:rPr>
                        <a:t>Tomáš;Sokanský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Karel;Tesař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Jiří;Dolejší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Ondřej;Bíl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Michal;Vik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Michal;Baleja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Richard;Bos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Petr;Maixner</a:t>
                      </a:r>
                      <a:r>
                        <a:rPr lang="cs-CZ" sz="800" u="none" strike="noStrike" dirty="0">
                          <a:effectLst/>
                        </a:rPr>
                        <a:t>, Tomáš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Noční bezpečnostní inspekce pozemních komunikací - metodika provádění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2. Engineering and Technology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2.2 Electrical engineering, Electronic engineering, Information engineering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Electrical and </a:t>
                      </a:r>
                      <a:r>
                        <a:rPr lang="cs-CZ" sz="800" u="none" strike="noStrike" dirty="0" err="1">
                          <a:effectLst/>
                        </a:rPr>
                        <a:t>electronic</a:t>
                      </a:r>
                      <a:r>
                        <a:rPr lang="cs-CZ" sz="800" u="none" strike="noStrike" dirty="0">
                          <a:effectLst/>
                        </a:rPr>
                        <a:t> </a:t>
                      </a:r>
                      <a:r>
                        <a:rPr lang="cs-CZ" sz="800" u="none" strike="noStrike" dirty="0" err="1">
                          <a:effectLst/>
                        </a:rPr>
                        <a:t>engineering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H21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3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872713"/>
                  </a:ext>
                </a:extLst>
              </a:tr>
              <a:tr h="535016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Společenská relevance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Bešťák, Robert;Blagodárný, David;Hendrych, Jakub;Hylmar, Jiří;Kapičák, Lukáš;Orčík, Lukáš;Růžička, Jan;Vozňák, Miroslav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SW modul přepočtu signalizačních dat mobilní sítě na administrativně vymezené území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2. Engineering and Technology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2.2 Electrical engineering, Electronic engineering, Information engineering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 err="1">
                          <a:effectLst/>
                        </a:rPr>
                        <a:t>Telecommunications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H21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3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375723"/>
                  </a:ext>
                </a:extLst>
              </a:tr>
              <a:tr h="535016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Přínos k poznání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Martinek, Radek;Kahánková, Radana;Nazeran, Homer;Konečný, Jaromír;Jezewski, Janusz;Janku, Petr;Bilík, Petr;Žídek, Jan;Nedoma, Jan;Fajkus, Marcel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Non-Invasive Fetal Monitoring: A Maternal Surface ECG Electrode Placement-Based Novel Approach for Optimization of Adaptive Filter Control Parameters Using the LMS and RLS Algorithms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2. Engineering and Technology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2.2 Electrical engineering, Electronic engineering, Information engineering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Electrical and electronic engineering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H21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2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191870"/>
                  </a:ext>
                </a:extLst>
              </a:tr>
              <a:tr h="535016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Přínos k poznání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Fajkus, </a:t>
                      </a:r>
                      <a:r>
                        <a:rPr lang="cs-CZ" sz="800" u="none" strike="noStrike" dirty="0" err="1">
                          <a:effectLst/>
                        </a:rPr>
                        <a:t>Marcel;Nedoma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Jan;Martinek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Radek;Vašinek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Vladimír;Nazeran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Homer;Šiška</a:t>
                      </a:r>
                      <a:r>
                        <a:rPr lang="cs-CZ" sz="800" u="none" strike="noStrike" dirty="0">
                          <a:effectLst/>
                        </a:rPr>
                        <a:t>, Petr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A non-</a:t>
                      </a:r>
                      <a:r>
                        <a:rPr lang="cs-CZ" sz="800" u="none" strike="noStrike" dirty="0" err="1">
                          <a:effectLst/>
                        </a:rPr>
                        <a:t>invasive</a:t>
                      </a:r>
                      <a:r>
                        <a:rPr lang="cs-CZ" sz="800" u="none" strike="noStrike" dirty="0">
                          <a:effectLst/>
                        </a:rPr>
                        <a:t> </a:t>
                      </a:r>
                      <a:r>
                        <a:rPr lang="cs-CZ" sz="800" u="none" strike="noStrike" dirty="0" err="1">
                          <a:effectLst/>
                        </a:rPr>
                        <a:t>multichannel</a:t>
                      </a:r>
                      <a:r>
                        <a:rPr lang="cs-CZ" sz="800" u="none" strike="noStrike" dirty="0">
                          <a:effectLst/>
                        </a:rPr>
                        <a:t> hybrid </a:t>
                      </a:r>
                      <a:r>
                        <a:rPr lang="cs-CZ" sz="800" u="none" strike="noStrike" dirty="0" err="1">
                          <a:effectLst/>
                        </a:rPr>
                        <a:t>fiber-optic</a:t>
                      </a:r>
                      <a:r>
                        <a:rPr lang="cs-CZ" sz="800" u="none" strike="noStrike" dirty="0">
                          <a:effectLst/>
                        </a:rPr>
                        <a:t> sensor system </a:t>
                      </a:r>
                      <a:r>
                        <a:rPr lang="cs-CZ" sz="800" u="none" strike="noStrike" dirty="0" err="1">
                          <a:effectLst/>
                        </a:rPr>
                        <a:t>for</a:t>
                      </a:r>
                      <a:r>
                        <a:rPr lang="cs-CZ" sz="800" u="none" strike="noStrike" dirty="0">
                          <a:effectLst/>
                        </a:rPr>
                        <a:t> </a:t>
                      </a:r>
                      <a:r>
                        <a:rPr lang="cs-CZ" sz="800" u="none" strike="noStrike" dirty="0" err="1">
                          <a:effectLst/>
                        </a:rPr>
                        <a:t>vital</a:t>
                      </a:r>
                      <a:r>
                        <a:rPr lang="cs-CZ" sz="800" u="none" strike="noStrike" dirty="0">
                          <a:effectLst/>
                        </a:rPr>
                        <a:t> sign monitoring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2. Engineering and Technology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2.2 Electrical engineering, Electronic engineering, Information engineering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Electrical and </a:t>
                      </a:r>
                      <a:r>
                        <a:rPr lang="cs-CZ" sz="800" u="none" strike="noStrike" dirty="0" err="1">
                          <a:effectLst/>
                        </a:rPr>
                        <a:t>electronic</a:t>
                      </a:r>
                      <a:r>
                        <a:rPr lang="cs-CZ" sz="800" u="none" strike="noStrike" dirty="0">
                          <a:effectLst/>
                        </a:rPr>
                        <a:t> </a:t>
                      </a:r>
                      <a:r>
                        <a:rPr lang="cs-CZ" sz="800" u="none" strike="noStrike" dirty="0" err="1">
                          <a:effectLst/>
                        </a:rPr>
                        <a:t>engineering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H21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3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040795"/>
                  </a:ext>
                </a:extLst>
              </a:tr>
              <a:tr h="535016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Přínos k poznání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Vaňuš, </a:t>
                      </a:r>
                      <a:r>
                        <a:rPr lang="cs-CZ" sz="800" u="none" strike="noStrike" dirty="0" err="1">
                          <a:effectLst/>
                        </a:rPr>
                        <a:t>Jan;Belešová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Jana;Martinek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Radek;Nedoma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Jan;Fajkus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Marcel;Bilík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Petr;Žídek</a:t>
                      </a:r>
                      <a:r>
                        <a:rPr lang="cs-CZ" sz="800" u="none" strike="noStrike" dirty="0">
                          <a:effectLst/>
                        </a:rPr>
                        <a:t>, Jan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Monitoring of the daily living activities in smart home care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2. Engineering and Technology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2.2 Electrical engineering, Electronic engineering, Information engineering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Electrical and </a:t>
                      </a:r>
                      <a:r>
                        <a:rPr lang="cs-CZ" sz="800" u="none" strike="noStrike" dirty="0" err="1">
                          <a:effectLst/>
                        </a:rPr>
                        <a:t>electronic</a:t>
                      </a:r>
                      <a:r>
                        <a:rPr lang="cs-CZ" sz="800" u="none" strike="noStrike" dirty="0">
                          <a:effectLst/>
                        </a:rPr>
                        <a:t> </a:t>
                      </a:r>
                      <a:r>
                        <a:rPr lang="cs-CZ" sz="800" u="none" strike="noStrike" dirty="0" err="1">
                          <a:effectLst/>
                        </a:rPr>
                        <a:t>engineering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H21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3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84110"/>
                  </a:ext>
                </a:extLst>
              </a:tr>
              <a:tr h="535016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Přínos k poznání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Proto, </a:t>
                      </a:r>
                      <a:r>
                        <a:rPr lang="cs-CZ" sz="800" u="none" strike="noStrike" dirty="0" err="1">
                          <a:effectLst/>
                        </a:rPr>
                        <a:t>Antonino;Penhaker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Marek;Bibbo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Daniele;Vala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David;Conforto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Silvia;Schmid</a:t>
                      </a:r>
                      <a:r>
                        <a:rPr lang="cs-CZ" sz="800" u="none" strike="noStrike" dirty="0">
                          <a:effectLst/>
                        </a:rPr>
                        <a:t>, </a:t>
                      </a:r>
                      <a:r>
                        <a:rPr lang="cs-CZ" sz="800" u="none" strike="noStrike" dirty="0" err="1">
                          <a:effectLst/>
                        </a:rPr>
                        <a:t>Maurizio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Measurements of generated energy/electrical quantities from locomotion activities using piezoelectric wearable sensors for body motion energy harvesting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2. Engineering and Technology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2.2 Electrical engineering, Electronic engineering, Information engineering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Electrical and </a:t>
                      </a:r>
                      <a:r>
                        <a:rPr lang="cs-CZ" sz="800" u="none" strike="noStrike" dirty="0" err="1">
                          <a:effectLst/>
                        </a:rPr>
                        <a:t>electronic</a:t>
                      </a:r>
                      <a:r>
                        <a:rPr lang="cs-CZ" sz="800" u="none" strike="noStrike" dirty="0">
                          <a:effectLst/>
                        </a:rPr>
                        <a:t> </a:t>
                      </a:r>
                      <a:r>
                        <a:rPr lang="cs-CZ" sz="800" u="none" strike="noStrike" dirty="0" err="1">
                          <a:effectLst/>
                        </a:rPr>
                        <a:t>engineering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H21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3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54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010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13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9AD25483-C83F-D83B-D5F4-046C1E9B98F3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1 – Hodnocení vybraných výsledků – H2</a:t>
            </a:r>
            <a:r>
              <a:rPr lang="en-US" sz="4400">
                <a:solidFill>
                  <a:srgbClr val="00A499"/>
                </a:solidFill>
              </a:rPr>
              <a:t>2</a:t>
            </a: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847C3190-B014-9090-7EFB-87AD8C69A4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190620"/>
              </p:ext>
            </p:extLst>
          </p:nvPr>
        </p:nvGraphicFramePr>
        <p:xfrm>
          <a:off x="5127843" y="122192"/>
          <a:ext cx="5460909" cy="9293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0461">
                  <a:extLst>
                    <a:ext uri="{9D8B030D-6E8A-4147-A177-3AD203B41FA5}">
                      <a16:colId xmlns:a16="http://schemas.microsoft.com/office/drawing/2014/main" val="3163351192"/>
                    </a:ext>
                  </a:extLst>
                </a:gridCol>
                <a:gridCol w="3970448">
                  <a:extLst>
                    <a:ext uri="{9D8B030D-6E8A-4147-A177-3AD203B41FA5}">
                      <a16:colId xmlns:a16="http://schemas.microsoft.com/office/drawing/2014/main" val="4239577800"/>
                    </a:ext>
                  </a:extLst>
                </a:gridCol>
              </a:tblGrid>
              <a:tr h="8368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Segment: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VŠ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56052427"/>
                  </a:ext>
                </a:extLst>
              </a:tr>
              <a:tr h="4158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Poskytovatel: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(Vše)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6935076"/>
                  </a:ext>
                </a:extLst>
              </a:tr>
              <a:tr h="8368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Období hodnocení: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H2</a:t>
                      </a:r>
                      <a:r>
                        <a:rPr lang="en-US" sz="1000" u="none" strike="noStrike" dirty="0">
                          <a:effectLst/>
                        </a:rPr>
                        <a:t>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28023336"/>
                  </a:ext>
                </a:extLst>
              </a:tr>
              <a:tr h="8368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Kritérium: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(Vše)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6939516"/>
                  </a:ext>
                </a:extLst>
              </a:tr>
              <a:tr h="16736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Vědní oblast: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2. Engineering and Technology 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0847856"/>
                  </a:ext>
                </a:extLst>
              </a:tr>
              <a:tr h="8368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Obor (Ford):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2.2 Electrical engineering, Electronic engineering, Information engineering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65696609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EFC0665E-AE41-6F20-93A2-5FD9F5DE5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190810"/>
              </p:ext>
            </p:extLst>
          </p:nvPr>
        </p:nvGraphicFramePr>
        <p:xfrm>
          <a:off x="977153" y="1770654"/>
          <a:ext cx="10237694" cy="4441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5614">
                  <a:extLst>
                    <a:ext uri="{9D8B030D-6E8A-4147-A177-3AD203B41FA5}">
                      <a16:colId xmlns:a16="http://schemas.microsoft.com/office/drawing/2014/main" val="3778555324"/>
                    </a:ext>
                  </a:extLst>
                </a:gridCol>
                <a:gridCol w="2682093">
                  <a:extLst>
                    <a:ext uri="{9D8B030D-6E8A-4147-A177-3AD203B41FA5}">
                      <a16:colId xmlns:a16="http://schemas.microsoft.com/office/drawing/2014/main" val="1076930836"/>
                    </a:ext>
                  </a:extLst>
                </a:gridCol>
                <a:gridCol w="2682093">
                  <a:extLst>
                    <a:ext uri="{9D8B030D-6E8A-4147-A177-3AD203B41FA5}">
                      <a16:colId xmlns:a16="http://schemas.microsoft.com/office/drawing/2014/main" val="2526047626"/>
                    </a:ext>
                  </a:extLst>
                </a:gridCol>
                <a:gridCol w="935614">
                  <a:extLst>
                    <a:ext uri="{9D8B030D-6E8A-4147-A177-3AD203B41FA5}">
                      <a16:colId xmlns:a16="http://schemas.microsoft.com/office/drawing/2014/main" val="1033322360"/>
                    </a:ext>
                  </a:extLst>
                </a:gridCol>
                <a:gridCol w="935614">
                  <a:extLst>
                    <a:ext uri="{9D8B030D-6E8A-4147-A177-3AD203B41FA5}">
                      <a16:colId xmlns:a16="http://schemas.microsoft.com/office/drawing/2014/main" val="4230557807"/>
                    </a:ext>
                  </a:extLst>
                </a:gridCol>
                <a:gridCol w="935614">
                  <a:extLst>
                    <a:ext uri="{9D8B030D-6E8A-4147-A177-3AD203B41FA5}">
                      <a16:colId xmlns:a16="http://schemas.microsoft.com/office/drawing/2014/main" val="1990594553"/>
                    </a:ext>
                  </a:extLst>
                </a:gridCol>
                <a:gridCol w="565526">
                  <a:extLst>
                    <a:ext uri="{9D8B030D-6E8A-4147-A177-3AD203B41FA5}">
                      <a16:colId xmlns:a16="http://schemas.microsoft.com/office/drawing/2014/main" val="180823133"/>
                    </a:ext>
                  </a:extLst>
                </a:gridCol>
                <a:gridCol w="565526">
                  <a:extLst>
                    <a:ext uri="{9D8B030D-6E8A-4147-A177-3AD203B41FA5}">
                      <a16:colId xmlns:a16="http://schemas.microsoft.com/office/drawing/2014/main" val="2151836984"/>
                    </a:ext>
                  </a:extLst>
                </a:gridCol>
              </a:tblGrid>
              <a:tr h="111049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Společenská relevance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Hrbáč, Roman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Prototyp hlavní komunikační karty S04 výtahových systémů IV. generace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2. Engineering and Technology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2.2 Electrical engineering, Electronic engineering, Information engineering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Electrical and electronic engineering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H22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1910749"/>
                  </a:ext>
                </a:extLst>
              </a:tr>
              <a:tr h="111049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Společenská relevance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Bešťák, Robert;Blagodárný, David;Hendrych, Jakub;Hylmar, Jiří;Kapičák, Lukáš;Orčík, Lukáš;Růžička, Jan;Vozňák, Miroslav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Klasifikace a agregace koncových terminálů veřejné mobilní sítě na územní celky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2. Engineering and Technology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2.2 Electrical engineering, Electronic engineering, Information engineering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Telecommunications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H22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3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2991453"/>
                  </a:ext>
                </a:extLst>
              </a:tr>
              <a:tr h="111049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Společenská relevance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Pergl, </a:t>
                      </a:r>
                      <a:r>
                        <a:rPr lang="cs-CZ" sz="900" u="none" strike="noStrike" dirty="0" err="1">
                          <a:effectLst/>
                        </a:rPr>
                        <a:t>Ivo;Prokop</a:t>
                      </a:r>
                      <a:r>
                        <a:rPr lang="cs-CZ" sz="900" u="none" strike="noStrike" dirty="0">
                          <a:effectLst/>
                        </a:rPr>
                        <a:t>, </a:t>
                      </a:r>
                      <a:r>
                        <a:rPr lang="cs-CZ" sz="900" u="none" strike="noStrike" dirty="0" err="1">
                          <a:effectLst/>
                        </a:rPr>
                        <a:t>Lukáš;Slanina</a:t>
                      </a:r>
                      <a:r>
                        <a:rPr lang="cs-CZ" sz="900" u="none" strike="noStrike" dirty="0">
                          <a:effectLst/>
                        </a:rPr>
                        <a:t>, </a:t>
                      </a:r>
                      <a:r>
                        <a:rPr lang="cs-CZ" sz="900" u="none" strike="noStrike" dirty="0" err="1">
                          <a:effectLst/>
                        </a:rPr>
                        <a:t>Zdeněk;Mišák</a:t>
                      </a:r>
                      <a:r>
                        <a:rPr lang="cs-CZ" sz="900" u="none" strike="noStrike" dirty="0">
                          <a:effectLst/>
                        </a:rPr>
                        <a:t>, </a:t>
                      </a:r>
                      <a:r>
                        <a:rPr lang="cs-CZ" sz="900" u="none" strike="noStrike" dirty="0" err="1">
                          <a:effectLst/>
                        </a:rPr>
                        <a:t>Stanislav;Fiala</a:t>
                      </a:r>
                      <a:r>
                        <a:rPr lang="cs-CZ" sz="900" u="none" strike="noStrike" dirty="0">
                          <a:effectLst/>
                        </a:rPr>
                        <a:t>, </a:t>
                      </a:r>
                      <a:r>
                        <a:rPr lang="cs-CZ" sz="900" u="none" strike="noStrike" dirty="0" err="1">
                          <a:effectLst/>
                        </a:rPr>
                        <a:t>Jan;Jurczek</a:t>
                      </a:r>
                      <a:r>
                        <a:rPr lang="cs-CZ" sz="900" u="none" strike="noStrike" dirty="0">
                          <a:effectLst/>
                        </a:rPr>
                        <a:t>, </a:t>
                      </a:r>
                      <a:r>
                        <a:rPr lang="cs-CZ" sz="900" u="none" strike="noStrike" dirty="0" err="1">
                          <a:effectLst/>
                        </a:rPr>
                        <a:t>Jakub;Wagner</a:t>
                      </a:r>
                      <a:r>
                        <a:rPr lang="cs-CZ" sz="900" u="none" strike="noStrike" dirty="0">
                          <a:effectLst/>
                        </a:rPr>
                        <a:t>, Petr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Autonomní manipulační vozík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2. Engineering and Technology 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2.2 Electrical engineering, Electronic engineering, Information engineering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 err="1">
                          <a:effectLst/>
                        </a:rPr>
                        <a:t>Robotics</a:t>
                      </a:r>
                      <a:r>
                        <a:rPr lang="cs-CZ" sz="900" u="none" strike="noStrike" dirty="0">
                          <a:effectLst/>
                        </a:rPr>
                        <a:t> and </a:t>
                      </a:r>
                      <a:r>
                        <a:rPr lang="cs-CZ" sz="900" u="none" strike="noStrike" dirty="0" err="1">
                          <a:effectLst/>
                        </a:rPr>
                        <a:t>automatic</a:t>
                      </a:r>
                      <a:r>
                        <a:rPr lang="cs-CZ" sz="900" u="none" strike="noStrike" dirty="0">
                          <a:effectLst/>
                        </a:rPr>
                        <a:t> </a:t>
                      </a:r>
                      <a:r>
                        <a:rPr lang="cs-CZ" sz="900" u="none" strike="noStrike" dirty="0" err="1">
                          <a:effectLst/>
                        </a:rPr>
                        <a:t>control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H22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853563"/>
                  </a:ext>
                </a:extLst>
              </a:tr>
              <a:tr h="111049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Společenská relevance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Velička, Jan;Hájovský, Radovan;Pieš, Martin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Bezdrátové zařízení k měření koncentrace kyslíku v uzavřených prostorech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2. Engineering and Technology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2.2 Electrical engineering, Electronic engineering, Information engineering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Electrical and electronic engineering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H22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027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127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14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BF0AA4F4-FD4E-E44E-D845-D89F654A12F7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MODUL 1 – Hodnocení vybraných výsledků – H22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8B5E9C-37D4-794A-34DE-E480CEE97BF5}"/>
              </a:ext>
            </a:extLst>
          </p:cNvPr>
          <p:cNvSpPr txBox="1"/>
          <p:nvPr/>
        </p:nvSpPr>
        <p:spPr>
          <a:xfrm>
            <a:off x="2336403" y="2545082"/>
            <a:ext cx="693582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 dirty="0">
                <a:solidFill>
                  <a:srgbClr val="00B0F0"/>
                </a:solidFill>
              </a:rPr>
              <a:t>H22</a:t>
            </a:r>
            <a:r>
              <a:rPr lang="cs-CZ" sz="2400" b="1" u="sng" dirty="0">
                <a:solidFill>
                  <a:srgbClr val="00B0F0"/>
                </a:solidFill>
              </a:rPr>
              <a:t>:</a:t>
            </a:r>
            <a:r>
              <a:rPr lang="en-US" sz="2400" b="1" u="sng" dirty="0">
                <a:solidFill>
                  <a:srgbClr val="00B0F0"/>
                </a:solidFill>
              </a:rPr>
              <a:t> </a:t>
            </a:r>
            <a:r>
              <a:rPr lang="cs-CZ" sz="2400" b="1" u="sng" dirty="0">
                <a:solidFill>
                  <a:srgbClr val="00B0F0"/>
                </a:solidFill>
              </a:rPr>
              <a:t>3x st. 2 a 4x st.3 a 1x st.4 (8x)</a:t>
            </a:r>
          </a:p>
          <a:p>
            <a:r>
              <a:rPr lang="cs-CZ" sz="2400" b="1" dirty="0">
                <a:solidFill>
                  <a:srgbClr val="00B0F0"/>
                </a:solidFill>
              </a:rPr>
              <a:t>H21:  3x st. 2 a 9x st.3 a 1x st.4 (13x)</a:t>
            </a:r>
          </a:p>
          <a:p>
            <a:r>
              <a:rPr lang="cs-CZ" sz="2400" b="1" dirty="0">
                <a:solidFill>
                  <a:srgbClr val="00B0F0"/>
                </a:solidFill>
              </a:rPr>
              <a:t>H20:  3x st.2 a 1x st.3 (4x)</a:t>
            </a:r>
          </a:p>
          <a:p>
            <a:r>
              <a:rPr lang="cs-CZ" sz="2400" b="1" dirty="0">
                <a:solidFill>
                  <a:srgbClr val="00B0F0"/>
                </a:solidFill>
              </a:rPr>
              <a:t>H19:  2x st.2 a 1x st.3 a 6x st.4 a 1x st.5 (10x)</a:t>
            </a:r>
            <a:endParaRPr lang="cs-CZ" sz="2400" b="1" dirty="0">
              <a:solidFill>
                <a:srgbClr val="00B0F0"/>
              </a:solidFill>
              <a:cs typeface="Calibri"/>
            </a:endParaRPr>
          </a:p>
          <a:p>
            <a:r>
              <a:rPr lang="cs-CZ" sz="2400" b="1" dirty="0">
                <a:solidFill>
                  <a:srgbClr val="00B0F0"/>
                </a:solidFill>
                <a:cs typeface="Calibri"/>
              </a:rPr>
              <a:t>H18:  1x st.2 a 5x st.3 a 7x st.4 a 4x st.5 (17x)</a:t>
            </a:r>
          </a:p>
          <a:p>
            <a:r>
              <a:rPr lang="cs-CZ" sz="2400" b="1" dirty="0">
                <a:solidFill>
                  <a:srgbClr val="00B0F0"/>
                </a:solidFill>
                <a:cs typeface="Calibri"/>
              </a:rPr>
              <a:t>H17:  1x st.2 a 5x st.3 a 6x st.4 a 3x st.5  (16x</a:t>
            </a:r>
            <a:r>
              <a:rPr lang="cs-CZ" b="1" dirty="0">
                <a:solidFill>
                  <a:srgbClr val="00B0F0"/>
                </a:solidFill>
                <a:cs typeface="Calibri"/>
              </a:rPr>
              <a:t>)</a:t>
            </a:r>
            <a:endParaRPr lang="cs-CZ" b="1" dirty="0">
              <a:solidFill>
                <a:srgbClr val="00A499"/>
              </a:solidFill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79CEF2D-E7E3-5D8C-FB22-33F557D2C70C}"/>
              </a:ext>
            </a:extLst>
          </p:cNvPr>
          <p:cNvSpPr txBox="1"/>
          <p:nvPr/>
        </p:nvSpPr>
        <p:spPr>
          <a:xfrm>
            <a:off x="813416" y="5632835"/>
            <a:ext cx="10565168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600" b="1" u="sng" dirty="0">
                <a:solidFill>
                  <a:srgbClr val="FF0000"/>
                </a:solidFill>
                <a:cs typeface="Calibri"/>
              </a:rPr>
              <a:t>H2</a:t>
            </a:r>
            <a:r>
              <a:rPr lang="en-US" sz="2600" b="1" u="sng" dirty="0">
                <a:solidFill>
                  <a:srgbClr val="FF0000"/>
                </a:solidFill>
                <a:cs typeface="Calibri"/>
              </a:rPr>
              <a:t>3</a:t>
            </a:r>
            <a:r>
              <a:rPr lang="cs-CZ" sz="2600" b="1" u="sng" dirty="0">
                <a:solidFill>
                  <a:srgbClr val="FF0000"/>
                </a:solidFill>
                <a:cs typeface="Calibri"/>
              </a:rPr>
              <a:t>: kompletně v EN, speciální komsi FEI, 5x výsledek </a:t>
            </a:r>
          </a:p>
        </p:txBody>
      </p:sp>
    </p:spTree>
    <p:extLst>
      <p:ext uri="{BB962C8B-B14F-4D97-AF65-F5344CB8AC3E}">
        <p14:creationId xmlns:p14="http://schemas.microsoft.com/office/powerpoint/2010/main" val="1240387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15</a:t>
            </a:fld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B96F8E3-6AA4-2A39-0ECE-A6B519CA31D9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MODUL 1 – Hodnocení vybraných výsledků – H23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683708-970F-910D-EDEA-7A6376132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41" y="1843950"/>
            <a:ext cx="3960000" cy="1982933"/>
          </a:xfrm>
          <a:prstGeom prst="rect">
            <a:avLst/>
          </a:prstGeom>
          <a:ln>
            <a:solidFill>
              <a:srgbClr val="05C3DE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E0F7D8A-1B06-56A1-4937-7B9C01D13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763" y="2128042"/>
            <a:ext cx="3268998" cy="1908000"/>
          </a:xfrm>
          <a:prstGeom prst="rect">
            <a:avLst/>
          </a:prstGeom>
          <a:ln>
            <a:solidFill>
              <a:srgbClr val="05C3DE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A2BD23E-96C1-87AD-D7AC-3ECEB81DA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865" y="4262182"/>
            <a:ext cx="3960000" cy="1868027"/>
          </a:xfrm>
          <a:prstGeom prst="rect">
            <a:avLst/>
          </a:prstGeom>
          <a:ln>
            <a:solidFill>
              <a:srgbClr val="05C3DE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6553982-695D-5284-BA41-2794030A1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816" y="1843950"/>
            <a:ext cx="3960000" cy="1864820"/>
          </a:xfrm>
          <a:prstGeom prst="rect">
            <a:avLst/>
          </a:prstGeom>
          <a:ln>
            <a:solidFill>
              <a:srgbClr val="05C3DE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17C95-85F6-365F-5BC9-BCBEC071C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5845" y="4262182"/>
            <a:ext cx="3960000" cy="1881881"/>
          </a:xfrm>
          <a:prstGeom prst="rect">
            <a:avLst/>
          </a:prstGeom>
          <a:ln>
            <a:solidFill>
              <a:srgbClr val="05C3DE"/>
            </a:solidFill>
          </a:ln>
        </p:spPr>
      </p:pic>
    </p:spTree>
    <p:extLst>
      <p:ext uri="{BB962C8B-B14F-4D97-AF65-F5344CB8AC3E}">
        <p14:creationId xmlns:p14="http://schemas.microsoft.com/office/powerpoint/2010/main" val="32945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16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AA53F619-9E8C-28E5-E72D-7211A779E36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MODUL 1 – hodnocení – odvolání 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52111F-A55F-8550-0E82-1082C5B57E7A}"/>
              </a:ext>
            </a:extLst>
          </p:cNvPr>
          <p:cNvSpPr txBox="1"/>
          <p:nvPr/>
        </p:nvSpPr>
        <p:spPr>
          <a:xfrm>
            <a:off x="273002" y="1973389"/>
            <a:ext cx="1186189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b="1" dirty="0"/>
              <a:t>Hodnotitel 1:</a:t>
            </a:r>
          </a:p>
          <a:p>
            <a:pPr algn="just"/>
            <a:r>
              <a:rPr lang="cs-CZ" sz="1600" dirty="0"/>
              <a:t>Výsledek popisuje spolupráci se start-up společností </a:t>
            </a:r>
            <a:r>
              <a:rPr lang="cs-CZ" sz="1600" dirty="0" err="1"/>
              <a:t>SprayVision</a:t>
            </a:r>
            <a:r>
              <a:rPr lang="cs-CZ" sz="1600" dirty="0"/>
              <a:t>. Vzniklé technické řešení je podle podkladů používáno v lakovnách několika známých firem. Jedná se tedy pravděpodobně o technologii pro lakovny užitečnou, byť pravděpodobně nikoliv zásadní. Bohužel, technickou stránku a náročnost řešení nelze z dodaných podkladů posoudit. Nelze dobře posoudit ani to, jaký podíl na úspěchu firmy má předkládaný výsledek (softwarová aplikace). Aktuální finanční </a:t>
            </a:r>
            <a:r>
              <a:rPr lang="cs-CZ" sz="1600" dirty="0" err="1"/>
              <a:t>přínost</a:t>
            </a:r>
            <a:r>
              <a:rPr lang="cs-CZ" sz="1600" dirty="0"/>
              <a:t> spolupráce nelze z dodaných podkladů posoudit, </a:t>
            </a:r>
            <a:r>
              <a:rPr lang="cs-CZ" sz="1600" dirty="0" err="1"/>
              <a:t>čisla</a:t>
            </a:r>
            <a:r>
              <a:rPr lang="cs-CZ" sz="1600" dirty="0"/>
              <a:t> z roku 2020 ukazovala na spíše nižší částky.  </a:t>
            </a:r>
            <a:r>
              <a:rPr lang="cs-CZ" sz="1600" b="1" dirty="0"/>
              <a:t>2</a:t>
            </a:r>
          </a:p>
          <a:p>
            <a:pPr algn="just"/>
            <a:r>
              <a:rPr lang="cs-CZ" sz="1600" b="1" dirty="0"/>
              <a:t>Hodnotitel 2:</a:t>
            </a:r>
          </a:p>
          <a:p>
            <a:pPr algn="just"/>
            <a:r>
              <a:rPr lang="cs-CZ" sz="1600" dirty="0"/>
              <a:t>Jde o výsledek typu Výzkumná zpráva popisující softwarovou aplikaci vyvinutou ve spolupráci spin-</a:t>
            </a:r>
            <a:r>
              <a:rPr lang="cs-CZ" sz="1600" dirty="0" err="1"/>
              <a:t>off</a:t>
            </a:r>
            <a:r>
              <a:rPr lang="cs-CZ" sz="1600" dirty="0"/>
              <a:t> firmy a univerzity. Aplikace vyplnila díru na trhu a nabídla software pro hodnocení kvality laku pro automobilový průmysl, ale i jiná odvětví. Software se velmi dobře ujal, používají ho přední automobilky, ale i jiné firmy, např. IKEA. Firma je úspěšná, získala řadu ocenění i investory. Celkově je tedy výsledek příkladem vzorové spolupráce komerčního a akademického světa s prokazatelným společenským významem, a to v mezinárodním měřítku. Samotná aplikace přirozeně veřejná není (ani algoritmus), stejně tak ani nelze v </a:t>
            </a:r>
            <a:r>
              <a:rPr lang="cs-CZ" sz="1600" dirty="0" err="1"/>
              <a:t>RIVu</a:t>
            </a:r>
            <a:r>
              <a:rPr lang="cs-CZ" sz="1600" dirty="0"/>
              <a:t> stáhnout plné znění 9-stránkové zprávy, vycházel jsem tedy pouze ze dvou stručných PDF souborů dodaných pro hodnocení. </a:t>
            </a:r>
            <a:r>
              <a:rPr lang="cs-CZ" sz="1600" b="1" dirty="0"/>
              <a:t>1</a:t>
            </a:r>
          </a:p>
          <a:p>
            <a:pPr algn="just"/>
            <a:r>
              <a:rPr lang="cs-CZ" sz="1600" b="1" dirty="0" err="1"/>
              <a:t>Panelista</a:t>
            </a:r>
            <a:r>
              <a:rPr lang="cs-CZ" sz="1600" b="1" dirty="0"/>
              <a:t> Garant:</a:t>
            </a:r>
          </a:p>
          <a:p>
            <a:pPr algn="just"/>
            <a:r>
              <a:rPr lang="cs-CZ" sz="1600" dirty="0"/>
              <a:t>Výsledek je souhrnná výzkumná zpráva zabývající se popisem softwarové aplikace pro hodnocení laku v automobilovém průmyslu. Z předloženého materiálů lze hodnotit kvalitu a originalitu výsledku dost obtížně, nicméně použití výsledku v lakovnách významných firem naznačuje jeho přínos. Přikláním se k hodnocení </a:t>
            </a:r>
            <a:r>
              <a:rPr lang="cs-CZ" sz="1600" b="1" dirty="0"/>
              <a:t>2</a:t>
            </a:r>
            <a:r>
              <a:rPr lang="cs-CZ" sz="1200" dirty="0">
                <a:solidFill>
                  <a:srgbClr val="000000"/>
                </a:solidFill>
              </a:rPr>
              <a:t>.</a:t>
            </a:r>
          </a:p>
          <a:p>
            <a:pPr algn="just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795944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17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3863745-8BC9-70A4-2B7F-D77103E54E88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MODUL 1 – Hodnocení vybraných výsledků – ukázka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4FE210-4C0F-071B-0607-43EB30D74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241" y="1635720"/>
            <a:ext cx="3370959" cy="50298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4812062-8736-6FBE-10C3-ECE9C2097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595" y="3480491"/>
            <a:ext cx="2794067" cy="13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95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18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3863745-8BC9-70A4-2B7F-D77103E54E88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MODUL 1 – Hodnocení vybraných výsledků – ukázka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4FE210-4C0F-071B-0607-43EB30D74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241" y="1635720"/>
            <a:ext cx="3370959" cy="50298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4812062-8736-6FBE-10C3-ECE9C2097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595" y="3480491"/>
            <a:ext cx="2794067" cy="13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28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</a:t>
            </a:fld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7447FEC-9D89-DBBF-AC9F-5875C6B25CDD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Metodika 2017+</a:t>
            </a:r>
            <a:endParaRPr lang="cs-CZ"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0D8DBF2F-6103-7C0C-A403-40570B4285A6}"/>
              </a:ext>
            </a:extLst>
          </p:cNvPr>
          <p:cNvSpPr txBox="1">
            <a:spLocks/>
          </p:cNvSpPr>
          <p:nvPr/>
        </p:nvSpPr>
        <p:spPr>
          <a:xfrm>
            <a:off x="201294" y="1761744"/>
            <a:ext cx="11797522" cy="47000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/>
            <a:r>
              <a:rPr lang="cs-CZ" sz="1700" b="1" u="sng" dirty="0"/>
              <a:t>Modul 1</a:t>
            </a:r>
            <a:r>
              <a:rPr lang="cs-CZ" sz="1700" b="1" dirty="0"/>
              <a:t>: Hodnocení vybraných výsledků (</a:t>
            </a:r>
            <a:r>
              <a:rPr lang="cs-CZ" sz="1700" b="1" cap="all" dirty="0"/>
              <a:t>Kvalita vybraných výsledků</a:t>
            </a:r>
            <a:r>
              <a:rPr lang="cs-CZ" sz="1700" b="1" dirty="0"/>
              <a:t>):</a:t>
            </a:r>
          </a:p>
          <a:p>
            <a:pPr marL="800100" lvl="1" indent="-285750" algn="just"/>
            <a:r>
              <a:rPr lang="cs-CZ" sz="1700" dirty="0"/>
              <a:t>Hodnocení dle:</a:t>
            </a:r>
          </a:p>
          <a:p>
            <a:pPr lvl="2" indent="-285750" algn="just"/>
            <a:r>
              <a:rPr lang="cs-CZ" sz="1700" i="1" u="sng" dirty="0"/>
              <a:t>přínosu k poznání</a:t>
            </a:r>
            <a:r>
              <a:rPr lang="cs-CZ" sz="1700" dirty="0"/>
              <a:t>: originalit</a:t>
            </a:r>
            <a:r>
              <a:rPr lang="en-US" sz="1700" dirty="0"/>
              <a:t>a</a:t>
            </a:r>
            <a:r>
              <a:rPr lang="cs-CZ" sz="1700" dirty="0"/>
              <a:t>, význam a obtížnost získání výsledku, uplatňované zejména na výsledky základního výzkumu,</a:t>
            </a:r>
          </a:p>
          <a:p>
            <a:pPr lvl="2" indent="-285750" algn="just"/>
            <a:r>
              <a:rPr lang="cs-CZ" sz="1700" i="1" u="sng" dirty="0"/>
              <a:t>společenské relevance</a:t>
            </a:r>
            <a:r>
              <a:rPr lang="cs-CZ" sz="1700" dirty="0"/>
              <a:t>: ve smyslu komerční užitečnosti (typicky průmyslový výzkum přinášející ekonomické zisky) n</a:t>
            </a:r>
            <a:r>
              <a:rPr lang="en-US" sz="1700" dirty="0" err="1"/>
              <a:t>ebo</a:t>
            </a:r>
            <a:r>
              <a:rPr lang="cs-CZ" sz="1700" dirty="0"/>
              <a:t> ve smyslu společenské užitečnosti či potřebnosti (typicky výzkum vznikající na společenskou objednávku).</a:t>
            </a:r>
          </a:p>
          <a:p>
            <a:pPr marL="857250" lvl="2" indent="0" algn="just">
              <a:buNone/>
            </a:pPr>
            <a:endParaRPr lang="en-US" sz="1700" dirty="0"/>
          </a:p>
        </p:txBody>
      </p:sp>
      <p:pic>
        <p:nvPicPr>
          <p:cNvPr id="12" name="Obrázek 11" descr="Obsah obrázku text, snímek obrazovky, budova, město&#10;&#10;Popis byl vytvořen automaticky">
            <a:extLst>
              <a:ext uri="{FF2B5EF4-FFF2-40B4-BE49-F238E27FC236}">
                <a16:creationId xmlns:a16="http://schemas.microsoft.com/office/drawing/2014/main" id="{9A84B116-231C-9162-811E-6B2A6E90C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467"/>
          <a:stretch/>
        </p:blipFill>
        <p:spPr>
          <a:xfrm>
            <a:off x="609282" y="3566725"/>
            <a:ext cx="5320664" cy="2582296"/>
          </a:xfrm>
          <a:prstGeom prst="rect">
            <a:avLst/>
          </a:prstGeom>
        </p:spPr>
      </p:pic>
      <p:pic>
        <p:nvPicPr>
          <p:cNvPr id="14" name="Obrázek 13" descr="Obsah obrázku text, snímek obrazovky, budova, město&#10;&#10;Popis byl vytvořen automaticky">
            <a:extLst>
              <a:ext uri="{FF2B5EF4-FFF2-40B4-BE49-F238E27FC236}">
                <a16:creationId xmlns:a16="http://schemas.microsoft.com/office/drawing/2014/main" id="{CB1E72C9-42D5-0BAC-0760-6E4E3C467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899"/>
          <a:stretch/>
        </p:blipFill>
        <p:spPr>
          <a:xfrm>
            <a:off x="6337936" y="3566725"/>
            <a:ext cx="5320664" cy="258229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9259341-3DB2-6239-10D3-DF7CA80D0E1F}"/>
              </a:ext>
            </a:extLst>
          </p:cNvPr>
          <p:cNvSpPr txBox="1"/>
          <p:nvPr/>
        </p:nvSpPr>
        <p:spPr>
          <a:xfrm>
            <a:off x="2249338" y="5751393"/>
            <a:ext cx="21673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u="sng" dirty="0"/>
              <a:t>přínosu k poznání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14DA196-A64B-6EE4-847D-A05643797D82}"/>
              </a:ext>
            </a:extLst>
          </p:cNvPr>
          <p:cNvSpPr txBox="1"/>
          <p:nvPr/>
        </p:nvSpPr>
        <p:spPr>
          <a:xfrm>
            <a:off x="7870886" y="3613285"/>
            <a:ext cx="249806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u="sng" dirty="0"/>
              <a:t>společenské relevance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4158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19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391DCE17-C208-272B-BC13-6D63452140B9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MODUL 1 – Hodnocení vybraných výsledků – ukázka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C1D9169-DA17-5923-7E29-242B1D698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850" y="1801410"/>
            <a:ext cx="3207840" cy="47061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4DB181D-C1F3-AA76-0C6A-9F4F705FF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079" y="1801410"/>
            <a:ext cx="3473293" cy="469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65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20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734E310-2A45-5203-4095-97DF252F5DF2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H22</a:t>
            </a:r>
            <a:r>
              <a:rPr lang="cs-CZ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0A5B5F40-0272-8791-C18B-D220A758D4DF}"/>
              </a:ext>
            </a:extLst>
          </p:cNvPr>
          <p:cNvSpPr txBox="1">
            <a:spLocks/>
          </p:cNvSpPr>
          <p:nvPr/>
        </p:nvSpPr>
        <p:spPr>
          <a:xfrm>
            <a:off x="201294" y="2231570"/>
            <a:ext cx="11798619" cy="39716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cs-CZ"/>
              <a:t>Hodnocení je provedeno na základě pořadí v oborech dle AIS na Web of Science.</a:t>
            </a:r>
          </a:p>
          <a:p>
            <a:pPr marL="342900" indent="-342900"/>
            <a:r>
              <a:rPr lang="cs-CZ"/>
              <a:t>Hodnocení je pro celou univerzitu, FEI odborně působí v těchto oborech:</a:t>
            </a:r>
          </a:p>
          <a:p>
            <a:pPr marL="800100" lvl="1" indent="-342900"/>
            <a:r>
              <a:rPr lang="en-US"/>
              <a:t>1.1 Mathematics</a:t>
            </a:r>
            <a:r>
              <a:rPr lang="cs-CZ"/>
              <a:t>.</a:t>
            </a:r>
            <a:endParaRPr lang="en-US"/>
          </a:p>
          <a:p>
            <a:pPr marL="800100" lvl="1" indent="-342900"/>
            <a:r>
              <a:rPr lang="en-US"/>
              <a:t>1.1 Computer and information sciences</a:t>
            </a:r>
            <a:r>
              <a:rPr lang="cs-CZ"/>
              <a:t>.</a:t>
            </a:r>
            <a:endParaRPr lang="en-US"/>
          </a:p>
          <a:p>
            <a:pPr marL="800100" lvl="1" indent="-342900"/>
            <a:r>
              <a:rPr lang="en-US"/>
              <a:t>1.3 Physical sciences and astronomy</a:t>
            </a:r>
            <a:r>
              <a:rPr lang="cs-CZ"/>
              <a:t>.</a:t>
            </a:r>
            <a:endParaRPr lang="en-US"/>
          </a:p>
          <a:p>
            <a:pPr marL="800100" lvl="1" indent="-342900"/>
            <a:r>
              <a:rPr lang="en-US"/>
              <a:t>2.2 Electrical engineering, Electronic engineering, Information engineering</a:t>
            </a:r>
            <a:r>
              <a:rPr lang="cs-CZ"/>
              <a:t>.</a:t>
            </a:r>
            <a:endParaRPr lang="en-US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1358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21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B294FC3-AC95-4E5D-5186-C87E99D99662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H22</a:t>
            </a:r>
            <a:r>
              <a:rPr lang="cs-CZ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sp>
        <p:nvSpPr>
          <p:cNvPr id="4" name="Zástupný obsah 6">
            <a:extLst>
              <a:ext uri="{FF2B5EF4-FFF2-40B4-BE49-F238E27FC236}">
                <a16:creationId xmlns:a16="http://schemas.microsoft.com/office/drawing/2014/main" id="{25A2552B-9B8E-9B85-9B3B-C240AD289B1E}"/>
              </a:ext>
            </a:extLst>
          </p:cNvPr>
          <p:cNvSpPr txBox="1">
            <a:spLocks/>
          </p:cNvSpPr>
          <p:nvPr/>
        </p:nvSpPr>
        <p:spPr>
          <a:xfrm>
            <a:off x="201294" y="2229316"/>
            <a:ext cx="11798619" cy="397394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/>
              <a:t>Hranice kvartilů a decilu jsou vytvořeny na základě </a:t>
            </a:r>
            <a:r>
              <a:rPr lang="cs-CZ" b="1" dirty="0"/>
              <a:t>AIS periodik </a:t>
            </a:r>
            <a:r>
              <a:rPr lang="cs-CZ" dirty="0"/>
              <a:t>patřících do příslušného oboru (FORD). Do těchto pásem jsou promítnuty jednotlivé národní výsledky, které byly v těchto časopisech publikovány.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H22 - Rozložení národních výsledků v prvním decilu a v kvartilech podle indikátoru AIS (</a:t>
            </a:r>
            <a:r>
              <a:rPr lang="cs-CZ" b="1" dirty="0"/>
              <a:t>roky 2017 - 2021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b="1" dirty="0" err="1"/>
              <a:t>Article</a:t>
            </a:r>
            <a:r>
              <a:rPr lang="cs-CZ" b="1" dirty="0"/>
              <a:t> Influence </a:t>
            </a:r>
            <a:r>
              <a:rPr lang="cs-CZ" b="1" dirty="0" err="1"/>
              <a:t>Score</a:t>
            </a:r>
            <a:r>
              <a:rPr lang="cs-CZ" b="1" dirty="0"/>
              <a:t> (AIS) </a:t>
            </a:r>
            <a:r>
              <a:rPr lang="cs-CZ" dirty="0"/>
              <a:t>je ukazatel určený pro časopisy, které jsou zahrnuty v databázi </a:t>
            </a:r>
            <a:r>
              <a:rPr lang="cs-CZ" dirty="0" err="1"/>
              <a:t>Journal</a:t>
            </a:r>
            <a:r>
              <a:rPr lang="cs-CZ" dirty="0"/>
              <a:t> </a:t>
            </a:r>
            <a:r>
              <a:rPr lang="cs-CZ" dirty="0" err="1"/>
              <a:t>Citation</a:t>
            </a:r>
            <a:r>
              <a:rPr lang="cs-CZ" dirty="0"/>
              <a:t> </a:t>
            </a:r>
            <a:r>
              <a:rPr lang="cs-CZ" dirty="0" err="1"/>
              <a:t>Reports</a:t>
            </a:r>
            <a:r>
              <a:rPr lang="cs-CZ" dirty="0"/>
              <a:t> pod </a:t>
            </a:r>
            <a:r>
              <a:rPr lang="cs-CZ" b="1" dirty="0"/>
              <a:t>Web </a:t>
            </a:r>
            <a:r>
              <a:rPr lang="cs-CZ" b="1" dirty="0" err="1"/>
              <a:t>of</a:t>
            </a:r>
            <a:r>
              <a:rPr lang="cs-CZ" b="1" dirty="0"/>
              <a:t> Science</a:t>
            </a:r>
            <a:r>
              <a:rPr lang="cs-CZ" dirty="0"/>
              <a:t>. AIS vyjadřuje </a:t>
            </a:r>
            <a:r>
              <a:rPr lang="cs-CZ" b="1" dirty="0"/>
              <a:t>průměrný počet citací na článek za posledních 5 let</a:t>
            </a:r>
            <a:r>
              <a:rPr lang="cs-CZ" dirty="0"/>
              <a:t>. Jednotlivé citace jsou vážené dle několika kritérií v rámci ukazatele </a:t>
            </a:r>
            <a:r>
              <a:rPr lang="cs-CZ" dirty="0" err="1"/>
              <a:t>Eigenfactor</a:t>
            </a:r>
            <a:r>
              <a:rPr lang="cs-CZ" dirty="0"/>
              <a:t>, přičemž </a:t>
            </a:r>
            <a:r>
              <a:rPr lang="cs-CZ" b="1" dirty="0"/>
              <a:t>vyšší váhu mají citace z prestižních časopisů, nezapočítávají se </a:t>
            </a:r>
            <a:r>
              <a:rPr lang="cs-CZ" b="1" dirty="0" err="1"/>
              <a:t>autocitace</a:t>
            </a:r>
            <a:r>
              <a:rPr lang="cs-CZ" dirty="0"/>
              <a:t> apod.</a:t>
            </a:r>
          </a:p>
        </p:txBody>
      </p:sp>
    </p:spTree>
    <p:extLst>
      <p:ext uri="{BB962C8B-B14F-4D97-AF65-F5344CB8AC3E}">
        <p14:creationId xmlns:p14="http://schemas.microsoft.com/office/powerpoint/2010/main" val="3372730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22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8C4D57E-87F1-8469-050B-038F9A75AF36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H21</a:t>
            </a:r>
            <a:endParaRPr lang="cs-CZ" u="sng" dirty="0"/>
          </a:p>
        </p:txBody>
      </p:sp>
      <p:sp>
        <p:nvSpPr>
          <p:cNvPr id="4" name="Zástupný symbol pro obsah 6">
            <a:extLst>
              <a:ext uri="{FF2B5EF4-FFF2-40B4-BE49-F238E27FC236}">
                <a16:creationId xmlns:a16="http://schemas.microsoft.com/office/drawing/2014/main" id="{11555F5C-495F-F21A-F548-2233B74101A5}"/>
              </a:ext>
            </a:extLst>
          </p:cNvPr>
          <p:cNvSpPr txBox="1">
            <a:spLocks/>
          </p:cNvSpPr>
          <p:nvPr/>
        </p:nvSpPr>
        <p:spPr>
          <a:xfrm>
            <a:off x="97662" y="1804338"/>
            <a:ext cx="11798619" cy="312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latin typeface="LMRoman10-Bold"/>
              </a:rPr>
              <a:t>Nejvýznamnější organizace v oboru - </a:t>
            </a:r>
            <a:r>
              <a:rPr lang="cs-CZ" b="1" dirty="0">
                <a:latin typeface="LMRoman10-Bold"/>
              </a:rPr>
              <a:t>první DECIL </a:t>
            </a:r>
            <a:r>
              <a:rPr lang="cs-CZ" dirty="0">
                <a:latin typeface="LMRoman10-Bold"/>
              </a:rPr>
              <a:t>- </a:t>
            </a:r>
            <a:r>
              <a:rPr lang="cs-CZ" i="1" dirty="0">
                <a:latin typeface="LMRoman10-Bold"/>
              </a:rPr>
              <a:t>1.2 </a:t>
            </a:r>
            <a:r>
              <a:rPr lang="cs-CZ" i="1" dirty="0" err="1">
                <a:latin typeface="LMRoman10-Bold"/>
              </a:rPr>
              <a:t>Computer</a:t>
            </a:r>
            <a:r>
              <a:rPr lang="cs-CZ" i="1" dirty="0">
                <a:latin typeface="LMRoman10-Bold"/>
              </a:rPr>
              <a:t> and </a:t>
            </a:r>
            <a:r>
              <a:rPr lang="cs-CZ" i="1" dirty="0" err="1">
                <a:latin typeface="LMRoman10-Bold"/>
              </a:rPr>
              <a:t>information</a:t>
            </a:r>
            <a:r>
              <a:rPr lang="cs-CZ" i="1" dirty="0">
                <a:latin typeface="LMRoman10-Bold"/>
              </a:rPr>
              <a:t> </a:t>
            </a:r>
            <a:r>
              <a:rPr lang="cs-CZ" i="1" dirty="0" err="1">
                <a:latin typeface="LMRoman10-Bold"/>
              </a:rPr>
              <a:t>sciences</a:t>
            </a:r>
            <a:r>
              <a:rPr lang="cs-CZ" i="1" dirty="0">
                <a:latin typeface="LMRoman10-Bold"/>
              </a:rPr>
              <a:t> </a:t>
            </a:r>
            <a:r>
              <a:rPr lang="cs-CZ" b="1" dirty="0">
                <a:latin typeface="LMRoman10-Bold"/>
              </a:rPr>
              <a:t>(2016 - 2020, databáze WoS</a:t>
            </a:r>
            <a:r>
              <a:rPr lang="cs-CZ" dirty="0">
                <a:latin typeface="LMRoman10-Bold"/>
              </a:rPr>
              <a:t>).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2615D72-CFA0-A01D-CBEF-A1F95A00E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06" y="2660747"/>
            <a:ext cx="10790312" cy="369560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767CC42-BEBD-9FC3-50DC-B142238BF9A1}"/>
              </a:ext>
            </a:extLst>
          </p:cNvPr>
          <p:cNvSpPr/>
          <p:nvPr/>
        </p:nvSpPr>
        <p:spPr>
          <a:xfrm>
            <a:off x="808793" y="5536642"/>
            <a:ext cx="10790312" cy="2868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834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23</a:t>
            </a:fld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3B88D7A-FC7C-40A5-10C2-906FA2C85BE9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H22</a:t>
            </a:r>
            <a:endParaRPr lang="cs-CZ" u="sng" dirty="0"/>
          </a:p>
        </p:txBody>
      </p:sp>
      <p:sp>
        <p:nvSpPr>
          <p:cNvPr id="6" name="Zástupný symbol pro obsah 6">
            <a:extLst>
              <a:ext uri="{FF2B5EF4-FFF2-40B4-BE49-F238E27FC236}">
                <a16:creationId xmlns:a16="http://schemas.microsoft.com/office/drawing/2014/main" id="{046F2D18-3D3F-D1F8-27B9-B8078CE4943F}"/>
              </a:ext>
            </a:extLst>
          </p:cNvPr>
          <p:cNvSpPr txBox="1">
            <a:spLocks/>
          </p:cNvSpPr>
          <p:nvPr/>
        </p:nvSpPr>
        <p:spPr>
          <a:xfrm>
            <a:off x="166369" y="1763486"/>
            <a:ext cx="11798619" cy="312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>
                <a:latin typeface="LMRoman10-Bold"/>
              </a:rPr>
              <a:t>Nejvýznamnější organizace v oboru - </a:t>
            </a:r>
            <a:r>
              <a:rPr lang="cs-CZ" b="1">
                <a:latin typeface="LMRoman10-Bold"/>
              </a:rPr>
              <a:t>první DECIL </a:t>
            </a:r>
            <a:r>
              <a:rPr lang="cs-CZ">
                <a:latin typeface="LMRoman10-Bold"/>
              </a:rPr>
              <a:t>- </a:t>
            </a:r>
            <a:r>
              <a:rPr lang="cs-CZ" i="1">
                <a:latin typeface="LMRoman10-Bold"/>
              </a:rPr>
              <a:t>1.2 Computer and information sciences </a:t>
            </a:r>
            <a:r>
              <a:rPr lang="cs-CZ">
                <a:latin typeface="LMRoman10-Bold"/>
              </a:rPr>
              <a:t>(</a:t>
            </a:r>
            <a:r>
              <a:rPr lang="cs-CZ" b="1">
                <a:latin typeface="LMRoman10-Bold"/>
              </a:rPr>
              <a:t>2017 - 2021, databáze WoS</a:t>
            </a:r>
            <a:r>
              <a:rPr lang="cs-CZ">
                <a:latin typeface="LMRoman10-Bold"/>
              </a:rPr>
              <a:t>).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BF618BA-20F4-3455-D162-FE3737DA6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05" y="2505107"/>
            <a:ext cx="10416989" cy="3698151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DDA05766-EDD2-6345-BEA7-DF6F1E44D7EB}"/>
              </a:ext>
            </a:extLst>
          </p:cNvPr>
          <p:cNvSpPr/>
          <p:nvPr/>
        </p:nvSpPr>
        <p:spPr>
          <a:xfrm>
            <a:off x="1057834" y="5118846"/>
            <a:ext cx="10165977" cy="2868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964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24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017FCC9-C0A2-D449-2787-28D4A06AEAFE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H21</a:t>
            </a:r>
            <a:endParaRPr lang="cs-CZ" u="sng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9AF9B72E-6D5F-B515-971C-CA612EA9763C}"/>
              </a:ext>
            </a:extLst>
          </p:cNvPr>
          <p:cNvSpPr txBox="1">
            <a:spLocks/>
          </p:cNvSpPr>
          <p:nvPr/>
        </p:nvSpPr>
        <p:spPr>
          <a:xfrm>
            <a:off x="196689" y="1810433"/>
            <a:ext cx="11798619" cy="4215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latin typeface="LMRoman10-Bold"/>
              </a:rPr>
              <a:t>Nejvýznamnější organizace v oboru - </a:t>
            </a:r>
            <a:r>
              <a:rPr lang="cs-CZ" b="1" dirty="0">
                <a:latin typeface="LMRoman10-Bold"/>
              </a:rPr>
              <a:t>první KVARTIL </a:t>
            </a:r>
            <a:r>
              <a:rPr lang="cs-CZ" dirty="0">
                <a:latin typeface="LMRoman10-Bold"/>
              </a:rPr>
              <a:t>- </a:t>
            </a:r>
            <a:r>
              <a:rPr lang="cs-CZ" i="1" dirty="0">
                <a:latin typeface="LMRoman10-Bold"/>
              </a:rPr>
              <a:t>1.2 </a:t>
            </a:r>
            <a:r>
              <a:rPr lang="cs-CZ" i="1" dirty="0" err="1">
                <a:latin typeface="LMRoman10-Bold"/>
              </a:rPr>
              <a:t>Computer</a:t>
            </a:r>
            <a:r>
              <a:rPr lang="cs-CZ" i="1" dirty="0">
                <a:latin typeface="LMRoman10-Bold"/>
              </a:rPr>
              <a:t> and </a:t>
            </a:r>
            <a:r>
              <a:rPr lang="cs-CZ" i="1" dirty="0" err="1">
                <a:latin typeface="LMRoman10-Bold"/>
              </a:rPr>
              <a:t>information</a:t>
            </a:r>
            <a:r>
              <a:rPr lang="cs-CZ" i="1" dirty="0">
                <a:latin typeface="LMRoman10-Bold"/>
              </a:rPr>
              <a:t> </a:t>
            </a:r>
            <a:r>
              <a:rPr lang="cs-CZ" i="1" dirty="0" err="1">
                <a:latin typeface="LMRoman10-Bold"/>
              </a:rPr>
              <a:t>sciences</a:t>
            </a:r>
            <a:r>
              <a:rPr lang="cs-CZ" i="1" dirty="0">
                <a:latin typeface="LMRoman10-Bold"/>
              </a:rPr>
              <a:t> </a:t>
            </a:r>
            <a:r>
              <a:rPr lang="cs-CZ" dirty="0">
                <a:latin typeface="LMRoman10-Bold"/>
              </a:rPr>
              <a:t>(</a:t>
            </a:r>
            <a:r>
              <a:rPr lang="cs-CZ" b="1" dirty="0">
                <a:latin typeface="LMRoman10-Bold"/>
              </a:rPr>
              <a:t>2016 - 2020, databáze WoS</a:t>
            </a:r>
            <a:r>
              <a:rPr lang="cs-CZ" dirty="0">
                <a:latin typeface="LMRoman10-Bold"/>
              </a:rPr>
              <a:t>).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3E4D84-CC6D-9469-84CB-AE369F5F0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76" y="2653141"/>
            <a:ext cx="10452847" cy="362666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40D20D4-17D1-8760-B592-D57803CC6CA6}"/>
              </a:ext>
            </a:extLst>
          </p:cNvPr>
          <p:cNvSpPr/>
          <p:nvPr/>
        </p:nvSpPr>
        <p:spPr>
          <a:xfrm>
            <a:off x="926593" y="4545105"/>
            <a:ext cx="10395830" cy="234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284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25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20D76777-A2EE-D93B-708F-AEFC4514F0C1}"/>
              </a:ext>
            </a:extLst>
          </p:cNvPr>
          <p:cNvSpPr txBox="1">
            <a:spLocks/>
          </p:cNvSpPr>
          <p:nvPr/>
        </p:nvSpPr>
        <p:spPr>
          <a:xfrm>
            <a:off x="200196" y="1042489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MODUL 2 - Hodnocení </a:t>
            </a:r>
            <a:r>
              <a:rPr lang="cs-CZ" sz="4400" dirty="0" err="1">
                <a:solidFill>
                  <a:srgbClr val="00A499"/>
                </a:solidFill>
              </a:rPr>
              <a:t>bibliometrické</a:t>
            </a:r>
            <a:r>
              <a:rPr lang="cs-CZ" sz="4400" dirty="0">
                <a:solidFill>
                  <a:srgbClr val="00A499"/>
                </a:solidFill>
              </a:rPr>
              <a:t> analýzy – </a:t>
            </a:r>
            <a:r>
              <a:rPr lang="cs-CZ" sz="4400" u="sng" dirty="0">
                <a:solidFill>
                  <a:srgbClr val="00A499"/>
                </a:solidFill>
              </a:rPr>
              <a:t>H22</a:t>
            </a:r>
            <a:endParaRPr lang="cs-CZ" u="sng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1B4A2F6-BE59-870E-CCD0-62326333885E}"/>
              </a:ext>
            </a:extLst>
          </p:cNvPr>
          <p:cNvSpPr txBox="1">
            <a:spLocks/>
          </p:cNvSpPr>
          <p:nvPr/>
        </p:nvSpPr>
        <p:spPr>
          <a:xfrm>
            <a:off x="193184" y="1694443"/>
            <a:ext cx="11798619" cy="4215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latin typeface="LMRoman10-Bold"/>
              </a:rPr>
              <a:t>Nejvýznamnější organizace v oboru - </a:t>
            </a:r>
            <a:r>
              <a:rPr lang="cs-CZ" b="1" dirty="0">
                <a:latin typeface="LMRoman10-Bold"/>
              </a:rPr>
              <a:t>první KVARTIL </a:t>
            </a:r>
            <a:r>
              <a:rPr lang="cs-CZ" dirty="0">
                <a:latin typeface="LMRoman10-Bold"/>
              </a:rPr>
              <a:t>- </a:t>
            </a:r>
            <a:r>
              <a:rPr lang="cs-CZ" i="1" dirty="0">
                <a:latin typeface="LMRoman10-Bold"/>
              </a:rPr>
              <a:t>1.2 </a:t>
            </a:r>
            <a:r>
              <a:rPr lang="cs-CZ" i="1" dirty="0" err="1">
                <a:latin typeface="LMRoman10-Bold"/>
              </a:rPr>
              <a:t>Computer</a:t>
            </a:r>
            <a:r>
              <a:rPr lang="cs-CZ" i="1" dirty="0">
                <a:latin typeface="LMRoman10-Bold"/>
              </a:rPr>
              <a:t> and </a:t>
            </a:r>
            <a:r>
              <a:rPr lang="cs-CZ" i="1" dirty="0" err="1">
                <a:latin typeface="LMRoman10-Bold"/>
              </a:rPr>
              <a:t>information</a:t>
            </a:r>
            <a:r>
              <a:rPr lang="cs-CZ" i="1" dirty="0">
                <a:latin typeface="LMRoman10-Bold"/>
              </a:rPr>
              <a:t> </a:t>
            </a:r>
            <a:r>
              <a:rPr lang="cs-CZ" i="1" dirty="0" err="1">
                <a:latin typeface="LMRoman10-Bold"/>
              </a:rPr>
              <a:t>sciences</a:t>
            </a:r>
            <a:r>
              <a:rPr lang="cs-CZ" i="1" dirty="0">
                <a:latin typeface="LMRoman10-Bold"/>
              </a:rPr>
              <a:t> </a:t>
            </a:r>
            <a:r>
              <a:rPr lang="cs-CZ" dirty="0">
                <a:latin typeface="LMRoman10-Bold"/>
              </a:rPr>
              <a:t>(</a:t>
            </a:r>
            <a:r>
              <a:rPr lang="cs-CZ" b="1" dirty="0">
                <a:latin typeface="LMRoman10-Bold"/>
              </a:rPr>
              <a:t>2017 - 2021, databáze WoS</a:t>
            </a:r>
            <a:r>
              <a:rPr lang="cs-CZ" dirty="0">
                <a:latin typeface="LMRoman10-Bold"/>
              </a:rPr>
              <a:t>).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8E96B4-9053-1CA7-45D1-A68105A22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2" y="2510755"/>
            <a:ext cx="10912994" cy="374249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AD7D1D1-21F3-5E93-859B-D01D5138039D}"/>
              </a:ext>
            </a:extLst>
          </p:cNvPr>
          <p:cNvSpPr/>
          <p:nvPr/>
        </p:nvSpPr>
        <p:spPr>
          <a:xfrm>
            <a:off x="745222" y="4537805"/>
            <a:ext cx="10730498" cy="229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403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26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06D6E748-9E97-DB57-C273-5B3083BEB021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MODUL 2 - Hodnocení </a:t>
            </a:r>
            <a:r>
              <a:rPr lang="cs-CZ" sz="4400" dirty="0" err="1">
                <a:solidFill>
                  <a:srgbClr val="00A499"/>
                </a:solidFill>
              </a:rPr>
              <a:t>bibliometrické</a:t>
            </a:r>
            <a:r>
              <a:rPr lang="cs-CZ" sz="4400" dirty="0">
                <a:solidFill>
                  <a:srgbClr val="00A499"/>
                </a:solidFill>
              </a:rPr>
              <a:t> analýzy – </a:t>
            </a:r>
            <a:r>
              <a:rPr lang="cs-CZ" sz="4400" u="sng" dirty="0">
                <a:solidFill>
                  <a:srgbClr val="00A499"/>
                </a:solidFill>
              </a:rPr>
              <a:t>H21</a:t>
            </a:r>
            <a:r>
              <a:rPr lang="cs-CZ" dirty="0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EE7330FD-B97D-A0BA-A18D-1E3402A95517}"/>
              </a:ext>
            </a:extLst>
          </p:cNvPr>
          <p:cNvSpPr txBox="1">
            <a:spLocks/>
          </p:cNvSpPr>
          <p:nvPr/>
        </p:nvSpPr>
        <p:spPr>
          <a:xfrm>
            <a:off x="196690" y="1814424"/>
            <a:ext cx="11798619" cy="3277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>
                <a:latin typeface="LMRoman10-Bold"/>
              </a:rPr>
              <a:t>Nejvýznamnější organizace podle </a:t>
            </a:r>
            <a:r>
              <a:rPr lang="pl-PL" b="1">
                <a:latin typeface="LMRoman10-Bold"/>
              </a:rPr>
              <a:t>objemu produkce </a:t>
            </a:r>
            <a:r>
              <a:rPr lang="cs-CZ">
                <a:latin typeface="LMRoman10-Bold"/>
              </a:rPr>
              <a:t>- </a:t>
            </a:r>
            <a:r>
              <a:rPr lang="cs-CZ" i="1">
                <a:latin typeface="LMRoman10-Bold"/>
              </a:rPr>
              <a:t>1.2 Computer and information sciences </a:t>
            </a:r>
            <a:r>
              <a:rPr lang="cs-CZ">
                <a:latin typeface="LMRoman10-Bold"/>
              </a:rPr>
              <a:t>(</a:t>
            </a:r>
            <a:r>
              <a:rPr lang="cs-CZ" b="1">
                <a:latin typeface="LMRoman10-Bold"/>
              </a:rPr>
              <a:t>2016 - 2020, databáze WoS</a:t>
            </a:r>
            <a:r>
              <a:rPr lang="cs-CZ">
                <a:latin typeface="LMRoman10-Bold"/>
              </a:rPr>
              <a:t>).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F7D059-37CE-1F3B-9A96-20F2362B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824" y="2559285"/>
            <a:ext cx="8974566" cy="379706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FA0AEA8-18F9-0031-E584-40ACC6BAC854}"/>
              </a:ext>
            </a:extLst>
          </p:cNvPr>
          <p:cNvSpPr/>
          <p:nvPr/>
        </p:nvSpPr>
        <p:spPr>
          <a:xfrm>
            <a:off x="1648611" y="4419599"/>
            <a:ext cx="8813202" cy="4303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556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27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6B8E2064-7EE9-5A01-E255-33F03C30D349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H22</a:t>
            </a:r>
            <a:r>
              <a:rPr lang="cs-CZ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CC85D000-477D-6885-7E27-642C74DED9FC}"/>
              </a:ext>
            </a:extLst>
          </p:cNvPr>
          <p:cNvSpPr txBox="1">
            <a:spLocks/>
          </p:cNvSpPr>
          <p:nvPr/>
        </p:nvSpPr>
        <p:spPr>
          <a:xfrm>
            <a:off x="155901" y="1829234"/>
            <a:ext cx="11798619" cy="3277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>
                <a:latin typeface="LMRoman10-Bold"/>
              </a:rPr>
              <a:t>Nejvýznamnější organizace podle </a:t>
            </a:r>
            <a:r>
              <a:rPr lang="pl-PL" b="1" dirty="0">
                <a:latin typeface="LMRoman10-Bold"/>
              </a:rPr>
              <a:t>objemu produkce </a:t>
            </a:r>
            <a:r>
              <a:rPr lang="cs-CZ" dirty="0">
                <a:latin typeface="LMRoman10-Bold"/>
              </a:rPr>
              <a:t>- </a:t>
            </a:r>
            <a:r>
              <a:rPr lang="cs-CZ" i="1" dirty="0">
                <a:latin typeface="LMRoman10-Bold"/>
              </a:rPr>
              <a:t>1.2 </a:t>
            </a:r>
            <a:r>
              <a:rPr lang="cs-CZ" i="1" dirty="0" err="1">
                <a:latin typeface="LMRoman10-Bold"/>
              </a:rPr>
              <a:t>Computer</a:t>
            </a:r>
            <a:r>
              <a:rPr lang="cs-CZ" i="1" dirty="0">
                <a:latin typeface="LMRoman10-Bold"/>
              </a:rPr>
              <a:t> and </a:t>
            </a:r>
            <a:r>
              <a:rPr lang="cs-CZ" i="1" dirty="0" err="1">
                <a:latin typeface="LMRoman10-Bold"/>
              </a:rPr>
              <a:t>information</a:t>
            </a:r>
            <a:r>
              <a:rPr lang="cs-CZ" i="1" dirty="0">
                <a:latin typeface="LMRoman10-Bold"/>
              </a:rPr>
              <a:t> </a:t>
            </a:r>
            <a:r>
              <a:rPr lang="cs-CZ" i="1" dirty="0" err="1">
                <a:latin typeface="LMRoman10-Bold"/>
              </a:rPr>
              <a:t>sciences</a:t>
            </a:r>
            <a:r>
              <a:rPr lang="cs-CZ" i="1" dirty="0">
                <a:latin typeface="LMRoman10-Bold"/>
              </a:rPr>
              <a:t> </a:t>
            </a:r>
            <a:r>
              <a:rPr lang="cs-CZ" dirty="0">
                <a:latin typeface="LMRoman10-Bold"/>
              </a:rPr>
              <a:t>(</a:t>
            </a:r>
            <a:r>
              <a:rPr lang="cs-CZ" b="1" dirty="0">
                <a:latin typeface="LMRoman10-Bold"/>
              </a:rPr>
              <a:t>2017 - 2021, databáze WoS</a:t>
            </a:r>
            <a:r>
              <a:rPr lang="cs-CZ" dirty="0">
                <a:latin typeface="LMRoman10-Bold"/>
              </a:rPr>
              <a:t>).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4048F2-EFB0-EE82-4597-D3095BACA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849" y="2663077"/>
            <a:ext cx="9610725" cy="394335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E7C2D00-17E2-E583-A839-E79FA1D9D072}"/>
              </a:ext>
            </a:extLst>
          </p:cNvPr>
          <p:cNvSpPr/>
          <p:nvPr/>
        </p:nvSpPr>
        <p:spPr>
          <a:xfrm>
            <a:off x="1268137" y="4419598"/>
            <a:ext cx="9546168" cy="4303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500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28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6907E28A-5F60-D5E2-F20D-D1F4093F0578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H21</a:t>
            </a:r>
            <a:endParaRPr lang="cs-CZ" u="sng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0FC5D4E7-CE4E-3761-15A6-B68CDC318D23}"/>
              </a:ext>
            </a:extLst>
          </p:cNvPr>
          <p:cNvSpPr txBox="1">
            <a:spLocks/>
          </p:cNvSpPr>
          <p:nvPr/>
        </p:nvSpPr>
        <p:spPr>
          <a:xfrm>
            <a:off x="223582" y="1780466"/>
            <a:ext cx="11798619" cy="39716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latin typeface="LMRoman10-Bold"/>
              </a:rPr>
              <a:t>Nejvýznamnější organizace v oboru - </a:t>
            </a:r>
            <a:r>
              <a:rPr lang="cs-CZ" b="1" dirty="0">
                <a:latin typeface="LMRoman10-Bold"/>
              </a:rPr>
              <a:t>první DECIL </a:t>
            </a:r>
            <a:r>
              <a:rPr lang="cs-CZ" dirty="0">
                <a:latin typeface="LMRoman10-Bold"/>
              </a:rPr>
              <a:t>- </a:t>
            </a:r>
            <a:r>
              <a:rPr lang="en-US" i="1" dirty="0">
                <a:latin typeface="LMRoman10-Bold"/>
              </a:rPr>
              <a:t>2.2 Electrical </a:t>
            </a:r>
            <a:r>
              <a:rPr lang="en-US" i="1" dirty="0" err="1">
                <a:latin typeface="LMRoman10-Bold"/>
              </a:rPr>
              <a:t>eng</a:t>
            </a:r>
            <a:r>
              <a:rPr lang="en-US" i="1" dirty="0">
                <a:latin typeface="LMRoman10-Bold"/>
              </a:rPr>
              <a:t>, electronic </a:t>
            </a:r>
            <a:r>
              <a:rPr lang="en-US" i="1" dirty="0" err="1">
                <a:latin typeface="LMRoman10-Bold"/>
              </a:rPr>
              <a:t>eng</a:t>
            </a:r>
            <a:r>
              <a:rPr lang="en-US" i="1" dirty="0">
                <a:latin typeface="LMRoman10-Bold"/>
              </a:rPr>
              <a:t> </a:t>
            </a:r>
            <a:r>
              <a:rPr lang="en-US" dirty="0">
                <a:latin typeface="LMRoman10-Bold"/>
              </a:rPr>
              <a:t>(</a:t>
            </a:r>
            <a:r>
              <a:rPr lang="en-US" b="1" dirty="0">
                <a:latin typeface="LMRoman10-Bold"/>
              </a:rPr>
              <a:t>2016 - 20</a:t>
            </a:r>
            <a:r>
              <a:rPr lang="cs-CZ" b="1" dirty="0">
                <a:latin typeface="LMRoman10-Bold"/>
              </a:rPr>
              <a:t>20</a:t>
            </a:r>
            <a:r>
              <a:rPr lang="en-US" b="1" dirty="0">
                <a:latin typeface="LMRoman10-Bold"/>
              </a:rPr>
              <a:t>, </a:t>
            </a:r>
            <a:r>
              <a:rPr lang="en-US" b="1" dirty="0" err="1">
                <a:latin typeface="LMRoman10-Bold"/>
              </a:rPr>
              <a:t>databáze</a:t>
            </a:r>
            <a:r>
              <a:rPr lang="en-US" b="1" dirty="0">
                <a:latin typeface="LMRoman10-Bold"/>
              </a:rPr>
              <a:t> WoS</a:t>
            </a:r>
            <a:r>
              <a:rPr lang="en-US" dirty="0">
                <a:latin typeface="LMRoman10-Bold"/>
              </a:rPr>
              <a:t>).</a:t>
            </a:r>
            <a:endParaRPr lang="cs-CZ" dirty="0">
              <a:latin typeface="LMRoman10-Bold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C58923-9F9D-B989-4857-822AF2F48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51" y="2609916"/>
            <a:ext cx="9986682" cy="344433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15DEE98-3D10-F262-A90C-CCAEB8FC0686}"/>
              </a:ext>
            </a:extLst>
          </p:cNvPr>
          <p:cNvSpPr/>
          <p:nvPr/>
        </p:nvSpPr>
        <p:spPr>
          <a:xfrm>
            <a:off x="1209783" y="5752153"/>
            <a:ext cx="9826215" cy="264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32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2</a:t>
            </a:fld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7447FEC-9D89-DBBF-AC9F-5875C6B25CDD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Metodika 2017+</a:t>
            </a:r>
            <a:endParaRPr lang="cs-CZ"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0D8DBF2F-6103-7C0C-A403-40570B4285A6}"/>
              </a:ext>
            </a:extLst>
          </p:cNvPr>
          <p:cNvSpPr txBox="1">
            <a:spLocks/>
          </p:cNvSpPr>
          <p:nvPr/>
        </p:nvSpPr>
        <p:spPr>
          <a:xfrm>
            <a:off x="201294" y="1761744"/>
            <a:ext cx="11797522" cy="47000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/>
            <a:r>
              <a:rPr lang="cs-CZ" sz="1700" b="1" u="sng" dirty="0"/>
              <a:t>Modul 2</a:t>
            </a:r>
            <a:r>
              <a:rPr lang="cs-CZ" sz="1700" b="1" dirty="0"/>
              <a:t>: Hodnocení </a:t>
            </a:r>
            <a:r>
              <a:rPr lang="cs-CZ" sz="1700" b="1" dirty="0" err="1"/>
              <a:t>bibliometrické</a:t>
            </a:r>
            <a:r>
              <a:rPr lang="cs-CZ" sz="1700" b="1" dirty="0"/>
              <a:t> analýzy (</a:t>
            </a:r>
            <a:r>
              <a:rPr lang="cs-CZ" sz="1700" b="1" cap="all" dirty="0"/>
              <a:t>Výkonnost výzkumu</a:t>
            </a:r>
            <a:r>
              <a:rPr lang="cs-CZ" sz="1700" b="1" dirty="0"/>
              <a:t>):</a:t>
            </a:r>
          </a:p>
          <a:p>
            <a:pPr marL="800100" lvl="1" indent="-285750" algn="just"/>
            <a:r>
              <a:rPr lang="cs-CZ" sz="1700" dirty="0"/>
              <a:t>Hodnocení časopisů článků dle Web </a:t>
            </a:r>
            <a:r>
              <a:rPr lang="cs-CZ" sz="1700" dirty="0" err="1"/>
              <a:t>of</a:t>
            </a:r>
            <a:r>
              <a:rPr lang="cs-CZ" sz="1700" dirty="0"/>
              <a:t> Science (AIS).</a:t>
            </a:r>
          </a:p>
          <a:p>
            <a:pPr marL="800100" lvl="1" indent="-285750" algn="just"/>
            <a:r>
              <a:rPr lang="cs-CZ" sz="1700" dirty="0"/>
              <a:t>Důraz na </a:t>
            </a:r>
            <a:r>
              <a:rPr lang="cs-CZ" sz="1700" b="1" dirty="0"/>
              <a:t>D1 </a:t>
            </a:r>
            <a:r>
              <a:rPr lang="cs-CZ" sz="1700" dirty="0"/>
              <a:t>a </a:t>
            </a:r>
            <a:r>
              <a:rPr lang="cs-CZ" sz="1700" b="1" dirty="0"/>
              <a:t>D2</a:t>
            </a:r>
            <a:r>
              <a:rPr lang="cs-CZ" sz="1700" dirty="0"/>
              <a:t> - Q1-Q2.</a:t>
            </a:r>
          </a:p>
          <a:p>
            <a:pPr marL="800100" lvl="1" indent="-285750" algn="just"/>
            <a:r>
              <a:rPr lang="cs-CZ" sz="1700" dirty="0"/>
              <a:t>Srovnání výzkumných organizací v ČR, srovnání ČR, EU15 a svět.</a:t>
            </a:r>
          </a:p>
        </p:txBody>
      </p:sp>
      <p:pic>
        <p:nvPicPr>
          <p:cNvPr id="13" name="Obrázek 12" descr="Obsah obrázku snímek obrazovky, kniha, interiér, budova&#10;&#10;Popis byl vytvořen automaticky">
            <a:extLst>
              <a:ext uri="{FF2B5EF4-FFF2-40B4-BE49-F238E27FC236}">
                <a16:creationId xmlns:a16="http://schemas.microsoft.com/office/drawing/2014/main" id="{184F65A4-5C94-9042-0BC2-87C642222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915" y="3103362"/>
            <a:ext cx="7156068" cy="30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7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29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1AB9F959-EF8B-7E22-0564-30C40F0AA00F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H22</a:t>
            </a:r>
            <a:endParaRPr lang="cs-CZ" u="sng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2DC11F12-C24A-BC52-2B8E-6FFDB2FF291A}"/>
              </a:ext>
            </a:extLst>
          </p:cNvPr>
          <p:cNvSpPr txBox="1">
            <a:spLocks/>
          </p:cNvSpPr>
          <p:nvPr/>
        </p:nvSpPr>
        <p:spPr>
          <a:xfrm>
            <a:off x="193184" y="1832066"/>
            <a:ext cx="11798619" cy="39716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latin typeface="LMRoman10-Bold"/>
              </a:rPr>
              <a:t>Nejvýznamnější organizace v oboru - </a:t>
            </a:r>
            <a:r>
              <a:rPr lang="cs-CZ" b="1" dirty="0">
                <a:latin typeface="LMRoman10-Bold"/>
              </a:rPr>
              <a:t>první DECIL </a:t>
            </a:r>
            <a:r>
              <a:rPr lang="cs-CZ" dirty="0">
                <a:latin typeface="LMRoman10-Bold"/>
              </a:rPr>
              <a:t>- </a:t>
            </a:r>
            <a:r>
              <a:rPr lang="en-US" i="1" dirty="0">
                <a:latin typeface="LMRoman10-Bold"/>
              </a:rPr>
              <a:t>2.2 Electrical </a:t>
            </a:r>
            <a:r>
              <a:rPr lang="en-US" i="1" dirty="0" err="1">
                <a:latin typeface="LMRoman10-Bold"/>
              </a:rPr>
              <a:t>eng</a:t>
            </a:r>
            <a:r>
              <a:rPr lang="en-US" i="1" dirty="0">
                <a:latin typeface="LMRoman10-Bold"/>
              </a:rPr>
              <a:t>, electronic </a:t>
            </a:r>
            <a:r>
              <a:rPr lang="en-US" i="1" dirty="0" err="1">
                <a:latin typeface="LMRoman10-Bold"/>
              </a:rPr>
              <a:t>eng</a:t>
            </a:r>
            <a:r>
              <a:rPr lang="en-US" i="1" dirty="0">
                <a:latin typeface="LMRoman10-Bold"/>
              </a:rPr>
              <a:t> </a:t>
            </a:r>
            <a:r>
              <a:rPr lang="en-US" dirty="0">
                <a:latin typeface="LMRoman10-Bold"/>
              </a:rPr>
              <a:t>(</a:t>
            </a:r>
            <a:r>
              <a:rPr lang="en-US" b="1" dirty="0">
                <a:latin typeface="LMRoman10-Bold"/>
              </a:rPr>
              <a:t>201</a:t>
            </a:r>
            <a:r>
              <a:rPr lang="cs-CZ" b="1" dirty="0">
                <a:latin typeface="LMRoman10-Bold"/>
              </a:rPr>
              <a:t>7</a:t>
            </a:r>
            <a:r>
              <a:rPr lang="en-US" b="1" dirty="0">
                <a:latin typeface="LMRoman10-Bold"/>
              </a:rPr>
              <a:t> - 20</a:t>
            </a:r>
            <a:r>
              <a:rPr lang="cs-CZ" b="1" dirty="0">
                <a:latin typeface="LMRoman10-Bold"/>
              </a:rPr>
              <a:t>21</a:t>
            </a:r>
            <a:r>
              <a:rPr lang="en-US" b="1" dirty="0">
                <a:latin typeface="LMRoman10-Bold"/>
              </a:rPr>
              <a:t>, </a:t>
            </a:r>
            <a:r>
              <a:rPr lang="en-US" b="1" dirty="0" err="1">
                <a:latin typeface="LMRoman10-Bold"/>
              </a:rPr>
              <a:t>databáze</a:t>
            </a:r>
            <a:r>
              <a:rPr lang="en-US" b="1" dirty="0">
                <a:latin typeface="LMRoman10-Bold"/>
              </a:rPr>
              <a:t> WoS</a:t>
            </a:r>
            <a:r>
              <a:rPr lang="en-US" dirty="0">
                <a:latin typeface="LMRoman10-Bold"/>
              </a:rPr>
              <a:t>).</a:t>
            </a:r>
            <a:endParaRPr lang="cs-CZ" dirty="0">
              <a:latin typeface="LMRoman10-Bold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D2F2A9-12FA-EB7A-3D33-F95488D86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86" y="2684567"/>
            <a:ext cx="9763125" cy="330517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42F5CB4-32C2-69A6-1C19-BACDEA9CF8CD}"/>
              </a:ext>
            </a:extLst>
          </p:cNvPr>
          <p:cNvSpPr/>
          <p:nvPr/>
        </p:nvSpPr>
        <p:spPr>
          <a:xfrm>
            <a:off x="1344182" y="5552957"/>
            <a:ext cx="9741329" cy="2003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091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30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2AECBC3-F811-96EE-4677-3A017C611BE7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H21</a:t>
            </a:r>
            <a:r>
              <a:rPr lang="cs-CZ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11D1E1EA-251F-4EF9-0AE4-5BF82779CB1B}"/>
              </a:ext>
            </a:extLst>
          </p:cNvPr>
          <p:cNvSpPr txBox="1">
            <a:spLocks/>
          </p:cNvSpPr>
          <p:nvPr/>
        </p:nvSpPr>
        <p:spPr>
          <a:xfrm>
            <a:off x="201294" y="1713410"/>
            <a:ext cx="11798619" cy="39716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latin typeface="LMRoman10-Bold"/>
              </a:rPr>
              <a:t>Nejvýznamnější organizace v oboru - </a:t>
            </a:r>
            <a:r>
              <a:rPr lang="cs-CZ" b="1" dirty="0">
                <a:latin typeface="LMRoman10-Bold"/>
              </a:rPr>
              <a:t>první KVARTIL </a:t>
            </a:r>
            <a:r>
              <a:rPr lang="cs-CZ" dirty="0">
                <a:latin typeface="LMRoman10-Bold"/>
              </a:rPr>
              <a:t>- </a:t>
            </a:r>
            <a:r>
              <a:rPr lang="en-US" i="1" dirty="0">
                <a:latin typeface="LMRoman10-Bold"/>
              </a:rPr>
              <a:t>2.2 Electrical </a:t>
            </a:r>
            <a:r>
              <a:rPr lang="en-US" i="1" dirty="0" err="1">
                <a:latin typeface="LMRoman10-Bold"/>
              </a:rPr>
              <a:t>eng</a:t>
            </a:r>
            <a:r>
              <a:rPr lang="en-US" i="1" dirty="0">
                <a:latin typeface="LMRoman10-Bold"/>
              </a:rPr>
              <a:t>, electronic </a:t>
            </a:r>
            <a:r>
              <a:rPr lang="en-US" i="1" dirty="0" err="1">
                <a:latin typeface="LMRoman10-Bold"/>
              </a:rPr>
              <a:t>eng</a:t>
            </a:r>
            <a:r>
              <a:rPr lang="en-US" i="1" dirty="0">
                <a:latin typeface="LMRoman10-Bold"/>
              </a:rPr>
              <a:t> </a:t>
            </a:r>
            <a:r>
              <a:rPr lang="en-US" dirty="0">
                <a:latin typeface="LMRoman10-Bold"/>
              </a:rPr>
              <a:t>(</a:t>
            </a:r>
            <a:r>
              <a:rPr lang="en-US" b="1" dirty="0">
                <a:latin typeface="LMRoman10-Bold"/>
              </a:rPr>
              <a:t>2016 - 20</a:t>
            </a:r>
            <a:r>
              <a:rPr lang="cs-CZ" b="1" dirty="0">
                <a:latin typeface="LMRoman10-Bold"/>
              </a:rPr>
              <a:t>20</a:t>
            </a:r>
            <a:r>
              <a:rPr lang="en-US" b="1" dirty="0">
                <a:latin typeface="LMRoman10-Bold"/>
              </a:rPr>
              <a:t>, </a:t>
            </a:r>
            <a:r>
              <a:rPr lang="en-US" b="1" dirty="0" err="1">
                <a:latin typeface="LMRoman10-Bold"/>
              </a:rPr>
              <a:t>databáze</a:t>
            </a:r>
            <a:r>
              <a:rPr lang="en-US" b="1" dirty="0">
                <a:latin typeface="LMRoman10-Bold"/>
              </a:rPr>
              <a:t> WoS</a:t>
            </a:r>
            <a:r>
              <a:rPr lang="en-US" dirty="0">
                <a:latin typeface="LMRoman10-Bold"/>
              </a:rPr>
              <a:t>).</a:t>
            </a:r>
            <a:endParaRPr lang="cs-CZ" dirty="0">
              <a:latin typeface="LMRoman10-Bold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6B2A10-38C6-32CF-E759-E22E32D52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48" y="2523187"/>
            <a:ext cx="10381511" cy="357643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0E7A2EF-5710-EDF8-CFD7-33DE45574B60}"/>
              </a:ext>
            </a:extLst>
          </p:cNvPr>
          <p:cNvSpPr/>
          <p:nvPr/>
        </p:nvSpPr>
        <p:spPr>
          <a:xfrm>
            <a:off x="961128" y="5340095"/>
            <a:ext cx="10211696" cy="2053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722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31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3BAA41A6-8A3D-D804-880E-8082202ECF82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H22</a:t>
            </a:r>
            <a:r>
              <a:rPr lang="cs-CZ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CE98E9AA-81ED-80C7-F323-60EF25EC509F}"/>
              </a:ext>
            </a:extLst>
          </p:cNvPr>
          <p:cNvSpPr txBox="1">
            <a:spLocks/>
          </p:cNvSpPr>
          <p:nvPr/>
        </p:nvSpPr>
        <p:spPr>
          <a:xfrm>
            <a:off x="201294" y="1749986"/>
            <a:ext cx="11798619" cy="39716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latin typeface="LMRoman10-Bold"/>
              </a:rPr>
              <a:t>Nejvýznamnější organizace v oboru - </a:t>
            </a:r>
            <a:r>
              <a:rPr lang="cs-CZ" b="1" dirty="0">
                <a:latin typeface="LMRoman10-Bold"/>
              </a:rPr>
              <a:t>první KVARTIL </a:t>
            </a:r>
            <a:r>
              <a:rPr lang="cs-CZ" dirty="0">
                <a:latin typeface="LMRoman10-Bold"/>
              </a:rPr>
              <a:t>- </a:t>
            </a:r>
            <a:r>
              <a:rPr lang="en-US" i="1" dirty="0">
                <a:latin typeface="LMRoman10-Bold"/>
              </a:rPr>
              <a:t>2.2 Electrical </a:t>
            </a:r>
            <a:r>
              <a:rPr lang="en-US" i="1" dirty="0" err="1">
                <a:latin typeface="LMRoman10-Bold"/>
              </a:rPr>
              <a:t>eng</a:t>
            </a:r>
            <a:r>
              <a:rPr lang="en-US" i="1" dirty="0">
                <a:latin typeface="LMRoman10-Bold"/>
              </a:rPr>
              <a:t>, electronic </a:t>
            </a:r>
            <a:r>
              <a:rPr lang="en-US" i="1" dirty="0" err="1">
                <a:latin typeface="LMRoman10-Bold"/>
              </a:rPr>
              <a:t>eng</a:t>
            </a:r>
            <a:r>
              <a:rPr lang="en-US" i="1" dirty="0">
                <a:latin typeface="LMRoman10-Bold"/>
              </a:rPr>
              <a:t> </a:t>
            </a:r>
            <a:r>
              <a:rPr lang="en-US" dirty="0">
                <a:latin typeface="LMRoman10-Bold"/>
              </a:rPr>
              <a:t>(</a:t>
            </a:r>
            <a:r>
              <a:rPr lang="en-US" b="1" dirty="0">
                <a:latin typeface="LMRoman10-Bold"/>
              </a:rPr>
              <a:t>201</a:t>
            </a:r>
            <a:r>
              <a:rPr lang="cs-CZ" b="1" dirty="0">
                <a:latin typeface="LMRoman10-Bold"/>
              </a:rPr>
              <a:t>7</a:t>
            </a:r>
            <a:r>
              <a:rPr lang="en-US" b="1" dirty="0">
                <a:latin typeface="LMRoman10-Bold"/>
              </a:rPr>
              <a:t> - 20</a:t>
            </a:r>
            <a:r>
              <a:rPr lang="cs-CZ" b="1" dirty="0">
                <a:latin typeface="LMRoman10-Bold"/>
              </a:rPr>
              <a:t>21</a:t>
            </a:r>
            <a:r>
              <a:rPr lang="en-US" b="1" dirty="0">
                <a:latin typeface="LMRoman10-Bold"/>
              </a:rPr>
              <a:t>, </a:t>
            </a:r>
            <a:r>
              <a:rPr lang="en-US" b="1" dirty="0" err="1">
                <a:latin typeface="LMRoman10-Bold"/>
              </a:rPr>
              <a:t>databáze</a:t>
            </a:r>
            <a:r>
              <a:rPr lang="en-US" b="1" dirty="0">
                <a:latin typeface="LMRoman10-Bold"/>
              </a:rPr>
              <a:t> WoS</a:t>
            </a:r>
            <a:r>
              <a:rPr lang="en-US" dirty="0">
                <a:latin typeface="LMRoman10-Bold"/>
              </a:rPr>
              <a:t>).</a:t>
            </a:r>
            <a:endParaRPr lang="cs-CZ" dirty="0">
              <a:latin typeface="LMRoman10-Bold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1E5454-E881-0B15-2DA2-1B2A0B144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254" y="2638016"/>
            <a:ext cx="9791700" cy="326707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C3372D5-91FE-6E8B-774C-A3D5FED2379F}"/>
              </a:ext>
            </a:extLst>
          </p:cNvPr>
          <p:cNvSpPr/>
          <p:nvPr/>
        </p:nvSpPr>
        <p:spPr>
          <a:xfrm>
            <a:off x="1214046" y="4805235"/>
            <a:ext cx="9791700" cy="2117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3635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32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1B6E874-5CAC-990A-586B-8F406BF80991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H21</a:t>
            </a:r>
            <a:r>
              <a:rPr lang="cs-CZ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3DEB431-B8B2-FE37-3341-ED7070C4952A}"/>
              </a:ext>
            </a:extLst>
          </p:cNvPr>
          <p:cNvSpPr txBox="1">
            <a:spLocks/>
          </p:cNvSpPr>
          <p:nvPr/>
        </p:nvSpPr>
        <p:spPr>
          <a:xfrm>
            <a:off x="74770" y="1670738"/>
            <a:ext cx="11798619" cy="39716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>
                <a:latin typeface="LMRoman10-Bold"/>
              </a:rPr>
              <a:t>Nejvýznamnější organizace podle </a:t>
            </a:r>
            <a:r>
              <a:rPr lang="pl-PL" b="1" dirty="0">
                <a:latin typeface="LMRoman10-Bold"/>
              </a:rPr>
              <a:t>objemu produkce </a:t>
            </a:r>
            <a:r>
              <a:rPr lang="cs-CZ" dirty="0">
                <a:latin typeface="LMRoman10-Bold"/>
              </a:rPr>
              <a:t>- </a:t>
            </a:r>
            <a:r>
              <a:rPr lang="en-US" i="1" dirty="0">
                <a:latin typeface="LMRoman10-Bold"/>
              </a:rPr>
              <a:t>2.2 Electrical </a:t>
            </a:r>
            <a:r>
              <a:rPr lang="en-US" i="1" dirty="0" err="1">
                <a:latin typeface="LMRoman10-Bold"/>
              </a:rPr>
              <a:t>eng</a:t>
            </a:r>
            <a:r>
              <a:rPr lang="en-US" i="1" dirty="0">
                <a:latin typeface="LMRoman10-Bold"/>
              </a:rPr>
              <a:t>, electronic </a:t>
            </a:r>
            <a:r>
              <a:rPr lang="en-US" i="1" dirty="0" err="1">
                <a:latin typeface="LMRoman10-Bold"/>
              </a:rPr>
              <a:t>eng</a:t>
            </a:r>
            <a:r>
              <a:rPr lang="en-US" i="1" dirty="0">
                <a:latin typeface="LMRoman10-Bold"/>
              </a:rPr>
              <a:t> </a:t>
            </a:r>
            <a:r>
              <a:rPr lang="en-US" dirty="0">
                <a:latin typeface="LMRoman10-Bold"/>
              </a:rPr>
              <a:t>(</a:t>
            </a:r>
            <a:r>
              <a:rPr lang="en-US" b="1" dirty="0">
                <a:latin typeface="LMRoman10-Bold"/>
              </a:rPr>
              <a:t>201</a:t>
            </a:r>
            <a:r>
              <a:rPr lang="cs-CZ" b="1" dirty="0">
                <a:latin typeface="LMRoman10-Bold"/>
              </a:rPr>
              <a:t>6</a:t>
            </a:r>
            <a:r>
              <a:rPr lang="en-US" b="1" dirty="0">
                <a:latin typeface="LMRoman10-Bold"/>
              </a:rPr>
              <a:t> - 20</a:t>
            </a:r>
            <a:r>
              <a:rPr lang="cs-CZ" b="1" dirty="0">
                <a:latin typeface="LMRoman10-Bold"/>
              </a:rPr>
              <a:t>20</a:t>
            </a:r>
            <a:r>
              <a:rPr lang="en-US" b="1" dirty="0">
                <a:latin typeface="LMRoman10-Bold"/>
              </a:rPr>
              <a:t>, </a:t>
            </a:r>
            <a:r>
              <a:rPr lang="en-US" b="1" dirty="0" err="1">
                <a:latin typeface="LMRoman10-Bold"/>
              </a:rPr>
              <a:t>databáze</a:t>
            </a:r>
            <a:r>
              <a:rPr lang="en-US" b="1" dirty="0">
                <a:latin typeface="LMRoman10-Bold"/>
              </a:rPr>
              <a:t> WoS</a:t>
            </a:r>
            <a:r>
              <a:rPr lang="en-US" dirty="0">
                <a:latin typeface="LMRoman10-Bold"/>
              </a:rPr>
              <a:t>).</a:t>
            </a:r>
            <a:endParaRPr lang="cs-CZ" dirty="0">
              <a:latin typeface="LMRoman10-Bold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078380-B863-80D3-B86F-D5056BA66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209" y="2458116"/>
            <a:ext cx="9347581" cy="386860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B50C435-4FB1-A2D7-21FF-7CC72F7E648B}"/>
              </a:ext>
            </a:extLst>
          </p:cNvPr>
          <p:cNvSpPr/>
          <p:nvPr/>
        </p:nvSpPr>
        <p:spPr>
          <a:xfrm>
            <a:off x="1422209" y="4162345"/>
            <a:ext cx="9347581" cy="460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167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33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9A8C0B7-35C7-85C2-3082-55E42F37555F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H22</a:t>
            </a:r>
            <a:r>
              <a:rPr lang="cs-CZ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FCD4D56D-A0A7-E8AA-3076-A210BFA06D08}"/>
              </a:ext>
            </a:extLst>
          </p:cNvPr>
          <p:cNvSpPr txBox="1">
            <a:spLocks/>
          </p:cNvSpPr>
          <p:nvPr/>
        </p:nvSpPr>
        <p:spPr>
          <a:xfrm>
            <a:off x="201294" y="1737794"/>
            <a:ext cx="11798619" cy="39716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>
                <a:latin typeface="LMRoman10-Bold"/>
              </a:rPr>
              <a:t>Nejvýznamnější organizace podle </a:t>
            </a:r>
            <a:r>
              <a:rPr lang="pl-PL" b="1" dirty="0">
                <a:latin typeface="LMRoman10-Bold"/>
              </a:rPr>
              <a:t>objemu produkce </a:t>
            </a:r>
            <a:r>
              <a:rPr lang="cs-CZ" dirty="0">
                <a:latin typeface="LMRoman10-Bold"/>
              </a:rPr>
              <a:t>-- </a:t>
            </a:r>
            <a:r>
              <a:rPr lang="en-US" i="1" dirty="0">
                <a:latin typeface="LMRoman10-Bold"/>
              </a:rPr>
              <a:t>2.2 Electrical </a:t>
            </a:r>
            <a:r>
              <a:rPr lang="en-US" i="1" dirty="0" err="1">
                <a:latin typeface="LMRoman10-Bold"/>
              </a:rPr>
              <a:t>eng</a:t>
            </a:r>
            <a:r>
              <a:rPr lang="en-US" i="1" dirty="0">
                <a:latin typeface="LMRoman10-Bold"/>
              </a:rPr>
              <a:t>, electronic </a:t>
            </a:r>
            <a:r>
              <a:rPr lang="en-US" i="1" dirty="0" err="1">
                <a:latin typeface="LMRoman10-Bold"/>
              </a:rPr>
              <a:t>eng</a:t>
            </a:r>
            <a:r>
              <a:rPr lang="en-US" i="1" dirty="0">
                <a:latin typeface="LMRoman10-Bold"/>
              </a:rPr>
              <a:t> </a:t>
            </a:r>
            <a:r>
              <a:rPr lang="en-US" dirty="0">
                <a:latin typeface="LMRoman10-Bold"/>
              </a:rPr>
              <a:t>(</a:t>
            </a:r>
            <a:r>
              <a:rPr lang="en-US" b="1" dirty="0">
                <a:latin typeface="LMRoman10-Bold"/>
              </a:rPr>
              <a:t>201</a:t>
            </a:r>
            <a:r>
              <a:rPr lang="cs-CZ" b="1" dirty="0">
                <a:latin typeface="LMRoman10-Bold"/>
              </a:rPr>
              <a:t>7</a:t>
            </a:r>
            <a:r>
              <a:rPr lang="en-US" b="1" dirty="0">
                <a:latin typeface="LMRoman10-Bold"/>
              </a:rPr>
              <a:t> - 20</a:t>
            </a:r>
            <a:r>
              <a:rPr lang="cs-CZ" b="1" dirty="0">
                <a:latin typeface="LMRoman10-Bold"/>
              </a:rPr>
              <a:t>21</a:t>
            </a:r>
            <a:r>
              <a:rPr lang="en-US" b="1" dirty="0">
                <a:latin typeface="LMRoman10-Bold"/>
              </a:rPr>
              <a:t>, </a:t>
            </a:r>
            <a:r>
              <a:rPr lang="en-US" b="1" dirty="0" err="1">
                <a:latin typeface="LMRoman10-Bold"/>
              </a:rPr>
              <a:t>databáze</a:t>
            </a:r>
            <a:r>
              <a:rPr lang="en-US" b="1" dirty="0">
                <a:latin typeface="LMRoman10-Bold"/>
              </a:rPr>
              <a:t> WoS</a:t>
            </a:r>
            <a:r>
              <a:rPr lang="en-US" dirty="0">
                <a:latin typeface="LMRoman10-Bold"/>
              </a:rPr>
              <a:t>).</a:t>
            </a:r>
            <a:endParaRPr lang="cs-CZ" dirty="0">
              <a:latin typeface="LMRoman10-Bold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F490EC-7B5E-74ED-F353-6B9578BF4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33" y="2473368"/>
            <a:ext cx="9225534" cy="383172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A06778A-7A32-857D-AD5F-7CF0DFBC8080}"/>
              </a:ext>
            </a:extLst>
          </p:cNvPr>
          <p:cNvSpPr/>
          <p:nvPr/>
        </p:nvSpPr>
        <p:spPr>
          <a:xfrm>
            <a:off x="1483233" y="4159156"/>
            <a:ext cx="9225534" cy="3884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1647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49430"/>
            <a:ext cx="9937749" cy="309266"/>
          </a:xfrm>
        </p:spPr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34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3EA3806-CC8F-7B9B-8B6A-DB799D220AC1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H22</a:t>
            </a:r>
            <a:r>
              <a:rPr lang="cs-CZ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4039E6-8B20-885F-BD1E-93CB71575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87" y="2298553"/>
            <a:ext cx="8201025" cy="35052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68D55D1-7E44-D823-CE42-D6073E62704A}"/>
              </a:ext>
            </a:extLst>
          </p:cNvPr>
          <p:cNvSpPr/>
          <p:nvPr/>
        </p:nvSpPr>
        <p:spPr>
          <a:xfrm>
            <a:off x="2126679" y="5489489"/>
            <a:ext cx="7992681" cy="2529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581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35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8F4B7EC-5BE6-41D7-37D9-EC41DFEF4451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H22</a:t>
            </a:r>
            <a:r>
              <a:rPr lang="cs-CZ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7C8D11-96F3-9509-2502-EF9784370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618" y="2411299"/>
            <a:ext cx="825817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98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36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B36352A-21F2-1ED8-20D9-CCE7EFE6C38C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H22</a:t>
            </a:r>
            <a:r>
              <a:rPr lang="cs-CZ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5D01EE3-DE7B-5232-F7B6-AE9F8D3B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258" y="2287474"/>
            <a:ext cx="802005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57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37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35E54DED-FE0D-45BD-CDC7-E44601D016CA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MODUL 2 - Hodnocení </a:t>
            </a:r>
            <a:r>
              <a:rPr lang="cs-CZ" sz="4400" dirty="0" err="1">
                <a:solidFill>
                  <a:srgbClr val="00A499"/>
                </a:solidFill>
              </a:rPr>
              <a:t>bibliometrické</a:t>
            </a:r>
            <a:r>
              <a:rPr lang="cs-CZ" sz="4400" dirty="0">
                <a:solidFill>
                  <a:srgbClr val="00A499"/>
                </a:solidFill>
              </a:rPr>
              <a:t> analýzy – </a:t>
            </a:r>
            <a:r>
              <a:rPr lang="cs-CZ" sz="4400" u="sng" dirty="0">
                <a:solidFill>
                  <a:srgbClr val="00A499"/>
                </a:solidFill>
              </a:rPr>
              <a:t>H22</a:t>
            </a:r>
            <a:r>
              <a:rPr lang="cs-CZ" dirty="0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DA2248-D9D6-1D5B-C6D6-E2D7A2291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7" y="2217923"/>
            <a:ext cx="81248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36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38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32FB7FFC-5062-DBA5-E764-E2AEA0CA6F0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H22</a:t>
            </a:r>
            <a:r>
              <a:rPr lang="cs-CZ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DE801E-5537-3DEB-0E99-8E70AB66E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0" y="2076224"/>
            <a:ext cx="83439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38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3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E52191-C882-5280-BD54-28DBB6F3E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63" y="997316"/>
            <a:ext cx="7968673" cy="545834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9D270AE-BC14-9F69-5A25-FDB49A01C84F}"/>
              </a:ext>
            </a:extLst>
          </p:cNvPr>
          <p:cNvSpPr/>
          <p:nvPr/>
        </p:nvSpPr>
        <p:spPr>
          <a:xfrm>
            <a:off x="8065871" y="261808"/>
            <a:ext cx="3524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hlinkClick r:id="rId4"/>
              </a:rPr>
              <a:t>https://hodnoceni.rvvi.cz</a:t>
            </a:r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83420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39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8799648C-BBDC-0C98-25F0-E217BEE605F4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2 - Hodnocení bibliometrické analýzy – </a:t>
            </a:r>
            <a:r>
              <a:rPr lang="cs-CZ" sz="4400" u="sng">
                <a:solidFill>
                  <a:srgbClr val="00A499"/>
                </a:solidFill>
              </a:rPr>
              <a:t>H22</a:t>
            </a:r>
            <a:r>
              <a:rPr lang="cs-CZ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01ADF18-F99A-F46E-8F1E-CF168272E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112" y="2268424"/>
            <a:ext cx="810577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68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40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95FFD9-5A1E-9EA0-C957-A488D15C8DE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Počty výsledků evidovaných ve WoS (roky 2017 - 2021)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0AE1B6-312B-3209-9EB0-EA66F79B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265" y="1846195"/>
            <a:ext cx="6025470" cy="46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016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41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95FFD9-5A1E-9EA0-C957-A488D15C8DE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Mezinárodní a národní oborové srovnání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4E752BE-231E-DB46-E114-D52EDEC81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341" y="1778973"/>
            <a:ext cx="8247317" cy="44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44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42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95FFD9-5A1E-9EA0-C957-A488D15C8DE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Mezinárodní a národní oborové srovnání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50B7D9-4CB1-0A3B-2A86-44445F16A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888" y="1777763"/>
            <a:ext cx="7876223" cy="450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49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43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95FFD9-5A1E-9EA0-C957-A488D15C8DE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Mezinárodní a národní oborové srovnání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3BFD9ED-65B4-B9C0-2049-02580E3F3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140" y="1682282"/>
            <a:ext cx="6903720" cy="498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374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44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95FFD9-5A1E-9EA0-C957-A488D15C8DE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Mezinárodní a národní oborové srovnání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9BCEB0-2EE5-7FBD-1490-2EC1F27FE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63" y="1704183"/>
            <a:ext cx="8813673" cy="465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952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45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95FFD9-5A1E-9EA0-C957-A488D15C8DE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Mezinárodní a národní oborové srovnání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009984D-0E43-4420-EA29-F9C433332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322" y="1798237"/>
            <a:ext cx="7793355" cy="443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50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46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95FFD9-5A1E-9EA0-C957-A488D15C8DE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Mezinárodní a národní oborové srovnání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29E1D0-E672-A68A-123F-47D7A4CF0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568" y="1711912"/>
            <a:ext cx="6516762" cy="49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647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47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95FFD9-5A1E-9EA0-C957-A488D15C8DE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Mezinárodní a národní oborové srovnání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18067E1-A0FA-620C-E648-0269FEB1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529" y="1816533"/>
            <a:ext cx="8298942" cy="434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48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95FFD9-5A1E-9EA0-C957-A488D15C8DE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Mezinárodní a národní oborové srovnání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2DF55E-D231-CC29-2AC1-EBB14660A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698" y="1804534"/>
            <a:ext cx="7826502" cy="45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33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4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0CB3A28-159F-0942-9E02-6E014457A858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1 – Hodnocení vybraných výsledků – H21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C4AFA7-3C7A-DEAF-771B-4DCE13648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996" y="1794791"/>
            <a:ext cx="7500008" cy="456155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02CB825-44A2-6D5E-58E0-7F02A478498D}"/>
              </a:ext>
            </a:extLst>
          </p:cNvPr>
          <p:cNvSpPr/>
          <p:nvPr/>
        </p:nvSpPr>
        <p:spPr>
          <a:xfrm>
            <a:off x="3745229" y="4107180"/>
            <a:ext cx="950595" cy="19842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6E19754-0D29-0581-F091-BA4FAE0D943B}"/>
              </a:ext>
            </a:extLst>
          </p:cNvPr>
          <p:cNvSpPr/>
          <p:nvPr/>
        </p:nvSpPr>
        <p:spPr>
          <a:xfrm>
            <a:off x="4741544" y="5086349"/>
            <a:ext cx="933451" cy="11353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4772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49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95FFD9-5A1E-9EA0-C957-A488D15C8DE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Mezinárodní a národní oborové srovnání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E464200-A43E-48B7-FC14-5FAE54FFA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970" y="1785031"/>
            <a:ext cx="6770060" cy="486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121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50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95FFD9-5A1E-9EA0-C957-A488D15C8DE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Mezinárodní a národní oborové srovnání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256B40E-D291-47DB-EF65-EB4C3158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99" y="1678305"/>
            <a:ext cx="94107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607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51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95FFD9-5A1E-9EA0-C957-A488D15C8DE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Mezinárodní a národní oborové srovnání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85AB0B-25EC-7583-34BB-68797938D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649" y="1875282"/>
            <a:ext cx="93726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19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52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95FFD9-5A1E-9EA0-C957-A488D15C8DEB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 dirty="0">
                <a:solidFill>
                  <a:srgbClr val="00A499"/>
                </a:solidFill>
              </a:rPr>
              <a:t>Mezinárodní a národní oborové srovnání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EA3145-4CB3-576A-E2A0-45060089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042" y="1684361"/>
            <a:ext cx="6587814" cy="497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991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EDDB3C1C-78A3-FD45-9288-66B6297FA8A9}"/>
              </a:ext>
            </a:extLst>
          </p:cNvPr>
          <p:cNvSpPr/>
          <p:nvPr/>
        </p:nvSpPr>
        <p:spPr>
          <a:xfrm>
            <a:off x="3451861" y="1840230"/>
            <a:ext cx="5280660" cy="70788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cs-CZ" sz="4000" b="1" dirty="0">
                <a:solidFill>
                  <a:srgbClr val="05C3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pozornost!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408D255-5881-3A44-BC2B-29C775205970}"/>
              </a:ext>
            </a:extLst>
          </p:cNvPr>
          <p:cNvSpPr/>
          <p:nvPr/>
        </p:nvSpPr>
        <p:spPr>
          <a:xfrm>
            <a:off x="3048000" y="3732175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n-NO" sz="2000" b="1" dirty="0">
                <a:solidFill>
                  <a:srgbClr val="05C3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Ing. Radek Martinek, Ph.D.</a:t>
            </a:r>
          </a:p>
          <a:p>
            <a:pPr algn="ctr"/>
            <a:endParaRPr lang="cs-CZ" dirty="0">
              <a:solidFill>
                <a:srgbClr val="05C3DE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53</a:t>
            </a:fld>
            <a:endParaRPr lang="cs-CZ"/>
          </a:p>
        </p:txBody>
      </p:sp>
      <p:sp>
        <p:nvSpPr>
          <p:cNvPr id="3" name="Zástupný symbol pro datum 1">
            <a:extLst>
              <a:ext uri="{FF2B5EF4-FFF2-40B4-BE49-F238E27FC236}">
                <a16:creationId xmlns:a16="http://schemas.microsoft.com/office/drawing/2014/main" id="{F40DBBAA-080A-F83B-B43E-6A8F2213A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68" y="6356349"/>
            <a:ext cx="947170" cy="302347"/>
          </a:xfrm>
        </p:spPr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58342422-BA1F-1613-4782-44C875074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49"/>
            <a:ext cx="9937749" cy="309266"/>
          </a:xfrm>
        </p:spPr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</p:spTree>
    <p:extLst>
      <p:ext uri="{BB962C8B-B14F-4D97-AF65-F5344CB8AC3E}">
        <p14:creationId xmlns:p14="http://schemas.microsoft.com/office/powerpoint/2010/main" val="226417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5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ABEC624F-8011-1317-7422-D1B16D137DF4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1 – Hodnocení vybraných výsledků – H22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4B013A-179C-6DA1-41D8-F0490D3A8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460" y="1710464"/>
            <a:ext cx="7461079" cy="459380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27F3621-4FA8-F93B-A922-1D667FD20A6E}"/>
              </a:ext>
            </a:extLst>
          </p:cNvPr>
          <p:cNvSpPr/>
          <p:nvPr/>
        </p:nvSpPr>
        <p:spPr>
          <a:xfrm>
            <a:off x="3771899" y="4009876"/>
            <a:ext cx="931545" cy="20727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A1F305E-5CBC-0284-4754-738C848E1485}"/>
              </a:ext>
            </a:extLst>
          </p:cNvPr>
          <p:cNvSpPr/>
          <p:nvPr/>
        </p:nvSpPr>
        <p:spPr>
          <a:xfrm>
            <a:off x="4752022" y="4897374"/>
            <a:ext cx="915353" cy="13045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88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6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A7BD54E2-ECC4-5A97-0315-BAE00DA43E96}"/>
              </a:ext>
            </a:extLst>
          </p:cNvPr>
          <p:cNvSpPr txBox="1">
            <a:spLocks/>
          </p:cNvSpPr>
          <p:nvPr/>
        </p:nvSpPr>
        <p:spPr>
          <a:xfrm>
            <a:off x="206188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1 – Hodnocení vybraných výsledků – H21</a:t>
            </a:r>
            <a:endParaRPr lang="cs-CZ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99D837EE-03C5-3288-F274-37A1E2122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997386"/>
              </p:ext>
            </p:extLst>
          </p:nvPr>
        </p:nvGraphicFramePr>
        <p:xfrm>
          <a:off x="336178" y="1905257"/>
          <a:ext cx="4598891" cy="4316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8602">
                  <a:extLst>
                    <a:ext uri="{9D8B030D-6E8A-4147-A177-3AD203B41FA5}">
                      <a16:colId xmlns:a16="http://schemas.microsoft.com/office/drawing/2014/main" val="1744129841"/>
                    </a:ext>
                  </a:extLst>
                </a:gridCol>
                <a:gridCol w="933609">
                  <a:extLst>
                    <a:ext uri="{9D8B030D-6E8A-4147-A177-3AD203B41FA5}">
                      <a16:colId xmlns:a16="http://schemas.microsoft.com/office/drawing/2014/main" val="3627559112"/>
                    </a:ext>
                  </a:extLst>
                </a:gridCol>
                <a:gridCol w="259336">
                  <a:extLst>
                    <a:ext uri="{9D8B030D-6E8A-4147-A177-3AD203B41FA5}">
                      <a16:colId xmlns:a16="http://schemas.microsoft.com/office/drawing/2014/main" val="2168940471"/>
                    </a:ext>
                  </a:extLst>
                </a:gridCol>
                <a:gridCol w="259336">
                  <a:extLst>
                    <a:ext uri="{9D8B030D-6E8A-4147-A177-3AD203B41FA5}">
                      <a16:colId xmlns:a16="http://schemas.microsoft.com/office/drawing/2014/main" val="811044065"/>
                    </a:ext>
                  </a:extLst>
                </a:gridCol>
                <a:gridCol w="259336">
                  <a:extLst>
                    <a:ext uri="{9D8B030D-6E8A-4147-A177-3AD203B41FA5}">
                      <a16:colId xmlns:a16="http://schemas.microsoft.com/office/drawing/2014/main" val="1315945822"/>
                    </a:ext>
                  </a:extLst>
                </a:gridCol>
                <a:gridCol w="259336">
                  <a:extLst>
                    <a:ext uri="{9D8B030D-6E8A-4147-A177-3AD203B41FA5}">
                      <a16:colId xmlns:a16="http://schemas.microsoft.com/office/drawing/2014/main" val="901768323"/>
                    </a:ext>
                  </a:extLst>
                </a:gridCol>
                <a:gridCol w="259336">
                  <a:extLst>
                    <a:ext uri="{9D8B030D-6E8A-4147-A177-3AD203B41FA5}">
                      <a16:colId xmlns:a16="http://schemas.microsoft.com/office/drawing/2014/main" val="4038760032"/>
                    </a:ext>
                  </a:extLst>
                </a:gridCol>
              </a:tblGrid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Tab: Počet hodnocení VO (dle zvolené známky)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Známka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88309484"/>
                  </a:ext>
                </a:extLst>
              </a:tr>
              <a:tr h="220715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Název výzkumné organizace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st.1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st.2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st.3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st.4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st.5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Suma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5602876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Univerzita Karlova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132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104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36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330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0073205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Masarykova univerzita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84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160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9188986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Univerzita Palackého v Olomouci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136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6677873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České vysoké učení technické v Praze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61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132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1663551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Západočeská univerzita v Plzni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30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70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374218"/>
                  </a:ext>
                </a:extLst>
              </a:tr>
              <a:tr h="135610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Vysoké učení technické v Brně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19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66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9258492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 dirty="0">
                          <a:effectLst/>
                        </a:rPr>
                        <a:t>Vysoká škola báňská - Technická univerzita Ostrava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 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15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20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17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6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58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194589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 dirty="0">
                          <a:effectLst/>
                        </a:rPr>
                        <a:t>Vysoká škola chemicko-technologická v Praze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29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52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0494649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 dirty="0">
                          <a:effectLst/>
                        </a:rPr>
                        <a:t>Jihočeská univerzita v Českých Budějovicích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49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6390804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 dirty="0">
                          <a:effectLst/>
                        </a:rPr>
                        <a:t>Česká zemědělská univerzita v Praze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9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44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1429519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 dirty="0">
                          <a:effectLst/>
                        </a:rPr>
                        <a:t>Mendelova univerzita v Brně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19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9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35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2168765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 dirty="0">
                          <a:effectLst/>
                        </a:rPr>
                        <a:t>Univerzita Pardubice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33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2167247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 dirty="0">
                          <a:effectLst/>
                        </a:rPr>
                        <a:t>Ostravská univerzita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30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3444176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u="none" strike="noStrike" dirty="0">
                          <a:effectLst/>
                        </a:rPr>
                        <a:t>Univerzita Tomáše Bati ve Zlíně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24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277960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Vysoká škola ekonomická v Praze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7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23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5814625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Univerzita Jana Evangelisty Purkyně v Ústí nad Labem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1630454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Ministerstvo obrany/Univerzita obrany 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17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6237601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Technická univerzita v Liberci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17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3245111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Univerzita Hradec Králové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1133376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Slezská univerzita v Opavě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294085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Veterinární a farmaceutická univerzita Brno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2278158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Pražská vysoká škola psychosociálních studií, s. r. o.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7394529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u="none" strike="noStrike">
                          <a:effectLst/>
                        </a:rPr>
                        <a:t>Metropolitní univerzita Praha, o.p.s.</a:t>
                      </a:r>
                      <a:endParaRPr lang="it-I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591524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Akademie múzických umění v Praze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7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1153057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Janáčkova akademie múzických umění v Brně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722454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Moravská vysoká škola Olomouc, o.p.s.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5470023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700" u="none" strike="noStrike">
                          <a:effectLst/>
                        </a:rPr>
                        <a:t>Policejní akademie České republiky v Praze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8844708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Vysoká škola umělecko-průmyslová v Praze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8147913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Vysoká škola finanční a správní, a.s.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5268444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ŠKODA AUTO VYSOKÁ ŠKOLA o.p.s.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57481163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Akademie výtvarných umění v Praze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3138271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Vysoká škola polytechnická Jihlava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1578651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Univerzita Jana Amose Komenského Praha s.r.o.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8061247"/>
                  </a:ext>
                </a:extLst>
              </a:tr>
              <a:tr h="207732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u="none" strike="noStrike">
                          <a:effectLst/>
                        </a:rPr>
                        <a:t>Vysoká škola technická a ekonomická v Českých Budějovicích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 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3138970"/>
                  </a:ext>
                </a:extLst>
              </a:tr>
              <a:tr h="11035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Suma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135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481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519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213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40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1 388</a:t>
                      </a:r>
                      <a:endParaRPr lang="cs-CZ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6044088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6687542B-9688-EDF2-F561-23890FF33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8"/>
          <a:stretch/>
        </p:blipFill>
        <p:spPr>
          <a:xfrm>
            <a:off x="5065059" y="1889000"/>
            <a:ext cx="6899929" cy="4467349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425D90C7-B6EC-695D-7E6C-7EA7F9E55024}"/>
              </a:ext>
            </a:extLst>
          </p:cNvPr>
          <p:cNvSpPr/>
          <p:nvPr/>
        </p:nvSpPr>
        <p:spPr>
          <a:xfrm flipV="1">
            <a:off x="6334099" y="4109971"/>
            <a:ext cx="2560981" cy="2588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7B639F69-7017-70FA-7AE1-DE4C21EED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518462"/>
              </p:ext>
            </p:extLst>
          </p:nvPr>
        </p:nvGraphicFramePr>
        <p:xfrm>
          <a:off x="8895080" y="4784290"/>
          <a:ext cx="2823882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6070">
                  <a:extLst>
                    <a:ext uri="{9D8B030D-6E8A-4147-A177-3AD203B41FA5}">
                      <a16:colId xmlns:a16="http://schemas.microsoft.com/office/drawing/2014/main" val="679559206"/>
                    </a:ext>
                  </a:extLst>
                </a:gridCol>
                <a:gridCol w="1317812">
                  <a:extLst>
                    <a:ext uri="{9D8B030D-6E8A-4147-A177-3AD203B41FA5}">
                      <a16:colId xmlns:a16="http://schemas.microsoft.com/office/drawing/2014/main" val="423972042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Segment: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VŠ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34106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Poskytovatel: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(Vše)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67185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Období </a:t>
                      </a:r>
                      <a:r>
                        <a:rPr lang="cs-CZ" sz="1200" u="none" strike="noStrike" dirty="0">
                          <a:effectLst/>
                        </a:rPr>
                        <a:t>hodnocení</a:t>
                      </a:r>
                      <a:r>
                        <a:rPr lang="cs-CZ" sz="1400" u="none" strike="noStrike" dirty="0">
                          <a:effectLst/>
                        </a:rPr>
                        <a:t>: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H21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27378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Kritérium: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(Vše)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7074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Vědní oblast: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(Vše)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07659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Obor (Ford):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(Vše)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142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2833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7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BB96BE9-D301-18A9-33D2-13D24F1E998C}"/>
              </a:ext>
            </a:extLst>
          </p:cNvPr>
          <p:cNvSpPr txBox="1">
            <a:spLocks/>
          </p:cNvSpPr>
          <p:nvPr/>
        </p:nvSpPr>
        <p:spPr>
          <a:xfrm>
            <a:off x="206188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1 – Hodnocení vybraných výsledků – H22</a:t>
            </a:r>
            <a:endParaRPr lang="cs-CZ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F1B9524F-4C48-3D6A-6EE7-FD608081E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360669"/>
              </p:ext>
            </p:extLst>
          </p:nvPr>
        </p:nvGraphicFramePr>
        <p:xfrm>
          <a:off x="228275" y="1714692"/>
          <a:ext cx="5383119" cy="4594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3916">
                  <a:extLst>
                    <a:ext uri="{9D8B030D-6E8A-4147-A177-3AD203B41FA5}">
                      <a16:colId xmlns:a16="http://schemas.microsoft.com/office/drawing/2014/main" val="3781291514"/>
                    </a:ext>
                  </a:extLst>
                </a:gridCol>
                <a:gridCol w="1108968">
                  <a:extLst>
                    <a:ext uri="{9D8B030D-6E8A-4147-A177-3AD203B41FA5}">
                      <a16:colId xmlns:a16="http://schemas.microsoft.com/office/drawing/2014/main" val="3164669361"/>
                    </a:ext>
                  </a:extLst>
                </a:gridCol>
                <a:gridCol w="308047">
                  <a:extLst>
                    <a:ext uri="{9D8B030D-6E8A-4147-A177-3AD203B41FA5}">
                      <a16:colId xmlns:a16="http://schemas.microsoft.com/office/drawing/2014/main" val="459966634"/>
                    </a:ext>
                  </a:extLst>
                </a:gridCol>
                <a:gridCol w="308047">
                  <a:extLst>
                    <a:ext uri="{9D8B030D-6E8A-4147-A177-3AD203B41FA5}">
                      <a16:colId xmlns:a16="http://schemas.microsoft.com/office/drawing/2014/main" val="3017206065"/>
                    </a:ext>
                  </a:extLst>
                </a:gridCol>
                <a:gridCol w="308047">
                  <a:extLst>
                    <a:ext uri="{9D8B030D-6E8A-4147-A177-3AD203B41FA5}">
                      <a16:colId xmlns:a16="http://schemas.microsoft.com/office/drawing/2014/main" val="168146526"/>
                    </a:ext>
                  </a:extLst>
                </a:gridCol>
                <a:gridCol w="308047">
                  <a:extLst>
                    <a:ext uri="{9D8B030D-6E8A-4147-A177-3AD203B41FA5}">
                      <a16:colId xmlns:a16="http://schemas.microsoft.com/office/drawing/2014/main" val="3181512223"/>
                    </a:ext>
                  </a:extLst>
                </a:gridCol>
                <a:gridCol w="308047">
                  <a:extLst>
                    <a:ext uri="{9D8B030D-6E8A-4147-A177-3AD203B41FA5}">
                      <a16:colId xmlns:a16="http://schemas.microsoft.com/office/drawing/2014/main" val="3782746407"/>
                    </a:ext>
                  </a:extLst>
                </a:gridCol>
              </a:tblGrid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Tab: Počet hodnocení VO (dle zvolené známky)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Známka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52186780"/>
                  </a:ext>
                </a:extLst>
              </a:tr>
              <a:tr h="242579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Název výzkumné organizace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st.1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st.2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st.3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st.4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st.5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Suma</a:t>
                      </a:r>
                      <a:endParaRPr lang="cs-CZ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6440715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Univerzita Karlova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39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99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76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30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7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251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1740960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Masarykova univerzita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19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62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56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149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5979352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Univerzita Palackého v Olomouci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10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53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42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119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867156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Vysoké učení technické v Brně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7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36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42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101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735132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České vysoké učení technické v Praze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6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36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9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7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92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10685917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Západočeská univerzita v Plzni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8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73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516573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Vysoká škola chemicko-technologická v Praze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20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42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680399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 dirty="0">
                          <a:effectLst/>
                        </a:rPr>
                        <a:t>Vysoká škola báňská - Technická univerzita Ostrava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 dirty="0">
                          <a:effectLst/>
                        </a:rPr>
                        <a:t>1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 dirty="0">
                          <a:effectLst/>
                        </a:rPr>
                        <a:t>10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 dirty="0">
                          <a:effectLst/>
                        </a:rPr>
                        <a:t>18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 dirty="0">
                          <a:effectLst/>
                        </a:rPr>
                        <a:t>12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 dirty="0">
                          <a:effectLst/>
                        </a:rPr>
                        <a:t>1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 dirty="0">
                          <a:effectLst/>
                        </a:rPr>
                        <a:t>42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A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982610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Jihočeská univerzita v Českých Budějovicích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18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10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7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41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6066587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Česká zemědělská univerzita v Praze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7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36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1393345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Mendelova univerzita v Brně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8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28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6792725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Univerzita Pardubice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8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6519488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Ostravská univerzita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10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8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9762135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es-ES" sz="600" u="none" strike="noStrike">
                          <a:effectLst/>
                        </a:rPr>
                        <a:t>Univerzita Tomáše Bati ve Zlíně</a:t>
                      </a:r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9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18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7271519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Univerzita Jana Evangelisty Purkyně v Ústí nad Labem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9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16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1496319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Vysoká škola ekonomická v Praze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6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16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6418330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Slezská univerzita v Opavě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2532266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Veterinární a farmaceutická univerzita Brno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1823658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Univerzita Hradec Králové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8238252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Technická univerzita v Liberci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8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650008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>
                          <a:effectLst/>
                        </a:rPr>
                        <a:t>Ministerstvo obrany/Univerzita obrany 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8797940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Akademie múzických umění v Praze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9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0972994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Vysoká škola finanční a správní, a.s.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8589094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u="none" strike="noStrike">
                          <a:effectLst/>
                        </a:rPr>
                        <a:t>Metropolitní univerzita Praha, o.p.s.</a:t>
                      </a:r>
                      <a:endParaRPr lang="it-IT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4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7931269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>
                          <a:effectLst/>
                        </a:rPr>
                        <a:t>Vysoká škola podnikání a práva, a.s.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5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763915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pl-PL" sz="600" u="none" strike="noStrike">
                          <a:effectLst/>
                        </a:rPr>
                        <a:t>Policejní akademie České republiky v Praze</a:t>
                      </a:r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831703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Akademie výtvarných umění v Praze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472362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Janáčkova akademie múzických umění v Brně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5826870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Univerzita Jana Amose Komenského Praha s.r.o.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4278478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Vysoká škola umělecko-průmyslová v Praze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6334067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Vysoká škola polytechnická Jihlava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3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4753072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>
                          <a:effectLst/>
                        </a:rPr>
                        <a:t>ŠKODA AUTO VYSOKÁ ŠKOLA o.p.s.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2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5462023"/>
                  </a:ext>
                </a:extLst>
              </a:tr>
              <a:tr h="121290">
                <a:tc>
                  <a:txBody>
                    <a:bodyPr/>
                    <a:lstStyle/>
                    <a:p>
                      <a:pPr algn="l" fontAlgn="b"/>
                      <a:r>
                        <a:rPr lang="cs-CZ" sz="600" u="none" strike="noStrike">
                          <a:effectLst/>
                        </a:rPr>
                        <a:t>Anglo-americká vysoká škola, z.ú.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3768979"/>
                  </a:ext>
                </a:extLst>
              </a:tr>
              <a:tr h="2283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>
                          <a:effectLst/>
                        </a:rPr>
                        <a:t>Vysoká škola technická a ekonomická v Českých Budějovicích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1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 dirty="0">
                          <a:effectLst/>
                        </a:rPr>
                        <a:t>1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5586323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48F09A85-9994-B081-2780-1C5D0EBC0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"/>
          <a:stretch/>
        </p:blipFill>
        <p:spPr>
          <a:xfrm>
            <a:off x="5805997" y="1728600"/>
            <a:ext cx="5546216" cy="4370954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D57D5CCD-53DC-A771-AAD4-532C23C9FFA0}"/>
              </a:ext>
            </a:extLst>
          </p:cNvPr>
          <p:cNvSpPr/>
          <p:nvPr/>
        </p:nvSpPr>
        <p:spPr>
          <a:xfrm flipV="1">
            <a:off x="6000073" y="3914077"/>
            <a:ext cx="2464761" cy="2524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3FE5175D-6624-39A0-58F3-560329A5F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528839"/>
              </p:ext>
            </p:extLst>
          </p:nvPr>
        </p:nvGraphicFramePr>
        <p:xfrm>
          <a:off x="8722934" y="4259833"/>
          <a:ext cx="2823882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6070">
                  <a:extLst>
                    <a:ext uri="{9D8B030D-6E8A-4147-A177-3AD203B41FA5}">
                      <a16:colId xmlns:a16="http://schemas.microsoft.com/office/drawing/2014/main" val="679559206"/>
                    </a:ext>
                  </a:extLst>
                </a:gridCol>
                <a:gridCol w="1317812">
                  <a:extLst>
                    <a:ext uri="{9D8B030D-6E8A-4147-A177-3AD203B41FA5}">
                      <a16:colId xmlns:a16="http://schemas.microsoft.com/office/drawing/2014/main" val="423972042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Segment: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VŠ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34106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Poskytovatel: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(Vše)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67185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Období </a:t>
                      </a:r>
                      <a:r>
                        <a:rPr lang="cs-CZ" sz="1200" u="none" strike="noStrike" dirty="0">
                          <a:effectLst/>
                        </a:rPr>
                        <a:t>hodnocení</a:t>
                      </a:r>
                      <a:r>
                        <a:rPr lang="cs-CZ" sz="1400" u="none" strike="noStrike" dirty="0">
                          <a:effectLst/>
                        </a:rPr>
                        <a:t>: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H22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27378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Kritérium: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(Vše)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7074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Vědní oblast: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(Vše)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07659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Obor (Ford):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(Vše)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142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388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13/02/2024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F8F67-1B0E-454C-B97D-8D3558E5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FEI </a:t>
            </a:r>
            <a:r>
              <a:rPr lang="cs-CZ" dirty="0" err="1"/>
              <a:t>Journal</a:t>
            </a:r>
            <a:r>
              <a:rPr lang="cs-CZ" dirty="0"/>
              <a:t> Club V.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8</a:t>
            </a:fld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FAC3E1A-C802-58A6-707B-C965ACAD87F9}"/>
              </a:ext>
            </a:extLst>
          </p:cNvPr>
          <p:cNvSpPr txBox="1">
            <a:spLocks/>
          </p:cNvSpPr>
          <p:nvPr/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5C3D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cs-CZ" sz="4400">
                <a:solidFill>
                  <a:srgbClr val="00A499"/>
                </a:solidFill>
              </a:rPr>
              <a:t>MODUL 1 – Hodnocení vybraných výsledků – H22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9D48843-9ABB-31BF-58DF-C0BC4C90BB2D}"/>
              </a:ext>
            </a:extLst>
          </p:cNvPr>
          <p:cNvSpPr txBox="1"/>
          <p:nvPr/>
        </p:nvSpPr>
        <p:spPr>
          <a:xfrm>
            <a:off x="203497" y="4546570"/>
            <a:ext cx="489599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dirty="0">
                <a:solidFill>
                  <a:srgbClr val="00A499"/>
                </a:solidFill>
              </a:rPr>
              <a:t>H21:  </a:t>
            </a:r>
            <a:r>
              <a:rPr lang="cs-CZ" sz="1800" b="1" dirty="0">
                <a:solidFill>
                  <a:srgbClr val="00A499"/>
                </a:solidFill>
              </a:rPr>
              <a:t>4x st.2 a 3x st.3  (7x)</a:t>
            </a:r>
            <a:endParaRPr lang="cs-CZ" b="1" dirty="0">
              <a:solidFill>
                <a:srgbClr val="00A499"/>
              </a:solidFill>
            </a:endParaRPr>
          </a:p>
          <a:p>
            <a:r>
              <a:rPr lang="cs-CZ" b="1" dirty="0">
                <a:solidFill>
                  <a:srgbClr val="00A499"/>
                </a:solidFill>
              </a:rPr>
              <a:t>H20:  3x st.2 a 3x st.3  (6x)</a:t>
            </a:r>
          </a:p>
          <a:p>
            <a:r>
              <a:rPr lang="cs-CZ" b="1" dirty="0">
                <a:solidFill>
                  <a:srgbClr val="00A499"/>
                </a:solidFill>
              </a:rPr>
              <a:t>H19:  1x st.1 a 4x st.2 a 3x st.3 a 2x st.4 (10x) </a:t>
            </a:r>
            <a:endParaRPr lang="cs-CZ" b="1" dirty="0">
              <a:solidFill>
                <a:srgbClr val="00A499"/>
              </a:solidFill>
              <a:cs typeface="Calibri"/>
            </a:endParaRPr>
          </a:p>
          <a:p>
            <a:r>
              <a:rPr lang="cs-CZ" b="1" dirty="0">
                <a:solidFill>
                  <a:srgbClr val="00A499"/>
                </a:solidFill>
                <a:cs typeface="Calibri"/>
              </a:rPr>
              <a:t>H18:  1x st.4  (1x)</a:t>
            </a:r>
          </a:p>
          <a:p>
            <a:r>
              <a:rPr lang="cs-CZ" b="1" dirty="0">
                <a:solidFill>
                  <a:srgbClr val="00A499"/>
                </a:solidFill>
                <a:cs typeface="Calibri"/>
              </a:rPr>
              <a:t>H17:  3x st3 a 2x st4 (5x)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75E32C1-5CAF-C75B-0C5C-594DEBB67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592397"/>
              </p:ext>
            </p:extLst>
          </p:nvPr>
        </p:nvGraphicFramePr>
        <p:xfrm>
          <a:off x="483027" y="2784594"/>
          <a:ext cx="3490882" cy="1304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2691">
                  <a:extLst>
                    <a:ext uri="{9D8B030D-6E8A-4147-A177-3AD203B41FA5}">
                      <a16:colId xmlns:a16="http://schemas.microsoft.com/office/drawing/2014/main" val="3017385538"/>
                    </a:ext>
                  </a:extLst>
                </a:gridCol>
                <a:gridCol w="2378191">
                  <a:extLst>
                    <a:ext uri="{9D8B030D-6E8A-4147-A177-3AD203B41FA5}">
                      <a16:colId xmlns:a16="http://schemas.microsoft.com/office/drawing/2014/main" val="4068711409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Segment: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VŠ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96987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Poskytovatel: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(Vše)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13803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Období hodnocení: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H22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63841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Kritérium: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(Vše)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2953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Vědní oblast: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1. Natural sciences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181266"/>
                  </a:ext>
                </a:extLst>
              </a:tr>
              <a:tr h="923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Obor (Ford):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1.2 </a:t>
                      </a:r>
                      <a:r>
                        <a:rPr lang="cs-CZ" sz="1000" u="none" strike="noStrike" dirty="0" err="1">
                          <a:effectLst/>
                        </a:rPr>
                        <a:t>Computer</a:t>
                      </a:r>
                      <a:r>
                        <a:rPr lang="cs-CZ" sz="1000" u="none" strike="noStrike" dirty="0">
                          <a:effectLst/>
                        </a:rPr>
                        <a:t> and </a:t>
                      </a:r>
                      <a:r>
                        <a:rPr lang="cs-CZ" sz="1000" u="none" strike="noStrike" dirty="0" err="1">
                          <a:effectLst/>
                        </a:rPr>
                        <a:t>information</a:t>
                      </a:r>
                      <a:r>
                        <a:rPr lang="cs-CZ" sz="1000" u="none" strike="noStrike" dirty="0">
                          <a:effectLst/>
                        </a:rPr>
                        <a:t> </a:t>
                      </a:r>
                      <a:r>
                        <a:rPr lang="cs-CZ" sz="1000" u="none" strike="noStrike" dirty="0" err="1">
                          <a:effectLst/>
                        </a:rPr>
                        <a:t>sciences</a:t>
                      </a:r>
                      <a:endParaRPr lang="cs-CZ" sz="1000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 </a:t>
                      </a:r>
                    </a:p>
                    <a:p>
                      <a:pPr algn="l" fontAlgn="b"/>
                      <a:r>
                        <a:rPr lang="cs-CZ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 </a:t>
                      </a:r>
                      <a:r>
                        <a:rPr lang="cs-CZ" sz="1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Mathematics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438847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DB51FE46-4CB7-F9B0-EFA4-1930E5DB4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285" y="1964281"/>
            <a:ext cx="5795950" cy="458493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551BDF4-8563-741B-9D6B-BF5853DE0EEB}"/>
              </a:ext>
            </a:extLst>
          </p:cNvPr>
          <p:cNvSpPr txBox="1"/>
          <p:nvPr/>
        </p:nvSpPr>
        <p:spPr>
          <a:xfrm>
            <a:off x="9240125" y="5085955"/>
            <a:ext cx="2624221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u="sng" dirty="0">
                <a:solidFill>
                  <a:srgbClr val="00A499"/>
                </a:solidFill>
              </a:rPr>
              <a:t>VSB: 3x st.2 a 4x st.3  (7x)</a:t>
            </a:r>
            <a:endParaRPr lang="cs-CZ" sz="1600" u="sng" dirty="0">
              <a:cs typeface="Calibri"/>
            </a:endParaRPr>
          </a:p>
        </p:txBody>
      </p:sp>
      <p:sp>
        <p:nvSpPr>
          <p:cNvPr id="10" name="TextovéPole 11">
            <a:extLst>
              <a:ext uri="{FF2B5EF4-FFF2-40B4-BE49-F238E27FC236}">
                <a16:creationId xmlns:a16="http://schemas.microsoft.com/office/drawing/2014/main" id="{3737EE48-5B06-EAB5-B578-BABFCE63EAD9}"/>
              </a:ext>
            </a:extLst>
          </p:cNvPr>
          <p:cNvSpPr txBox="1"/>
          <p:nvPr/>
        </p:nvSpPr>
        <p:spPr>
          <a:xfrm>
            <a:off x="9240125" y="5463374"/>
            <a:ext cx="2517209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u="sng" dirty="0">
                <a:solidFill>
                  <a:srgbClr val="00B0F0"/>
                </a:solidFill>
              </a:rPr>
              <a:t>FEI: 1x st.2 a 3x st3 (4x)</a:t>
            </a:r>
            <a:endParaRPr lang="cs-CZ" sz="1600" dirty="0">
              <a:solidFill>
                <a:srgbClr val="00B0F0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E425ADE-B6C7-66F8-9C03-7B36D46806EE}"/>
              </a:ext>
            </a:extLst>
          </p:cNvPr>
          <p:cNvSpPr/>
          <p:nvPr/>
        </p:nvSpPr>
        <p:spPr>
          <a:xfrm>
            <a:off x="4756285" y="3993419"/>
            <a:ext cx="4235316" cy="7226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522372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" id="{9D2C78AB-A455-E741-85CA-C11055A2E6DB}" vid="{95D3B5E3-3CBF-A545-94D4-D2BA6EC21C9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1_Custom Design</Template>
  <TotalTime>490</TotalTime>
  <Words>4310</Words>
  <Application>Microsoft Office PowerPoint</Application>
  <PresentationFormat>Širokoúhlá obrazovka</PresentationFormat>
  <Paragraphs>1103</Paragraphs>
  <Slides>54</Slides>
  <Notes>54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5" baseType="lpstr">
      <vt:lpstr>1_Custom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Ziovsky Argir</dc:creator>
  <cp:lastModifiedBy>Martinek Radek</cp:lastModifiedBy>
  <cp:revision>32</cp:revision>
  <dcterms:created xsi:type="dcterms:W3CDTF">2019-09-01T08:00:02Z</dcterms:created>
  <dcterms:modified xsi:type="dcterms:W3CDTF">2024-02-15T10:06:05Z</dcterms:modified>
</cp:coreProperties>
</file>