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 autoCompressPictures="0">
  <p:sldMasterIdLst>
    <p:sldMasterId id="2147483648" r:id="rId1"/>
    <p:sldMasterId id="2147483656" r:id="rId2"/>
  </p:sldMasterIdLst>
  <p:notesMasterIdLst>
    <p:notesMasterId r:id="rId20"/>
  </p:notesMasterIdLst>
  <p:handoutMasterIdLst>
    <p:handoutMasterId r:id="rId21"/>
  </p:handoutMasterIdLst>
  <p:sldIdLst>
    <p:sldId id="262" r:id="rId3"/>
    <p:sldId id="260" r:id="rId4"/>
    <p:sldId id="268" r:id="rId5"/>
    <p:sldId id="269" r:id="rId6"/>
    <p:sldId id="283" r:id="rId7"/>
    <p:sldId id="256" r:id="rId8"/>
    <p:sldId id="284" r:id="rId9"/>
    <p:sldId id="285" r:id="rId10"/>
    <p:sldId id="257" r:id="rId11"/>
    <p:sldId id="270" r:id="rId12"/>
    <p:sldId id="271" r:id="rId13"/>
    <p:sldId id="272" r:id="rId14"/>
    <p:sldId id="258" r:id="rId15"/>
    <p:sldId id="263" r:id="rId16"/>
    <p:sldId id="265" r:id="rId17"/>
    <p:sldId id="267" r:id="rId18"/>
    <p:sldId id="259" r:id="rId19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4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A279115-B91D-4D17-85BC-39AF7C6E3588}" v="5" dt="2025-03-04T06:56:24.22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638" autoAdjust="0"/>
    <p:restoredTop sz="94716"/>
  </p:normalViewPr>
  <p:slideViewPr>
    <p:cSldViewPr snapToGrid="0" snapToObjects="1" showGuides="1">
      <p:cViewPr varScale="1">
        <p:scale>
          <a:sx n="99" d="100"/>
          <a:sy n="99" d="100"/>
        </p:scale>
        <p:origin x="616" y="176"/>
      </p:cViewPr>
      <p:guideLst>
        <p:guide orient="horz" pos="2137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 showGuides="1">
      <p:cViewPr varScale="1">
        <p:scale>
          <a:sx n="97" d="100"/>
          <a:sy n="97" d="100"/>
        </p:scale>
        <p:origin x="4328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microsoft.com/office/2015/10/relationships/revisionInfo" Target="revisionInfo.xml"/><Relationship Id="rId3" Type="http://schemas.openxmlformats.org/officeDocument/2006/relationships/slide" Target="slides/slide1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>
            <a:extLst>
              <a:ext uri="{FF2B5EF4-FFF2-40B4-BE49-F238E27FC236}">
                <a16:creationId xmlns:a16="http://schemas.microsoft.com/office/drawing/2014/main" id="{A7E84B11-8086-A046-B6B7-F7A9DB5EAD8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AE5F8304-EF8E-7A48-A3EC-256BB4EB244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0746FA-9F78-5A43-BFD1-03D27A7F3C92}" type="datetimeFigureOut">
              <a:rPr lang="cs-CZ" smtClean="0"/>
              <a:t>06.03.2025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FCE85A97-9D2F-A74D-874B-B462CB8C636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CB02496D-CD03-4446-AD06-43B91E16884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ECC9C5-FF55-F544-A6D3-2B14C7549CF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34218279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92D10F-BC7E-0545-A8D3-D708044527A6}" type="datetimeFigureOut">
              <a:rPr lang="cs-CZ" smtClean="0"/>
              <a:t>06.03.2025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477E90-4C3A-1A40-BB34-28A95E688A1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50242133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477E90-4C3A-1A40-BB34-28A95E688A19}" type="slidenum">
              <a:rPr lang="cs-CZ" smtClean="0"/>
              <a:t>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48670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477E90-4C3A-1A40-BB34-28A95E688A19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837630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477E90-4C3A-1A40-BB34-28A95E688A19}" type="slidenum">
              <a:rPr lang="cs-CZ" smtClean="0"/>
              <a:t>8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D41B701-252D-F54C-946A-532BD86221F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898139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477E90-4C3A-1A40-BB34-28A95E688A19}" type="slidenum">
              <a:rPr lang="cs-CZ" smtClean="0"/>
              <a:t>10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D41B701-252D-F54C-946A-532BD86221F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614147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477E90-4C3A-1A40-BB34-28A95E688A19}" type="slidenum">
              <a:rPr lang="cs-CZ" smtClean="0"/>
              <a:t>12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7D897E9-BC38-BB47-8EC0-73C42DD517A8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620806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477E90-4C3A-1A40-BB34-28A95E688A19}" type="slidenum">
              <a:rPr lang="cs-CZ" smtClean="0"/>
              <a:t>13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7D897E9-BC38-BB47-8EC0-73C42DD517A8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627310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477E90-4C3A-1A40-BB34-28A95E688A19}" type="slidenum">
              <a:rPr lang="cs-CZ" smtClean="0"/>
              <a:t>14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7D897E9-BC38-BB47-8EC0-73C42DD517A8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230304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477E90-4C3A-1A40-BB34-28A95E688A19}" type="slidenum">
              <a:rPr lang="cs-CZ" smtClean="0"/>
              <a:t>16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49D4D9A-0EBF-1E44-82EE-7C7911531DB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960246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62F60A5-AF07-B541-AE6A-88569EB764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2845" y="1122363"/>
            <a:ext cx="11807825" cy="2054225"/>
          </a:xfrm>
        </p:spPr>
        <p:txBody>
          <a:bodyPr anchor="b"/>
          <a:lstStyle>
            <a:lvl1pPr algn="ctr">
              <a:defRPr sz="5400"/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72AB18D6-A597-8B4E-A383-BD55E7799B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2845" y="3602037"/>
            <a:ext cx="11797067" cy="2598737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EDE463D-611E-7641-BE67-E50FAADA52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1AFFB-D433-B047-9BA8-E42A060EB3E7}" type="datetime3">
              <a:rPr lang="cs-CZ" smtClean="0"/>
              <a:t>06/03/25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1BC9F34-E144-0247-B652-197C07073B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76199" y="6356349"/>
            <a:ext cx="9896625" cy="320377"/>
          </a:xfrm>
          <a:prstGeom prst="rect">
            <a:avLst/>
          </a:prstGeom>
        </p:spPr>
        <p:txBody>
          <a:bodyPr/>
          <a:lstStyle/>
          <a:p>
            <a:r>
              <a:rPr lang="cs-CZ"/>
              <a:t>text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C838B55-B834-7B40-AB95-C477904CC4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44BAA-1A06-B141-8215-9D88CF6A720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539270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085BBB-390C-8746-8F6D-62B6435F27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A52AC7-CCB6-7743-BA17-958390688A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7134D6-2490-5248-8BDE-DBC857FAD5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B26196-17B1-8245-A58A-F8CFE52610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BC748-752E-9E47-952B-1B6B12A8FBCB}" type="datetimeFigureOut">
              <a:rPr lang="cs-CZ" smtClean="0"/>
              <a:t>06.03.2025</a:t>
            </a:fld>
            <a:endParaRPr lang="cs-C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F613EA-3698-4344-847F-E2367A8EDA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666FBF-FFBF-9746-9924-D6ECC8F22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BBC17-8541-E34F-8869-9598F72269D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007203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6015BE-E091-174E-9BC7-1C1BCA6DCF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37750E-8FBE-E846-AB80-9F86414BC9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621511B-D22A-1245-A98E-3D2AFE55B5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8A5B39B-BFEB-134C-AB6F-4AB601CEDC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17821D6-D3D4-CF41-A511-5A5AC1081B1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85C7EB4-86D6-B743-9954-71FAD9D047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BC748-752E-9E47-952B-1B6B12A8FBCB}" type="datetimeFigureOut">
              <a:rPr lang="cs-CZ" smtClean="0"/>
              <a:t>06.03.2025</a:t>
            </a:fld>
            <a:endParaRPr lang="cs-CZ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DC364A0-F572-C149-849B-B307CD8BEF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FF28744-8951-9A4F-A3AA-DD575AE0E3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BBC17-8541-E34F-8869-9598F72269D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77922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6672057-05C0-D143-BA44-BD676CD9C9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BC748-752E-9E47-952B-1B6B12A8FBCB}" type="datetimeFigureOut">
              <a:rPr lang="cs-CZ" smtClean="0"/>
              <a:t>06.03.2025</a:t>
            </a:fld>
            <a:endParaRPr lang="cs-CZ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33BE2FB-8405-5C4E-A05E-0DC323AF6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D6ECD-2072-7649-8717-F6947C5715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BBC17-8541-E34F-8869-9598F72269D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123319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D499B7-157B-F045-9923-D12EED65EB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7647F9E-6176-9946-A28B-E20C2D5155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DD7A46-18AB-7B43-B05D-7EC3E7A08F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BC748-752E-9E47-952B-1B6B12A8FBCB}" type="datetimeFigureOut">
              <a:rPr lang="cs-CZ" smtClean="0"/>
              <a:t>06.03.2025</a:t>
            </a:fld>
            <a:endParaRPr 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9A48DC-3CD9-9542-B18D-D6CC3077A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EFA9E0-9FA1-6145-9530-79E7D73F3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BBC17-8541-E34F-8869-9598F72269D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685021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5C6A7C0-0649-6040-A91B-A51D8870ED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A670A8E-FAF4-EB48-A95A-5A580126D6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160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65CAB9C-0386-8B4F-99ED-91992F801A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CE2BD-95EA-854F-BAB8-0CF99DE8AA7D}" type="datetime3">
              <a:rPr lang="cs-CZ" smtClean="0"/>
              <a:t>06/03/25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733C643-BAC6-384B-8391-4C4A373E6E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35075" y="6356349"/>
            <a:ext cx="9937749" cy="309266"/>
          </a:xfrm>
          <a:prstGeom prst="rect">
            <a:avLst/>
          </a:prstGeom>
        </p:spPr>
        <p:txBody>
          <a:bodyPr/>
          <a:lstStyle/>
          <a:p>
            <a:r>
              <a:rPr lang="cs-CZ"/>
              <a:t>text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E1B1056-E9A4-E849-AFE0-99640ED4F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44BAA-1A06-B141-8215-9D88CF6A720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58123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9501A35-F9F4-C746-910A-0AB6C44A22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496" y="1052514"/>
            <a:ext cx="11796416" cy="1593868"/>
          </a:xfrm>
        </p:spPr>
        <p:txBody>
          <a:bodyPr anchor="b"/>
          <a:lstStyle>
            <a:lvl1pPr algn="l">
              <a:defRPr sz="4800"/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FE501E6E-0516-434B-9AFD-79C0FAE7DC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3497" y="2807746"/>
            <a:ext cx="11796416" cy="337790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1AAA1F3-AAB7-A046-B5C1-7E0FED02FD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E6486-B92A-5D40-B65E-EA3DE825AE5B}" type="datetime3">
              <a:rPr lang="cs-CZ" smtClean="0"/>
              <a:t>06/03/25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7E67D82-BA89-E943-BE3E-6FD326C117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35075" y="6347011"/>
            <a:ext cx="9937749" cy="318604"/>
          </a:xfrm>
          <a:prstGeom prst="rect">
            <a:avLst/>
          </a:prstGeom>
        </p:spPr>
        <p:txBody>
          <a:bodyPr/>
          <a:lstStyle/>
          <a:p>
            <a:r>
              <a:rPr lang="cs-CZ"/>
              <a:t>text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35E7D21-DA7F-BC4B-ADBF-66F03AA084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44BAA-1A06-B141-8215-9D88CF6A720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03804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FE10C0C-49DB-714B-8253-3919EEAB25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196" y="1054247"/>
            <a:ext cx="11799716" cy="1021977"/>
          </a:xfrm>
        </p:spPr>
        <p:txBody>
          <a:bodyPr/>
          <a:lstStyle>
            <a:lvl1pPr>
              <a:defRPr sz="3600"/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AE45FF5-CFF7-BC4B-BE44-7DE11320BA1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02846" y="2162287"/>
            <a:ext cx="5785204" cy="4014676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FE0186BD-CCF8-814D-8F98-56078DF4C9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03949" y="2162285"/>
            <a:ext cx="5795963" cy="403849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40C9FC7B-3212-0C45-8BA4-BD25FC4086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2B60A-F8EB-A649-BA02-2207FB45044B}" type="datetime3">
              <a:rPr lang="cs-CZ" smtClean="0"/>
              <a:t>06/03/25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CB71C6E2-9DD7-8649-B049-1FBCF5CC81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35075" y="6352876"/>
            <a:ext cx="9937749" cy="312739"/>
          </a:xfrm>
          <a:prstGeom prst="rect">
            <a:avLst/>
          </a:prstGeom>
        </p:spPr>
        <p:txBody>
          <a:bodyPr/>
          <a:lstStyle/>
          <a:p>
            <a:r>
              <a:rPr lang="cs-CZ"/>
              <a:t>text</a:t>
            </a:r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0AD2E780-8CA4-694B-B7E2-70742E384C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44BAA-1A06-B141-8215-9D88CF6A720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204341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99E3C6D-02AA-BD44-84A9-B919C331D8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3315A8E6-4C0A-AA4C-9079-37AC287219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6160E-3D53-D847-9A74-1C37BCEA757F}" type="datetime3">
              <a:rPr lang="cs-CZ" smtClean="0"/>
              <a:t>06/03/25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98BB6F38-4D44-9840-89C1-FF42C22B00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35075" y="6352876"/>
            <a:ext cx="9937749" cy="312739"/>
          </a:xfrm>
          <a:prstGeom prst="rect">
            <a:avLst/>
          </a:prstGeom>
        </p:spPr>
        <p:txBody>
          <a:bodyPr/>
          <a:lstStyle/>
          <a:p>
            <a:r>
              <a:rPr lang="cs-CZ"/>
              <a:t>text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203DEF9F-619E-514F-B49B-61758FC00C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44BAA-1A06-B141-8215-9D88CF6A720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524481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7414C914-950A-7942-B0E9-3FEB6F7F39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BDC4E-A034-0F4F-963D-96AE1C40BED7}" type="datetime3">
              <a:rPr lang="cs-CZ" smtClean="0"/>
              <a:t>06/03/25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0DCF0096-0579-6045-8D0F-A71D64397B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35075" y="6356349"/>
            <a:ext cx="9937749" cy="309266"/>
          </a:xfrm>
          <a:prstGeom prst="rect">
            <a:avLst/>
          </a:prstGeom>
        </p:spPr>
        <p:txBody>
          <a:bodyPr/>
          <a:lstStyle/>
          <a:p>
            <a:r>
              <a:rPr lang="cs-CZ"/>
              <a:t>text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0E670FDF-F365-974E-B39A-0DEC9CD46A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44BAA-1A06-B141-8215-9D88CF6A720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970898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B8A41D-18F5-2B4E-BE99-D6457D846C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00582C-01B7-3F42-AD28-9B7DF4DD5F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cs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0C3A37-4F77-534E-9AF3-D82BFE1545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BC748-752E-9E47-952B-1B6B12A8FBCB}" type="datetimeFigureOut">
              <a:rPr lang="cs-CZ" smtClean="0"/>
              <a:t>06.03.2025</a:t>
            </a:fld>
            <a:endParaRPr 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CDCCB8-70AD-574C-9AA9-B02DA9D9DB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B3117F-487E-494C-9FA1-CB037C2CB2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BBC17-8541-E34F-8869-9598F72269D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591655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56EA4-94EE-9E4C-9451-0C053C350A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60C682-265E-EE41-A540-118A3A3903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4DCE98-8002-BC4F-85CF-80F1678C4D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BC748-752E-9E47-952B-1B6B12A8FBCB}" type="datetimeFigureOut">
              <a:rPr lang="cs-CZ" smtClean="0"/>
              <a:t>06.03.2025</a:t>
            </a:fld>
            <a:endParaRPr 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100820-F6DD-5A4F-80F7-CAC42703D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E03D53-E799-BF42-83F0-6B6D5E020F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BBC17-8541-E34F-8869-9598F72269D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041072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E2D3AB-3AE5-6C49-B89B-0B3333B9A5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A51D72-6450-1245-B950-D14EEE9BCD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BA13D4-2C24-4B4C-A527-271234776F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BC748-752E-9E47-952B-1B6B12A8FBCB}" type="datetimeFigureOut">
              <a:rPr lang="cs-CZ" smtClean="0"/>
              <a:t>06.03.2025</a:t>
            </a:fld>
            <a:endParaRPr 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86D41A-5F70-D542-B768-4CA673DBA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784A22-3709-7E43-ADD3-04B31F1D20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BBC17-8541-E34F-8869-9598F72269D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912235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6D6CC12-ACA0-634F-80C9-3982093007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196" y="1054247"/>
            <a:ext cx="11798620" cy="102197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cs-CZ" dirty="0"/>
              <a:t>Nadpis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67F40DBE-8FC7-7448-B1A4-0F1683F3C4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1294" y="2229316"/>
            <a:ext cx="11798619" cy="39739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cs-CZ" dirty="0"/>
              <a:t>Upravte styly předlohy textu.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6F516F3-F99B-5944-9236-CEAA133959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03497" y="6356350"/>
            <a:ext cx="926054" cy="3127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CD0002-C91F-8548-89A7-9BF65FF7DADF}" type="datetime3">
              <a:rPr lang="cs-CZ" smtClean="0"/>
              <a:t>06/03/25</a:t>
            </a:fld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6D98F16-2029-8D49-91DD-2C737D88DD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2213" y="6356349"/>
            <a:ext cx="612775" cy="3127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A44BAA-1A06-B141-8215-9D88CF6A7203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10" name="Zástupný symbol pro zápatí 9">
            <a:extLst>
              <a:ext uri="{FF2B5EF4-FFF2-40B4-BE49-F238E27FC236}">
                <a16:creationId xmlns:a16="http://schemas.microsoft.com/office/drawing/2014/main" id="{D62A909B-22CA-3945-A5C2-F5DBFE050F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37129" y="6356351"/>
            <a:ext cx="9935695" cy="3127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cs-CZ"/>
              <a:t>text</a:t>
            </a:r>
            <a:endParaRPr lang="cs-CZ" dirty="0"/>
          </a:p>
        </p:txBody>
      </p:sp>
      <p:pic>
        <p:nvPicPr>
          <p:cNvPr id="103" name="Obrázek 102" descr="Obsah obrázku objekt, hodiny&#10;&#10;&#10;&#10;Popis se vygeneroval automaticky.">
            <a:extLst>
              <a:ext uri="{FF2B5EF4-FFF2-40B4-BE49-F238E27FC236}">
                <a16:creationId xmlns:a16="http://schemas.microsoft.com/office/drawing/2014/main" id="{8FF43422-4043-1A41-A04E-210FAAD55DDC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200196" y="199671"/>
            <a:ext cx="4559300" cy="64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053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4" r:id="rId5"/>
    <p:sldLayoutId id="2147483655" r:id="rId6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i="0" kern="1200">
          <a:solidFill>
            <a:schemeClr val="tx1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273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orient="horz" pos="119" userDrawn="1">
          <p15:clr>
            <a:srgbClr val="F26B43"/>
          </p15:clr>
        </p15:guide>
        <p15:guide id="4" orient="horz" pos="4201" userDrawn="1">
          <p15:clr>
            <a:srgbClr val="F26B43"/>
          </p15:clr>
        </p15:guide>
        <p15:guide id="5" pos="121" userDrawn="1">
          <p15:clr>
            <a:srgbClr val="F26B43"/>
          </p15:clr>
        </p15:guide>
        <p15:guide id="6" pos="7559" userDrawn="1">
          <p15:clr>
            <a:srgbClr val="F26B43"/>
          </p15:clr>
        </p15:guide>
        <p15:guide id="7" pos="3772" userDrawn="1">
          <p15:clr>
            <a:srgbClr val="F26B43"/>
          </p15:clr>
        </p15:guide>
        <p15:guide id="8" pos="3908" userDrawn="1">
          <p15:clr>
            <a:srgbClr val="F26B43"/>
          </p15:clr>
        </p15:guide>
        <p15:guide id="9" orient="horz" pos="2001" userDrawn="1">
          <p15:clr>
            <a:srgbClr val="F26B43"/>
          </p15:clr>
        </p15:guide>
        <p15:guide id="10" pos="7151" userDrawn="1">
          <p15:clr>
            <a:srgbClr val="F26B43"/>
          </p15:clr>
        </p15:guide>
        <p15:guide id="11" pos="7038" userDrawn="1">
          <p15:clr>
            <a:srgbClr val="F26B43"/>
          </p15:clr>
        </p15:guide>
        <p15:guide id="12" orient="horz" pos="3997" userDrawn="1">
          <p15:clr>
            <a:srgbClr val="F26B43"/>
          </p15:clr>
        </p15:guide>
        <p15:guide id="13" pos="3659" userDrawn="1">
          <p15:clr>
            <a:srgbClr val="F26B43"/>
          </p15:clr>
        </p15:guide>
        <p15:guide id="14" orient="horz" pos="2432" userDrawn="1">
          <p15:clr>
            <a:srgbClr val="F26B43"/>
          </p15:clr>
        </p15:guide>
        <p15:guide id="15" orient="horz" pos="3906" userDrawn="1">
          <p15:clr>
            <a:srgbClr val="F26B43"/>
          </p15:clr>
        </p15:guide>
        <p15:guide id="16" orient="horz" pos="527" userDrawn="1">
          <p15:clr>
            <a:srgbClr val="F26B43"/>
          </p15:clr>
        </p15:guide>
        <p15:guide id="17" orient="horz" pos="663" userDrawn="1">
          <p15:clr>
            <a:srgbClr val="F26B43"/>
          </p15:clr>
        </p15:guide>
        <p15:guide id="18" pos="710" userDrawn="1">
          <p15:clr>
            <a:srgbClr val="F26B43"/>
          </p15:clr>
        </p15:guide>
        <p15:guide id="19" pos="778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622C198-AF9F-0A41-9A82-28EC7DDD75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45F5F5-E124-A54B-9981-D7FA5E3DED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2942D7-B669-9940-B52D-60CF522EFEE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7BC748-752E-9E47-952B-1B6B12A8FBCB}" type="datetimeFigureOut">
              <a:rPr lang="cs-CZ" smtClean="0"/>
              <a:t>06.03.2025</a:t>
            </a:fld>
            <a:endParaRPr 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62DEF7-65E0-8647-8D41-57980F1E51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7E33C7-0C21-634B-9232-89AED66921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0BBC17-8541-E34F-8869-9598F72269D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099191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61" r:id="rId5"/>
    <p:sldLayoutId id="2147483663" r:id="rId6"/>
    <p:sldLayoutId id="2147483666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ei.vsb.cz/export/sites/fei/cs/uchazec/prijimaci-rizeni/podminky-prijeti-ke-studiu/2025/Thesis_2025_2026.pdf" TargetMode="External"/><Relationship Id="rId2" Type="http://schemas.openxmlformats.org/officeDocument/2006/relationships/hyperlink" Target="https://www.fei.vsb.cz/export/sites/fei/cs/uchazec/prijimaci-rizeni/podminky-prijeti-ke-studiu/2025/PR_2025_2026_dr_1b.pdf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e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31BD6DA5-9406-D149-A9F0-9459947029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0500" y="6156960"/>
            <a:ext cx="1651000" cy="190500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8AA61AF7-0A68-1346-8A03-3E8C31A1B3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9000" y="899340"/>
            <a:ext cx="5334000" cy="11176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E7B8831-8F35-FF42-902D-9F4408DAA2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06650" y="2748070"/>
            <a:ext cx="7378700" cy="248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5750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03496" y="1052514"/>
            <a:ext cx="11796416" cy="1040055"/>
          </a:xfrm>
        </p:spPr>
        <p:txBody>
          <a:bodyPr/>
          <a:lstStyle/>
          <a:p>
            <a:r>
              <a:rPr lang="cs-CZ" dirty="0">
                <a:solidFill>
                  <a:srgbClr val="00A499"/>
                </a:solidFill>
              </a:rPr>
              <a:t>Milníky doktorského studia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203497" y="2286000"/>
            <a:ext cx="11796416" cy="3899647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dirty="0">
                <a:solidFill>
                  <a:schemeClr val="tx1"/>
                </a:solidFill>
              </a:rPr>
              <a:t>1. ročník – rozprava k tématu disertační práce (20 kreditů)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dirty="0">
                <a:solidFill>
                  <a:schemeClr val="tx1"/>
                </a:solidFill>
              </a:rPr>
              <a:t>2. ročník – rozprava k tezím disertační práce (20 kreditů)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dirty="0">
                <a:solidFill>
                  <a:schemeClr val="tx1"/>
                </a:solidFill>
              </a:rPr>
              <a:t>3. ročník – </a:t>
            </a:r>
            <a:r>
              <a:rPr lang="cs-CZ" sz="1800" dirty="0" err="1">
                <a:solidFill>
                  <a:schemeClr val="tx1"/>
                </a:solidFill>
              </a:rPr>
              <a:t>předobhajoba</a:t>
            </a:r>
            <a:r>
              <a:rPr lang="cs-CZ" sz="1800" dirty="0">
                <a:solidFill>
                  <a:schemeClr val="tx1"/>
                </a:solidFill>
              </a:rPr>
              <a:t> rozpracované disertační práce (20 kreditů)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dirty="0">
                <a:solidFill>
                  <a:schemeClr val="tx1"/>
                </a:solidFill>
              </a:rPr>
              <a:t>4. ročník – státní závěrečná zkouška spočívající v obhajobě disertační práce (</a:t>
            </a:r>
            <a:r>
              <a:rPr lang="cs-CZ" sz="1800" dirty="0" err="1">
                <a:solidFill>
                  <a:schemeClr val="tx1"/>
                </a:solidFill>
              </a:rPr>
              <a:t>DiP</a:t>
            </a:r>
            <a:r>
              <a:rPr lang="cs-CZ" sz="1800" dirty="0">
                <a:solidFill>
                  <a:schemeClr val="tx1"/>
                </a:solidFill>
              </a:rPr>
              <a:t> nutno odevzdat ve standardní době studia, odevzdání </a:t>
            </a:r>
            <a:r>
              <a:rPr lang="cs-CZ" sz="1800" dirty="0" err="1">
                <a:solidFill>
                  <a:schemeClr val="tx1"/>
                </a:solidFill>
              </a:rPr>
              <a:t>DiP</a:t>
            </a:r>
            <a:r>
              <a:rPr lang="cs-CZ" sz="1800" dirty="0">
                <a:solidFill>
                  <a:schemeClr val="tx1"/>
                </a:solidFill>
              </a:rPr>
              <a:t> – 60 kreditů)</a:t>
            </a:r>
          </a:p>
          <a:p>
            <a:endParaRPr lang="cs-CZ" sz="1800" dirty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</a:pPr>
            <a:r>
              <a:rPr lang="cs-CZ" sz="1400" i="1" dirty="0">
                <a:solidFill>
                  <a:schemeClr val="tx1"/>
                </a:solidFill>
              </a:rPr>
              <a:t>Pro úspěšné ukončení studia je potřeba získat min. 240 kreditů a splnit všechny studijní povinnosti dané Studijním a zkušebním řádem v doktorských studijních programech a Směrnicí ke studiu v dr. studijních programech. </a:t>
            </a:r>
          </a:p>
          <a:p>
            <a:pPr>
              <a:spcBef>
                <a:spcPts val="0"/>
              </a:spcBef>
            </a:pPr>
            <a:endParaRPr lang="cs-CZ" sz="1400" i="1" dirty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</a:pPr>
            <a:r>
              <a:rPr lang="cs-CZ" sz="1400" i="1" dirty="0">
                <a:solidFill>
                  <a:srgbClr val="0070C0"/>
                </a:solidFill>
              </a:rPr>
              <a:t>Studijní a zkušební řád pro studium v doktorských studijních programech VŠB-TUO (TUO_VP_07_005) </a:t>
            </a:r>
          </a:p>
          <a:p>
            <a:pPr>
              <a:spcBef>
                <a:spcPts val="0"/>
              </a:spcBef>
            </a:pPr>
            <a:r>
              <a:rPr lang="cs-CZ" sz="1400" i="1" dirty="0">
                <a:solidFill>
                  <a:srgbClr val="0070C0"/>
                </a:solidFill>
              </a:rPr>
              <a:t>Směrnice ke studiu v doktorských studijních programech na FEI VŠB-TUO (FEI_SME_19_001) </a:t>
            </a:r>
          </a:p>
          <a:p>
            <a:endParaRPr lang="cs-CZ" sz="1400" i="1" dirty="0">
              <a:solidFill>
                <a:schemeClr val="tx1"/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E6486-B92A-5D40-B65E-EA3DE825AE5B}" type="datetime3">
              <a:rPr lang="cs-CZ" smtClean="0"/>
              <a:t>06/03/25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text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44BAA-1A06-B141-8215-9D88CF6A7203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329047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482C90F-6696-C44A-BE8F-4464B8E64A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497" y="863013"/>
            <a:ext cx="11796416" cy="1059315"/>
          </a:xfrm>
        </p:spPr>
        <p:txBody>
          <a:bodyPr/>
          <a:lstStyle/>
          <a:p>
            <a:r>
              <a:rPr lang="cs-CZ" sz="4400" dirty="0">
                <a:solidFill>
                  <a:srgbClr val="00A499"/>
                </a:solidFill>
              </a:rPr>
              <a:t>Studijní plány DSP</a:t>
            </a:r>
            <a:endParaRPr lang="cs-CZ" dirty="0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172E0D8-7C1D-1642-9793-1606BCBB9B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3497" y="2096824"/>
            <a:ext cx="11796416" cy="3910534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chemeClr val="tx1"/>
                </a:solidFill>
              </a:rPr>
              <a:t>Aplikovaná fyzika </a:t>
            </a:r>
            <a:r>
              <a:rPr lang="cs-CZ" sz="1800" dirty="0">
                <a:solidFill>
                  <a:schemeClr val="tx1"/>
                </a:solidFill>
              </a:rPr>
              <a:t>– student si volí 1 – 3 odborné předměty dle zaměření tématu </a:t>
            </a:r>
            <a:r>
              <a:rPr lang="cs-CZ" sz="1800" dirty="0" err="1">
                <a:solidFill>
                  <a:schemeClr val="tx1"/>
                </a:solidFill>
              </a:rPr>
              <a:t>DiP</a:t>
            </a:r>
            <a:r>
              <a:rPr lang="cs-CZ" sz="1800" dirty="0">
                <a:solidFill>
                  <a:schemeClr val="tx1"/>
                </a:solidFill>
              </a:rPr>
              <a:t> (výběr z 5 předmětů, á 10 kreditů)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chemeClr val="tx1"/>
                </a:solidFill>
              </a:rPr>
              <a:t>Komunikační technologie </a:t>
            </a:r>
            <a:r>
              <a:rPr lang="cs-CZ" sz="1800" dirty="0">
                <a:solidFill>
                  <a:schemeClr val="tx1"/>
                </a:solidFill>
              </a:rPr>
              <a:t>– 1 povinný předmět (20 kreditů)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chemeClr val="tx1"/>
                </a:solidFill>
              </a:rPr>
              <a:t>Elektroenergetika</a:t>
            </a:r>
            <a:r>
              <a:rPr lang="cs-CZ" sz="1800" dirty="0">
                <a:solidFill>
                  <a:schemeClr val="tx1"/>
                </a:solidFill>
              </a:rPr>
              <a:t> – 1 povinný předmět (20 kreditů)                                                             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chemeClr val="tx1"/>
                </a:solidFill>
              </a:rPr>
              <a:t>Elektrotechnika</a:t>
            </a:r>
            <a:r>
              <a:rPr lang="cs-CZ" sz="1800" dirty="0">
                <a:solidFill>
                  <a:schemeClr val="tx1"/>
                </a:solidFill>
              </a:rPr>
              <a:t> – student si volí 1 odborný předmět (výběr ze tří předmětů, á 10 kreditů)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chemeClr val="tx1"/>
                </a:solidFill>
              </a:rPr>
              <a:t>Výpočetní a aplikovaná matematika </a:t>
            </a:r>
            <a:r>
              <a:rPr lang="cs-CZ" sz="1800" dirty="0">
                <a:solidFill>
                  <a:schemeClr val="tx1"/>
                </a:solidFill>
              </a:rPr>
              <a:t>– student si volí 3 odborné předměty dle zaměření tématu </a:t>
            </a:r>
            <a:r>
              <a:rPr lang="cs-CZ" sz="1800" dirty="0" err="1">
                <a:solidFill>
                  <a:schemeClr val="tx1"/>
                </a:solidFill>
              </a:rPr>
              <a:t>DiP</a:t>
            </a:r>
            <a:r>
              <a:rPr lang="cs-CZ" sz="1800" dirty="0">
                <a:solidFill>
                  <a:schemeClr val="tx1"/>
                </a:solidFill>
              </a:rPr>
              <a:t> (výběr z 5 předmětů, á 10 kreditů)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chemeClr val="tx1"/>
                </a:solidFill>
              </a:rPr>
              <a:t>Informatika a výpočetní vědy </a:t>
            </a:r>
            <a:r>
              <a:rPr lang="cs-CZ" sz="1800" dirty="0">
                <a:solidFill>
                  <a:schemeClr val="tx1"/>
                </a:solidFill>
              </a:rPr>
              <a:t>– všechny předměty zrušeny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chemeClr val="tx1"/>
                </a:solidFill>
              </a:rPr>
              <a:t>Kybernetika</a:t>
            </a:r>
            <a:r>
              <a:rPr lang="cs-CZ" sz="1800" dirty="0">
                <a:solidFill>
                  <a:schemeClr val="tx1"/>
                </a:solidFill>
              </a:rPr>
              <a:t> – všechny předměty zrušeny</a:t>
            </a:r>
          </a:p>
          <a:p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3F6B53B-4E48-FF4E-806F-3FBF01950C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B769B-EF35-6240-A2A8-465AEF330894}" type="datetime3">
              <a:rPr lang="cs-CZ" smtClean="0"/>
              <a:t>06/03/25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C191474-E23C-1F4F-9D03-F4B4B0F384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text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7C5F280-15E6-E44F-A1A3-E3B092C3D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44BAA-1A06-B141-8215-9D88CF6A7203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193810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00A499"/>
                </a:solidFill>
              </a:rPr>
              <a:t>Kontrola studia a podmínky pro pokračování ve studiu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b="1" dirty="0"/>
              <a:t>ročního hodnocení doktoranda</a:t>
            </a:r>
            <a:r>
              <a:rPr lang="cs-CZ" dirty="0"/>
              <a:t> (podává se do 15. 8. 2026)</a:t>
            </a:r>
          </a:p>
          <a:p>
            <a:r>
              <a:rPr lang="cs-CZ" b="1" dirty="0"/>
              <a:t>pro pokračování ve studiu musí doktorand splnit:</a:t>
            </a:r>
          </a:p>
          <a:p>
            <a:pPr>
              <a:buFontTx/>
              <a:buChar char="-"/>
            </a:pPr>
            <a:r>
              <a:rPr lang="cs-CZ" b="1" dirty="0"/>
              <a:t>v 1. roč. „rozprava k tématu disertační práce“</a:t>
            </a:r>
            <a:r>
              <a:rPr lang="cs-CZ" dirty="0"/>
              <a:t> a zároveň získat </a:t>
            </a:r>
            <a:r>
              <a:rPr lang="cs-CZ" b="1" dirty="0"/>
              <a:t>min. 40 kreditů </a:t>
            </a:r>
            <a:r>
              <a:rPr lang="cs-CZ" dirty="0"/>
              <a:t>za AR (prezenční forma); </a:t>
            </a:r>
            <a:r>
              <a:rPr lang="cs-CZ" b="1" dirty="0"/>
              <a:t>min. 30 kreditů </a:t>
            </a:r>
            <a:r>
              <a:rPr lang="cs-CZ" dirty="0"/>
              <a:t>za AR (kombinovaná forma), vč. kreditů za rozpravu</a:t>
            </a:r>
          </a:p>
          <a:p>
            <a:pPr>
              <a:buFontTx/>
              <a:buChar char="-"/>
            </a:pPr>
            <a:r>
              <a:rPr lang="cs-CZ" b="1" dirty="0"/>
              <a:t>v 2. roč. „rozprava k tezím disertační práce“ </a:t>
            </a:r>
            <a:r>
              <a:rPr lang="cs-CZ" dirty="0"/>
              <a:t>a zároveň získat </a:t>
            </a:r>
            <a:r>
              <a:rPr lang="cs-CZ" b="1" dirty="0"/>
              <a:t>min. 120 kreditů za 1. a 2. rok, </a:t>
            </a:r>
            <a:r>
              <a:rPr lang="cs-CZ" dirty="0"/>
              <a:t>vč. kreditů za rozpravu; pokud OSP obsahuje předměty, musí být tyto vykonány</a:t>
            </a:r>
          </a:p>
          <a:p>
            <a:pPr>
              <a:buFontTx/>
              <a:buChar char="-"/>
            </a:pPr>
            <a:r>
              <a:rPr lang="cs-CZ" b="1" dirty="0"/>
              <a:t>ve 3. roč. „</a:t>
            </a:r>
            <a:r>
              <a:rPr lang="cs-CZ" b="1" dirty="0" err="1"/>
              <a:t>předobhajoba</a:t>
            </a:r>
            <a:r>
              <a:rPr lang="cs-CZ" b="1" dirty="0"/>
              <a:t> rozpracované </a:t>
            </a:r>
            <a:r>
              <a:rPr lang="cs-CZ" b="1" dirty="0" err="1"/>
              <a:t>DiP</a:t>
            </a:r>
            <a:r>
              <a:rPr lang="cs-CZ" b="1" dirty="0"/>
              <a:t>“ </a:t>
            </a:r>
            <a:r>
              <a:rPr lang="cs-CZ" dirty="0"/>
              <a:t>a zároveň získat </a:t>
            </a:r>
            <a:r>
              <a:rPr lang="cs-CZ" b="1" dirty="0"/>
              <a:t>min. 40 kreditů za AR, </a:t>
            </a:r>
            <a:r>
              <a:rPr lang="cs-CZ" dirty="0"/>
              <a:t>vč. kreditů za </a:t>
            </a:r>
            <a:r>
              <a:rPr lang="cs-CZ" dirty="0" err="1"/>
              <a:t>předobhajobu</a:t>
            </a:r>
            <a:endParaRPr lang="cs-CZ" dirty="0"/>
          </a:p>
          <a:p>
            <a:pPr>
              <a:buFontTx/>
              <a:buChar char="-"/>
            </a:pPr>
            <a:r>
              <a:rPr lang="cs-CZ" b="1" dirty="0"/>
              <a:t>ve 4. roč. odevzdat disertační práci </a:t>
            </a:r>
            <a:r>
              <a:rPr lang="cs-CZ" dirty="0"/>
              <a:t>a zpravidla zde probíhá obhajoba </a:t>
            </a:r>
            <a:r>
              <a:rPr lang="cs-CZ" dirty="0" err="1"/>
              <a:t>DiP</a:t>
            </a:r>
            <a:endParaRPr lang="cs-CZ" dirty="0"/>
          </a:p>
          <a:p>
            <a:r>
              <a:rPr lang="cs-CZ" b="1" dirty="0"/>
              <a:t>nesplnění těchto požadavků je důvodem k ukončení studia</a:t>
            </a:r>
          </a:p>
          <a:p>
            <a:r>
              <a:rPr lang="cs-CZ" dirty="0"/>
              <a:t>zápis do dalšího akademického roku probíhá pouze elektronicky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CE2BD-95EA-854F-BAB8-0CF99DE8AA7D}" type="datetime3">
              <a:rPr lang="cs-CZ" smtClean="0"/>
              <a:t>06/03/25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text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44BAA-1A06-B141-8215-9D88CF6A7203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743900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0EF4B41-BB50-8241-8561-4876AA5C68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196" y="1054247"/>
            <a:ext cx="11798620" cy="1021977"/>
          </a:xfrm>
        </p:spPr>
        <p:txBody>
          <a:bodyPr>
            <a:normAutofit/>
          </a:bodyPr>
          <a:lstStyle/>
          <a:p>
            <a:r>
              <a:rPr lang="cs-CZ" sz="4400" dirty="0">
                <a:solidFill>
                  <a:srgbClr val="00A499"/>
                </a:solidFill>
              </a:rPr>
              <a:t>Povinnosti studentů dr. studijních programů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E8D458C-E8D2-6548-A2AB-3A6B2DCCBB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1294" y="2231570"/>
            <a:ext cx="11798619" cy="42307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800" b="1" dirty="0"/>
              <a:t>Účast studenta na mezinárodní spolupráci </a:t>
            </a:r>
          </a:p>
          <a:p>
            <a:pPr>
              <a:buFontTx/>
              <a:buChar char="-"/>
            </a:pPr>
            <a:r>
              <a:rPr lang="cs-CZ" sz="1800" dirty="0"/>
              <a:t>doktorand je povinen absolvovat část studia na zahraniční instituci v délce nejméně jednoho měsíce </a:t>
            </a:r>
          </a:p>
          <a:p>
            <a:pPr>
              <a:buFontTx/>
              <a:buChar char="-"/>
            </a:pPr>
            <a:r>
              <a:rPr lang="cs-CZ" sz="1800" dirty="0"/>
              <a:t>ve výjimečných případech, které bude na žádost doktoranda posuzovat děkan fakulty, může být naplněna jiná forma přímé účasti doktoranda na mezinárodní spolupráci</a:t>
            </a:r>
          </a:p>
          <a:p>
            <a:pPr marL="0" indent="0">
              <a:buNone/>
            </a:pPr>
            <a:endParaRPr lang="cs-CZ" sz="1800" b="1" dirty="0"/>
          </a:p>
          <a:p>
            <a:pPr marL="0" indent="0">
              <a:buNone/>
            </a:pPr>
            <a:r>
              <a:rPr lang="cs-CZ" sz="1800" b="1" dirty="0"/>
              <a:t>Publikační činnost studenta</a:t>
            </a:r>
          </a:p>
          <a:p>
            <a:pPr marL="0" indent="0" algn="just">
              <a:buNone/>
            </a:pPr>
            <a:r>
              <a:rPr lang="cs-CZ" sz="1800" dirty="0"/>
              <a:t>Minimální počet článků je dán </a:t>
            </a:r>
            <a:r>
              <a:rPr lang="cs-CZ" sz="1800" i="1" dirty="0"/>
              <a:t>Studijním a zkušebním řádem pro studium v doktorských studijních programech. </a:t>
            </a:r>
            <a:r>
              <a:rPr lang="cs-CZ" sz="1800" dirty="0"/>
              <a:t>Z tohoto počtu musí být doktorand FEI spoluautorem alespoň dvou článků přijatých v mezinárodním časopise, který je indexovaný v databázi </a:t>
            </a:r>
            <a:r>
              <a:rPr lang="cs-CZ" sz="1800" dirty="0" err="1"/>
              <a:t>WoS</a:t>
            </a:r>
            <a:r>
              <a:rPr lang="cs-CZ" sz="1800" dirty="0"/>
              <a:t> a/nebo </a:t>
            </a:r>
            <a:r>
              <a:rPr lang="cs-CZ" sz="1800" dirty="0" err="1"/>
              <a:t>Scopus</a:t>
            </a:r>
            <a:r>
              <a:rPr lang="cs-CZ" sz="1800" dirty="0"/>
              <a:t> s nenulovým IF resp. SJR.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spcBef>
                <a:spcPts val="0"/>
              </a:spcBef>
              <a:buNone/>
            </a:pPr>
            <a:r>
              <a:rPr lang="cs-CZ" sz="1200" i="1" dirty="0">
                <a:solidFill>
                  <a:srgbClr val="0070C0"/>
                </a:solidFill>
              </a:rPr>
              <a:t>Studijní a zkušební řád pro studium v doktorských studijních programech VŠB-TUO (TUO_VP_07_005) </a:t>
            </a:r>
          </a:p>
          <a:p>
            <a:pPr marL="0" indent="0">
              <a:spcBef>
                <a:spcPts val="0"/>
              </a:spcBef>
              <a:buNone/>
            </a:pPr>
            <a:r>
              <a:rPr lang="cs-CZ" sz="1200" i="1" dirty="0">
                <a:solidFill>
                  <a:srgbClr val="0070C0"/>
                </a:solidFill>
              </a:rPr>
              <a:t>Směrnice ke studiu v doktorských studijních programech na FEI VŠB-TUO (FEI_SME_19_001) 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E9E0A9F-6A06-914F-8AA0-3014FE5CF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2A0F4-BF1A-6943-90A1-C642162085CA}" type="datetime3">
              <a:rPr lang="cs-CZ" smtClean="0"/>
              <a:t>06/03/25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754BDB5-6540-C34B-8087-39B427E48D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text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574110D-4796-BA41-9260-93FD77ED7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44BAA-1A06-B141-8215-9D88CF6A7203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291809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0EF4B41-BB50-8241-8561-4876AA5C68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196" y="1054247"/>
            <a:ext cx="11798620" cy="1021977"/>
          </a:xfrm>
        </p:spPr>
        <p:txBody>
          <a:bodyPr>
            <a:normAutofit/>
          </a:bodyPr>
          <a:lstStyle/>
          <a:p>
            <a:r>
              <a:rPr lang="cs-CZ" sz="4400" dirty="0">
                <a:solidFill>
                  <a:srgbClr val="00A499"/>
                </a:solidFill>
              </a:rPr>
              <a:t>Studenti prezenční formy studia</a:t>
            </a:r>
            <a:r>
              <a:rPr lang="cs-CZ" dirty="0">
                <a:solidFill>
                  <a:srgbClr val="00A499"/>
                </a:solidFill>
              </a:rPr>
              <a:t> 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E8D458C-E8D2-6548-A2AB-3A6B2DCCBB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1294" y="2231570"/>
            <a:ext cx="11798619" cy="3971687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cs-CZ" sz="1800" dirty="0"/>
              <a:t>rozsah osobní přítomnosti studenta na školícím pracovišti je obvykle 25 hodin týdně</a:t>
            </a:r>
          </a:p>
          <a:p>
            <a:pPr>
              <a:buFontTx/>
              <a:buChar char="-"/>
            </a:pPr>
            <a:r>
              <a:rPr lang="cs-CZ" sz="1800" b="1" dirty="0"/>
              <a:t>doktorský (studijní) příjem (DP) </a:t>
            </a:r>
            <a:r>
              <a:rPr lang="en-US" sz="1800" b="1" dirty="0"/>
              <a:t>&gt;</a:t>
            </a:r>
            <a:r>
              <a:rPr lang="cs-CZ" sz="1800" b="1" dirty="0"/>
              <a:t> 1,2 x minimální mzda (v roce 2025 = 24 960,- Kč)</a:t>
            </a:r>
          </a:p>
          <a:p>
            <a:pPr>
              <a:buFontTx/>
              <a:buChar char="-"/>
            </a:pPr>
            <a:r>
              <a:rPr lang="cs-CZ" sz="1800" dirty="0"/>
              <a:t>pouze pro: studenty v prezenční formě, první studium, standardní doba studia, </a:t>
            </a:r>
          </a:p>
          <a:p>
            <a:pPr>
              <a:buFontTx/>
              <a:buChar char="-"/>
            </a:pPr>
            <a:r>
              <a:rPr lang="cs-CZ" sz="1800" dirty="0"/>
              <a:t>DP může být tvořen:</a:t>
            </a:r>
          </a:p>
          <a:p>
            <a:r>
              <a:rPr lang="cs-CZ" sz="1800" dirty="0"/>
              <a:t>doktorským stipendiem</a:t>
            </a:r>
          </a:p>
          <a:p>
            <a:r>
              <a:rPr lang="cs-CZ" sz="1800" dirty="0"/>
              <a:t>měsíční mzdou za práci, kterou student vykonává v PP jako zaměstnanec (tvůrčí činnost souvisí s tématem </a:t>
            </a:r>
            <a:r>
              <a:rPr lang="cs-CZ" sz="1800" dirty="0" err="1"/>
              <a:t>DiP</a:t>
            </a:r>
            <a:r>
              <a:rPr lang="cs-CZ" sz="1800" dirty="0"/>
              <a:t>)</a:t>
            </a:r>
          </a:p>
          <a:p>
            <a:r>
              <a:rPr lang="cs-CZ" sz="1800" dirty="0"/>
              <a:t>kombinací dr. stipendia + mzdy </a:t>
            </a:r>
          </a:p>
          <a:p>
            <a:pPr>
              <a:buFontTx/>
              <a:buChar char="-"/>
            </a:pPr>
            <a:endParaRPr lang="cs-CZ" sz="1800" dirty="0"/>
          </a:p>
          <a:p>
            <a:pPr>
              <a:buFontTx/>
              <a:buChar char="-"/>
            </a:pPr>
            <a:r>
              <a:rPr lang="cs-CZ" sz="1800" dirty="0"/>
              <a:t>v případě , že doktorand neplní své povinnosti – školitel, OR, vedoucí katedry či proděkan pro </a:t>
            </a:r>
            <a:r>
              <a:rPr lang="cs-CZ" sz="1800" dirty="0" err="1"/>
              <a:t>VaV</a:t>
            </a:r>
            <a:r>
              <a:rPr lang="cs-CZ" sz="1800" dirty="0"/>
              <a:t> podá OR návrh na snížení stipendia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E9E0A9F-6A06-914F-8AA0-3014FE5CF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2A0F4-BF1A-6943-90A1-C642162085CA}" type="datetime3">
              <a:rPr lang="cs-CZ" smtClean="0"/>
              <a:t>06/03/25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754BDB5-6540-C34B-8087-39B427E48D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text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574110D-4796-BA41-9260-93FD77ED7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44BAA-1A06-B141-8215-9D88CF6A7203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149064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0EF4B41-BB50-8241-8561-4876AA5C68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497" y="691096"/>
            <a:ext cx="11798620" cy="1021977"/>
          </a:xfrm>
        </p:spPr>
        <p:txBody>
          <a:bodyPr>
            <a:normAutofit/>
          </a:bodyPr>
          <a:lstStyle/>
          <a:p>
            <a:r>
              <a:rPr lang="cs-CZ" sz="4400" dirty="0">
                <a:solidFill>
                  <a:srgbClr val="00A499"/>
                </a:solidFill>
              </a:rPr>
              <a:t>Další stipendia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E8D458C-E8D2-6548-A2AB-3A6B2DCCBB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639" y="1965976"/>
            <a:ext cx="11798619" cy="39716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800" b="1" dirty="0"/>
              <a:t>Mimořádná stipendia za výsledky ve vědě a výzkumu </a:t>
            </a:r>
          </a:p>
          <a:p>
            <a:pPr>
              <a:buFontTx/>
              <a:buChar char="-"/>
            </a:pPr>
            <a:r>
              <a:rPr lang="cs-CZ" sz="1800" dirty="0"/>
              <a:t>jednorázové stipendium za výsledky vědy a výzkumu jako podíl z odměny pro všechny spoluautory vybraných výsledků</a:t>
            </a:r>
          </a:p>
          <a:p>
            <a:pPr>
              <a:buFontTx/>
              <a:buChar char="-"/>
            </a:pPr>
            <a:r>
              <a:rPr lang="cs-CZ" sz="1800" dirty="0"/>
              <a:t>výše odměny pro všechny spoluautory vybraných výsledků je pro jednotlivé druhy výsledků: </a:t>
            </a:r>
          </a:p>
          <a:p>
            <a:pPr>
              <a:buFontTx/>
              <a:buChar char="-"/>
            </a:pPr>
            <a:r>
              <a:rPr lang="cs-CZ" sz="1800" dirty="0"/>
              <a:t>doktorand vyplní formulář ve fakultním IS </a:t>
            </a:r>
            <a:r>
              <a:rPr lang="cs-CZ" sz="1800" dirty="0" err="1"/>
              <a:t>Katis</a:t>
            </a:r>
            <a:r>
              <a:rPr lang="cs-CZ" sz="1800" dirty="0"/>
              <a:t> </a:t>
            </a:r>
          </a:p>
          <a:p>
            <a:pPr marL="0" indent="0">
              <a:buNone/>
            </a:pPr>
            <a:endParaRPr lang="cs-CZ" sz="1800" b="1" dirty="0"/>
          </a:p>
          <a:p>
            <a:pPr marL="0" indent="0">
              <a:buNone/>
            </a:pPr>
            <a:r>
              <a:rPr lang="cs-CZ" sz="1800" b="1" dirty="0"/>
              <a:t>Mimořádné stipendium za vynikající studijní výsledky</a:t>
            </a:r>
          </a:p>
          <a:p>
            <a:pPr marL="0" indent="0">
              <a:buNone/>
            </a:pPr>
            <a:r>
              <a:rPr lang="cs-CZ" sz="1800" dirty="0"/>
              <a:t>-   stipendium je doktorandovi přiznáno po odevzdání </a:t>
            </a:r>
            <a:r>
              <a:rPr lang="cs-CZ" sz="1800" dirty="0" err="1"/>
              <a:t>DiP</a:t>
            </a:r>
            <a:r>
              <a:rPr lang="cs-CZ" sz="1800" dirty="0"/>
              <a:t> a získání 3 kladných posudků</a:t>
            </a:r>
            <a:endParaRPr lang="cs-CZ" sz="1800" b="1" dirty="0"/>
          </a:p>
          <a:p>
            <a:pPr>
              <a:buFontTx/>
              <a:buChar char="-"/>
            </a:pPr>
            <a:r>
              <a:rPr lang="cs-CZ" sz="1800" dirty="0"/>
              <a:t>výše odměny je přiznána v závislosti na době studia v následující výši: </a:t>
            </a:r>
          </a:p>
          <a:p>
            <a:pPr>
              <a:buFontTx/>
              <a:buChar char="-"/>
            </a:pPr>
            <a:endParaRPr lang="cs-CZ" dirty="0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E9E0A9F-6A06-914F-8AA0-3014FE5CF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2A0F4-BF1A-6943-90A1-C642162085CA}" type="datetime3">
              <a:rPr lang="cs-CZ" smtClean="0"/>
              <a:t>06/03/25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754BDB5-6540-C34B-8087-39B427E48D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text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574110D-4796-BA41-9260-93FD77ED7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44BAA-1A06-B141-8215-9D88CF6A7203}" type="slidenum">
              <a:rPr lang="cs-CZ" smtClean="0"/>
              <a:t>14</a:t>
            </a:fld>
            <a:endParaRPr lang="cs-CZ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52D141C8-FD1F-44B8-BE43-BD896CAB25D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678" t="44218" r="29133" b="29116"/>
          <a:stretch/>
        </p:blipFill>
        <p:spPr>
          <a:xfrm>
            <a:off x="8435592" y="2945957"/>
            <a:ext cx="3492387" cy="2259102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7EB96935-5965-41F8-8A54-9679EE59163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9643" t="46378" r="21403" b="47348"/>
          <a:stretch/>
        </p:blipFill>
        <p:spPr>
          <a:xfrm>
            <a:off x="466530" y="4935894"/>
            <a:ext cx="5941584" cy="538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3965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00A499"/>
                </a:solidFill>
              </a:rPr>
              <a:t>Přijímací řízení do dr. studijních programů, AR 2025/2026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1800" dirty="0"/>
              <a:t>1. kolo PŘ, jazyk výuky: čeština – 1. 11. 2024 – 31. 5. 2025 (dodání dokumentů do 15. 7. 2025)</a:t>
            </a:r>
          </a:p>
          <a:p>
            <a:r>
              <a:rPr lang="cs-CZ" sz="1800" dirty="0"/>
              <a:t>2. kolo PŘ, jazyk výuky: čeština – 15. 8. 2025 – 15. 9. 2025, v případě nenaplnění kapacity v 1. kole (dodání dokumentů do </a:t>
            </a:r>
          </a:p>
          <a:p>
            <a:pPr marL="0" indent="0">
              <a:buNone/>
            </a:pPr>
            <a:r>
              <a:rPr lang="cs-CZ" sz="1800" dirty="0"/>
              <a:t>    15. 9. 2025)</a:t>
            </a:r>
          </a:p>
          <a:p>
            <a:r>
              <a:rPr lang="cs-CZ" sz="1800" dirty="0"/>
              <a:t>podmínky přijetí ke studiu: </a:t>
            </a:r>
            <a:r>
              <a:rPr lang="cs-CZ" sz="1800" dirty="0">
                <a:hlinkClick r:id="rId2"/>
              </a:rPr>
              <a:t>https://www.fei.vsb.cz/export/sites/fei/cs/uchazec/prijimaci-rizeni/podminky-prijeti-ke-studiu/2025/PR_2025_2026_dr_1b.pdf</a:t>
            </a:r>
            <a:endParaRPr lang="cs-CZ" sz="1800" dirty="0"/>
          </a:p>
          <a:p>
            <a:r>
              <a:rPr lang="cs-CZ" sz="1800" dirty="0"/>
              <a:t>témata disertačních prací pro AR 2025/2026: </a:t>
            </a:r>
            <a:r>
              <a:rPr lang="cs-CZ" sz="1800" dirty="0">
                <a:hlinkClick r:id="rId3"/>
              </a:rPr>
              <a:t>https://www.fei.vsb.cz/export/sites/fei/cs/uchazec/prijimaci-rizeni/podminky-prijeti-ke-studiu/2025/Thesis_2025_2026.pdf</a:t>
            </a:r>
            <a:endParaRPr lang="cs-CZ" sz="1800" dirty="0"/>
          </a:p>
          <a:p>
            <a:endParaRPr lang="cs-CZ" dirty="0"/>
          </a:p>
          <a:p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CE2BD-95EA-854F-BAB8-0CF99DE8AA7D}" type="datetime3">
              <a:rPr lang="cs-CZ" smtClean="0"/>
              <a:t>06/03/25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text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44BAA-1A06-B141-8215-9D88CF6A7203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950626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49EA5466-EA04-5F40-8B3D-430DA20B85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98574-6581-B943-9544-53578E1A0E6E}" type="datetime3">
              <a:rPr lang="cs-CZ" smtClean="0"/>
              <a:t>06/03/25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1B228093-4893-764A-89E9-6B9C6335FE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Doktorské studium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C5A0DD5F-9D7C-234D-BBCB-4B088545D2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44BAA-1A06-B141-8215-9D88CF6A7203}" type="slidenum">
              <a:rPr lang="cs-CZ" smtClean="0"/>
              <a:t>16</a:t>
            </a:fld>
            <a:endParaRPr lang="cs-CZ"/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EDDB3C1C-78A3-FD45-9288-66B6297FA8A9}"/>
              </a:ext>
            </a:extLst>
          </p:cNvPr>
          <p:cNvSpPr/>
          <p:nvPr/>
        </p:nvSpPr>
        <p:spPr>
          <a:xfrm>
            <a:off x="3451861" y="1840230"/>
            <a:ext cx="5280660" cy="707886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algn="ctr"/>
            <a:r>
              <a:rPr lang="cs-CZ" sz="4000" b="1" dirty="0">
                <a:solidFill>
                  <a:srgbClr val="00A4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Děkujeme za pozornost</a:t>
            </a: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8408D255-5881-3A44-BC2B-29C775205970}"/>
              </a:ext>
            </a:extLst>
          </p:cNvPr>
          <p:cNvSpPr/>
          <p:nvPr/>
        </p:nvSpPr>
        <p:spPr>
          <a:xfrm>
            <a:off x="970384" y="3500527"/>
            <a:ext cx="10067730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000" b="1" dirty="0">
                <a:solidFill>
                  <a:srgbClr val="00A4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prof. Ing. Radek Martinek, Ph.D., proděkan pro vědu a výzkum (EA307)</a:t>
            </a:r>
          </a:p>
          <a:p>
            <a:pPr algn="ctr"/>
            <a:r>
              <a:rPr lang="cs-CZ" dirty="0">
                <a:solidFill>
                  <a:srgbClr val="00A4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+420 596 995 995, radek.martinek@vsb.cz</a:t>
            </a:r>
          </a:p>
          <a:p>
            <a:pPr algn="ctr"/>
            <a:endParaRPr lang="cs-CZ" sz="2000" b="1" dirty="0">
              <a:solidFill>
                <a:srgbClr val="00A4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cs-CZ" sz="2000" b="1" dirty="0">
              <a:solidFill>
                <a:srgbClr val="00A4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cs-CZ" sz="2000" b="1" dirty="0">
                <a:solidFill>
                  <a:srgbClr val="00A4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Mgr. Ing. Hana Dluhošová, studijní oddělení (EA153)</a:t>
            </a:r>
          </a:p>
          <a:p>
            <a:pPr algn="ctr"/>
            <a:r>
              <a:rPr lang="cs-CZ" dirty="0">
                <a:solidFill>
                  <a:srgbClr val="00A4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+420 597 326 015, hana.dluhosova@vsb.cz</a:t>
            </a:r>
          </a:p>
          <a:p>
            <a:pPr algn="ctr"/>
            <a:endParaRPr lang="cs-CZ" b="1" dirty="0">
              <a:solidFill>
                <a:srgbClr val="00A4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cs-CZ" b="1" dirty="0" err="1">
                <a:solidFill>
                  <a:srgbClr val="00A4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www.vsb.cz</a:t>
            </a:r>
            <a:endParaRPr lang="cs-CZ" b="1" dirty="0">
              <a:solidFill>
                <a:srgbClr val="00A4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4172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16C7814-19D0-D044-AD35-ED9091139AE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sz="4800" dirty="0">
                <a:solidFill>
                  <a:srgbClr val="00A499"/>
                </a:solidFill>
              </a:rPr>
              <a:t>Doktorské studium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D3462E6A-BA43-6348-924A-E49976C5622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prof. Ing. Radek Martinek, Ph.D., proděkan pro vědu a výzkum</a:t>
            </a:r>
          </a:p>
          <a:p>
            <a:r>
              <a:rPr lang="cs-CZ" dirty="0"/>
              <a:t>Mgr. Ing. Hana Dluhošová, studijní oddělení pro dr. studium</a:t>
            </a:r>
          </a:p>
        </p:txBody>
      </p:sp>
    </p:spTree>
    <p:extLst>
      <p:ext uri="{BB962C8B-B14F-4D97-AF65-F5344CB8AC3E}">
        <p14:creationId xmlns:p14="http://schemas.microsoft.com/office/powerpoint/2010/main" val="19016499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C41FB88-6FF7-4B31-A114-22D2E54F2C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497" y="1387953"/>
            <a:ext cx="11798620" cy="1021977"/>
          </a:xfrm>
        </p:spPr>
        <p:txBody>
          <a:bodyPr/>
          <a:lstStyle/>
          <a:p>
            <a:br>
              <a:rPr lang="cs-CZ" dirty="0"/>
            </a:br>
            <a:r>
              <a:rPr lang="cs-CZ" sz="4400" dirty="0">
                <a:solidFill>
                  <a:srgbClr val="00A499"/>
                </a:solidFill>
              </a:rPr>
              <a:t>Motivace studentů, kteří se rozhodují pro doktorské studium: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30C3B7F-EF2C-4901-98BF-85B3678BB0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cs-CZ" dirty="0"/>
          </a:p>
          <a:p>
            <a:endParaRPr lang="cs-CZ" dirty="0"/>
          </a:p>
          <a:p>
            <a:r>
              <a:rPr lang="cs-CZ" sz="2800" dirty="0"/>
              <a:t>Chci si prodloužit „mládí“.</a:t>
            </a:r>
          </a:p>
          <a:p>
            <a:r>
              <a:rPr lang="cs-CZ" sz="2800" dirty="0"/>
              <a:t>Ještě jsem nesehnal/a vhodnou práci, tak raději pokračuji ve studiu.</a:t>
            </a:r>
          </a:p>
          <a:p>
            <a:r>
              <a:rPr lang="cs-CZ" sz="2800" dirty="0"/>
              <a:t>Chci se stát vysokoškolským pedagogem.</a:t>
            </a:r>
          </a:p>
          <a:p>
            <a:r>
              <a:rPr lang="cs-CZ" sz="2800" dirty="0"/>
              <a:t>Chci se stát vědcem, zkoumat a objevovat.</a:t>
            </a:r>
          </a:p>
          <a:p>
            <a:r>
              <a:rPr lang="cs-CZ" sz="2800" dirty="0"/>
              <a:t>Chci získat titul i za jménem (Ph.D.) kvůli prestiži.</a:t>
            </a:r>
          </a:p>
          <a:p>
            <a:pPr fontAlgn="base"/>
            <a:r>
              <a:rPr lang="cs-CZ" sz="2800" dirty="0"/>
              <a:t>Chci získat zahraniční zkušenosti a uplatnit se v zahraničí - prestiž Ph.D. titulu.</a:t>
            </a:r>
          </a:p>
          <a:p>
            <a:pPr marL="0" indent="0">
              <a:buNone/>
            </a:pPr>
            <a:endParaRPr lang="cs-CZ" dirty="0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DA22760-FAAB-4239-A74E-8A8A26707A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CE2BD-95EA-854F-BAB8-0CF99DE8AA7D}" type="datetime3">
              <a:rPr lang="cs-CZ" smtClean="0"/>
              <a:t>06/03/25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FF7974E-E9ED-47BF-B429-DFB4239F86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Doktorské studium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0203C78-0D16-46FD-A502-0214A1200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44BAA-1A06-B141-8215-9D88CF6A7203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848165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202151C-B619-4862-AD7B-7664CCADC6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639" y="916189"/>
            <a:ext cx="11798620" cy="1021977"/>
          </a:xfrm>
        </p:spPr>
        <p:txBody>
          <a:bodyPr/>
          <a:lstStyle/>
          <a:p>
            <a:br>
              <a:rPr lang="cs-CZ" sz="4400" dirty="0">
                <a:solidFill>
                  <a:srgbClr val="00A499"/>
                </a:solidFill>
              </a:rPr>
            </a:br>
            <a:br>
              <a:rPr lang="cs-CZ" sz="4400" dirty="0">
                <a:solidFill>
                  <a:srgbClr val="00A499"/>
                </a:solidFill>
              </a:rPr>
            </a:br>
            <a:r>
              <a:rPr lang="cs-CZ" sz="4400" dirty="0">
                <a:solidFill>
                  <a:srgbClr val="00A499"/>
                </a:solidFill>
              </a:rPr>
              <a:t>Co mně osobně dalo doktorské studium?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569F63C-5ADF-4096-93E8-B713130B9E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cs-CZ" sz="2800" dirty="0"/>
              <a:t>Naučil jsem se učit druhé.</a:t>
            </a:r>
          </a:p>
          <a:p>
            <a:r>
              <a:rPr lang="cs-CZ" sz="2800" dirty="0"/>
              <a:t>Zlepšil jsem si angličtinu.</a:t>
            </a:r>
          </a:p>
          <a:p>
            <a:r>
              <a:rPr lang="cs-CZ" sz="2800" dirty="0"/>
              <a:t>Vycestoval jsem opakovaně do zahraničí.</a:t>
            </a:r>
          </a:p>
          <a:p>
            <a:r>
              <a:rPr lang="cs-CZ" sz="2800" dirty="0"/>
              <a:t>Získal jsem kontakty po celém světě.</a:t>
            </a:r>
          </a:p>
          <a:p>
            <a:r>
              <a:rPr lang="cs-CZ" sz="2800" dirty="0"/>
              <a:t>Dostal jsem se k zajímavým pracovním nabídkám. </a:t>
            </a:r>
          </a:p>
          <a:p>
            <a:r>
              <a:rPr lang="cs-CZ" sz="2800" dirty="0"/>
              <a:t>Naučil jsem se pracovat v multidisciplinárním týmu v rámci výzkumných projektů.</a:t>
            </a:r>
          </a:p>
          <a:p>
            <a:r>
              <a:rPr lang="cs-CZ" sz="2800" dirty="0"/>
              <a:t>Naučil jsem se projektové dokumentace a tvůrčí činnosti.</a:t>
            </a:r>
          </a:p>
          <a:p>
            <a:r>
              <a:rPr lang="cs-CZ" sz="2800" dirty="0"/>
              <a:t>Zbavil jsem se stresu z veřejného vystupování a naučil jsem se prezentovat.</a:t>
            </a:r>
          </a:p>
          <a:p>
            <a:endParaRPr lang="cs-CZ" dirty="0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A7AE242-6C50-4DCD-88FB-CC29F2F130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CE2BD-95EA-854F-BAB8-0CF99DE8AA7D}" type="datetime3">
              <a:rPr lang="cs-CZ" smtClean="0"/>
              <a:t>06/03/25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CC69177-5974-498C-8E23-705FB366F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Doktorské studium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F75460C-B983-444B-BFE7-6714E5DBB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44BAA-1A06-B141-8215-9D88CF6A7203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070527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984BF2-E877-7D5B-3408-978CC79A63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ek 10">
            <a:extLst>
              <a:ext uri="{FF2B5EF4-FFF2-40B4-BE49-F238E27FC236}">
                <a16:creationId xmlns:a16="http://schemas.microsoft.com/office/drawing/2014/main" id="{F86632C7-6A97-E3DA-D6BB-5F047C6B8C0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398" b="-2"/>
          <a:stretch/>
        </p:blipFill>
        <p:spPr>
          <a:xfrm>
            <a:off x="2296" y="10"/>
            <a:ext cx="7395866" cy="4470857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F1FFD4DE-4A04-99C3-59AD-98C02D839BE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1957" r="21244" b="-2"/>
          <a:stretch/>
        </p:blipFill>
        <p:spPr>
          <a:xfrm>
            <a:off x="7499230" y="-2"/>
            <a:ext cx="4689052" cy="2228757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C424750B-15F7-ECFE-824F-173DE5FBE8C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930" r="-3" b="17437"/>
          <a:stretch/>
        </p:blipFill>
        <p:spPr>
          <a:xfrm>
            <a:off x="7499338" y="2324139"/>
            <a:ext cx="4682932" cy="2133380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EE255CAE-BE2D-C0E6-47AD-790E800B3E5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7259" r="3" b="7420"/>
          <a:stretch/>
        </p:blipFill>
        <p:spPr>
          <a:xfrm>
            <a:off x="-3717" y="4566250"/>
            <a:ext cx="4627475" cy="229175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99F4793F-1F38-6927-78BE-E34B41F6BC5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1725" r="1" b="1"/>
          <a:stretch/>
        </p:blipFill>
        <p:spPr>
          <a:xfrm>
            <a:off x="4713920" y="4566250"/>
            <a:ext cx="7462341" cy="229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4955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20000">
        <p159:morph option="byObject"/>
      </p:transition>
    </mc:Choice>
    <mc:Fallback xmlns="">
      <p:transition spd="slow" advTm="20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Obrázek 32" descr="Obsah obrázku interiér, osoba&#10;&#10;Popis byl vytvořen automaticky">
            <a:extLst>
              <a:ext uri="{FF2B5EF4-FFF2-40B4-BE49-F238E27FC236}">
                <a16:creationId xmlns:a16="http://schemas.microsoft.com/office/drawing/2014/main" id="{134A94EA-A643-1A39-F57E-0A8E5B5B86E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00" r="15236" b="-4"/>
          <a:stretch/>
        </p:blipFill>
        <p:spPr>
          <a:xfrm>
            <a:off x="7967351" y="-1"/>
            <a:ext cx="4224651" cy="3346705"/>
          </a:xfrm>
          <a:custGeom>
            <a:avLst/>
            <a:gdLst/>
            <a:ahLst/>
            <a:cxnLst/>
            <a:rect l="l" t="t" r="r" b="b"/>
            <a:pathLst>
              <a:path w="4224651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4224651" y="0"/>
                </a:lnTo>
                <a:lnTo>
                  <a:pt x="4224651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49" name="Picture 8" descr="Vesmírný palác lidstva: stanice ISS slouží v kosmu už 20 let — ČT24 — Česká  televize">
            <a:extLst>
              <a:ext uri="{FF2B5EF4-FFF2-40B4-BE49-F238E27FC236}">
                <a16:creationId xmlns:a16="http://schemas.microsoft.com/office/drawing/2014/main" id="{06974CD4-3730-407F-3BB8-7CFDB19457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20" r="-2" b="5695"/>
          <a:stretch/>
        </p:blipFill>
        <p:spPr bwMode="auto">
          <a:xfrm>
            <a:off x="4493434" y="243"/>
            <a:ext cx="7698564" cy="3346705"/>
          </a:xfrm>
          <a:custGeom>
            <a:avLst/>
            <a:gdLst/>
            <a:ahLst/>
            <a:cxnLst/>
            <a:rect l="l" t="t" r="r" b="b"/>
            <a:pathLst>
              <a:path w="7698564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4832507" y="0"/>
                </a:lnTo>
                <a:lnTo>
                  <a:pt x="3282657" y="3346461"/>
                </a:lnTo>
                <a:lnTo>
                  <a:pt x="7698564" y="3346461"/>
                </a:lnTo>
                <a:lnTo>
                  <a:pt x="7698564" y="3346705"/>
                </a:lnTo>
                <a:lnTo>
                  <a:pt x="0" y="334670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7" descr="A picture containing indoor&#10;&#10;Description automatically generated">
            <a:extLst>
              <a:ext uri="{FF2B5EF4-FFF2-40B4-BE49-F238E27FC236}">
                <a16:creationId xmlns:a16="http://schemas.microsoft.com/office/drawing/2014/main" id="{C838895A-FC5A-9E96-5ACF-EBCA644C0DF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7379" r="-3" b="7376"/>
          <a:stretch/>
        </p:blipFill>
        <p:spPr>
          <a:xfrm>
            <a:off x="20" y="10"/>
            <a:ext cx="5859777" cy="3346695"/>
          </a:xfrm>
          <a:custGeom>
            <a:avLst/>
            <a:gdLst/>
            <a:ahLst/>
            <a:cxnLst/>
            <a:rect l="l" t="t" r="r" b="b"/>
            <a:pathLst>
              <a:path w="5859797" h="3346705">
                <a:moveTo>
                  <a:pt x="0" y="0"/>
                </a:moveTo>
                <a:lnTo>
                  <a:pt x="5859797" y="0"/>
                </a:lnTo>
                <a:lnTo>
                  <a:pt x="4309834" y="3346705"/>
                </a:lnTo>
                <a:lnTo>
                  <a:pt x="4304257" y="3346705"/>
                </a:lnTo>
                <a:lnTo>
                  <a:pt x="3238029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51" name="Obrázek 14">
            <a:extLst>
              <a:ext uri="{FF2B5EF4-FFF2-40B4-BE49-F238E27FC236}">
                <a16:creationId xmlns:a16="http://schemas.microsoft.com/office/drawing/2014/main" id="{027D0B17-BB3C-CD80-4F88-A93B1348829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2" b="26081"/>
          <a:stretch/>
        </p:blipFill>
        <p:spPr>
          <a:xfrm>
            <a:off x="6350090" y="3511295"/>
            <a:ext cx="5841911" cy="3346705"/>
          </a:xfrm>
          <a:custGeom>
            <a:avLst/>
            <a:gdLst/>
            <a:ahLst/>
            <a:cxnLst/>
            <a:rect l="l" t="t" r="r" b="b"/>
            <a:pathLst>
              <a:path w="5841911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5841911" y="0"/>
                </a:lnTo>
                <a:lnTo>
                  <a:pt x="5841911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29" name="Picture 4" descr="What is M.Tech in Artificial Intelligence (AI)? | Emeritus India">
            <a:extLst>
              <a:ext uri="{FF2B5EF4-FFF2-40B4-BE49-F238E27FC236}">
                <a16:creationId xmlns:a16="http://schemas.microsoft.com/office/drawing/2014/main" id="{67D00360-7F59-F58B-7939-A4EE2DA39C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4" r="1863" b="3"/>
          <a:stretch/>
        </p:blipFill>
        <p:spPr bwMode="auto">
          <a:xfrm>
            <a:off x="2861892" y="3511296"/>
            <a:ext cx="4836673" cy="3346705"/>
          </a:xfrm>
          <a:custGeom>
            <a:avLst/>
            <a:gdLst/>
            <a:ahLst/>
            <a:cxnLst/>
            <a:rect l="l" t="t" r="r" b="b"/>
            <a:pathLst>
              <a:path w="4836673" h="3346705">
                <a:moveTo>
                  <a:pt x="1549963" y="0"/>
                </a:moveTo>
                <a:lnTo>
                  <a:pt x="4836673" y="0"/>
                </a:lnTo>
                <a:lnTo>
                  <a:pt x="3286710" y="3346705"/>
                </a:lnTo>
                <a:lnTo>
                  <a:pt x="3281133" y="3346705"/>
                </a:lnTo>
                <a:lnTo>
                  <a:pt x="2214905" y="3346705"/>
                </a:lnTo>
                <a:lnTo>
                  <a:pt x="0" y="334670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Popis není dostupný.">
            <a:extLst>
              <a:ext uri="{FF2B5EF4-FFF2-40B4-BE49-F238E27FC236}">
                <a16:creationId xmlns:a16="http://schemas.microsoft.com/office/drawing/2014/main" id="{4F22F9CE-4E0C-73C1-9331-8084EA9DDF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87"/>
          <a:stretch/>
        </p:blipFill>
        <p:spPr bwMode="auto">
          <a:xfrm>
            <a:off x="-3" y="3511295"/>
            <a:ext cx="4213642" cy="3346705"/>
          </a:xfrm>
          <a:custGeom>
            <a:avLst/>
            <a:gdLst/>
            <a:ahLst/>
            <a:cxnLst/>
            <a:rect l="l" t="t" r="r" b="b"/>
            <a:pathLst>
              <a:path w="4213642" h="3346705">
                <a:moveTo>
                  <a:pt x="0" y="0"/>
                </a:moveTo>
                <a:lnTo>
                  <a:pt x="4213642" y="0"/>
                </a:lnTo>
                <a:lnTo>
                  <a:pt x="2663679" y="3346705"/>
                </a:lnTo>
                <a:lnTo>
                  <a:pt x="2658102" y="3346705"/>
                </a:lnTo>
                <a:lnTo>
                  <a:pt x="1591874" y="3346705"/>
                </a:lnTo>
                <a:lnTo>
                  <a:pt x="0" y="334670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12630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20000">
        <p159:morph option="byObject"/>
      </p:transition>
    </mc:Choice>
    <mc:Fallback xmlns="">
      <p:transition spd="slow" advTm="20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6E166B-D174-3BB0-AD4E-8393AEE44A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BEF24186-B1D9-58BF-AC21-C3F18C18878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918" r="-2" b="-2"/>
          <a:stretch/>
        </p:blipFill>
        <p:spPr>
          <a:xfrm>
            <a:off x="4166505" y="10"/>
            <a:ext cx="4444096" cy="3067040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D6F8FFE4-B6F6-8227-FBD1-D26A23FA2C5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2" b="47992"/>
          <a:stretch/>
        </p:blipFill>
        <p:spPr>
          <a:xfrm>
            <a:off x="-1" y="3790950"/>
            <a:ext cx="8305800" cy="3067051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4083A8AA-F357-A5B5-F7E6-7FA4F4FA830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21" r="28628" b="3"/>
          <a:stretch/>
        </p:blipFill>
        <p:spPr>
          <a:xfrm>
            <a:off x="1" y="2"/>
            <a:ext cx="5017099" cy="4718647"/>
          </a:xfrm>
          <a:custGeom>
            <a:avLst/>
            <a:gdLst/>
            <a:ahLst/>
            <a:cxnLst/>
            <a:rect l="l" t="t" r="r" b="b"/>
            <a:pathLst>
              <a:path w="5017099" h="4718647">
                <a:moveTo>
                  <a:pt x="0" y="0"/>
                </a:moveTo>
                <a:lnTo>
                  <a:pt x="4599738" y="0"/>
                </a:lnTo>
                <a:lnTo>
                  <a:pt x="4636346" y="60259"/>
                </a:lnTo>
                <a:cubicBezTo>
                  <a:pt x="4879170" y="507256"/>
                  <a:pt x="5017099" y="1019504"/>
                  <a:pt x="5017099" y="1563967"/>
                </a:cubicBezTo>
                <a:cubicBezTo>
                  <a:pt x="5017099" y="3306249"/>
                  <a:pt x="3604701" y="4718647"/>
                  <a:pt x="1862419" y="4718647"/>
                </a:cubicBezTo>
                <a:cubicBezTo>
                  <a:pt x="1209063" y="4718647"/>
                  <a:pt x="602098" y="4520029"/>
                  <a:pt x="98607" y="4179877"/>
                </a:cubicBezTo>
                <a:lnTo>
                  <a:pt x="0" y="4106140"/>
                </a:lnTo>
                <a:close/>
              </a:path>
            </a:pathLst>
          </a:cu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917FF471-1484-6750-8E33-B508D2575D3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8813" r="4738" b="-2"/>
          <a:stretch/>
        </p:blipFill>
        <p:spPr>
          <a:xfrm>
            <a:off x="6283728" y="1699213"/>
            <a:ext cx="5908273" cy="5158786"/>
          </a:xfrm>
          <a:custGeom>
            <a:avLst/>
            <a:gdLst/>
            <a:ahLst/>
            <a:cxnLst/>
            <a:rect l="l" t="t" r="r" b="b"/>
            <a:pathLst>
              <a:path w="5908273" h="5158786">
                <a:moveTo>
                  <a:pt x="3465576" y="0"/>
                </a:moveTo>
                <a:cubicBezTo>
                  <a:pt x="4302945" y="0"/>
                  <a:pt x="5070948" y="296984"/>
                  <a:pt x="5670004" y="791369"/>
                </a:cubicBezTo>
                <a:lnTo>
                  <a:pt x="5908273" y="1007923"/>
                </a:lnTo>
                <a:lnTo>
                  <a:pt x="5908273" y="5158786"/>
                </a:lnTo>
                <a:lnTo>
                  <a:pt x="443374" y="5158786"/>
                </a:lnTo>
                <a:lnTo>
                  <a:pt x="418277" y="5117476"/>
                </a:lnTo>
                <a:cubicBezTo>
                  <a:pt x="151523" y="4626427"/>
                  <a:pt x="0" y="4063697"/>
                  <a:pt x="0" y="3465576"/>
                </a:cubicBezTo>
                <a:cubicBezTo>
                  <a:pt x="0" y="1551591"/>
                  <a:pt x="1551591" y="0"/>
                  <a:pt x="3465576" y="0"/>
                </a:cubicBezTo>
                <a:close/>
              </a:path>
            </a:pathLst>
          </a:custGeom>
        </p:spPr>
      </p:pic>
      <p:pic>
        <p:nvPicPr>
          <p:cNvPr id="1028" name="Picture 4" descr=" ">
            <a:extLst>
              <a:ext uri="{FF2B5EF4-FFF2-40B4-BE49-F238E27FC236}">
                <a16:creationId xmlns:a16="http://schemas.microsoft.com/office/drawing/2014/main" id="{86748270-8DDE-BFF6-B42D-BAFCE460FF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58" r="15091" b="-1"/>
          <a:stretch/>
        </p:blipFill>
        <p:spPr bwMode="auto">
          <a:xfrm>
            <a:off x="3287694" y="1853886"/>
            <a:ext cx="4297680" cy="4297680"/>
          </a:xfrm>
          <a:custGeom>
            <a:avLst/>
            <a:gdLst/>
            <a:ahLst/>
            <a:cxnLst/>
            <a:rect l="l" t="t" r="r" b="b"/>
            <a:pathLst>
              <a:path w="4297680" h="4297680">
                <a:moveTo>
                  <a:pt x="2148840" y="0"/>
                </a:moveTo>
                <a:cubicBezTo>
                  <a:pt x="3335612" y="0"/>
                  <a:pt x="4297680" y="962068"/>
                  <a:pt x="4297680" y="2148840"/>
                </a:cubicBezTo>
                <a:cubicBezTo>
                  <a:pt x="4297680" y="3335612"/>
                  <a:pt x="3335612" y="4297680"/>
                  <a:pt x="2148840" y="4297680"/>
                </a:cubicBezTo>
                <a:cubicBezTo>
                  <a:pt x="962068" y="4297680"/>
                  <a:pt x="0" y="3335612"/>
                  <a:pt x="0" y="2148840"/>
                </a:cubicBezTo>
                <a:cubicBezTo>
                  <a:pt x="0" y="962068"/>
                  <a:pt x="962068" y="0"/>
                  <a:pt x="2148840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 ">
            <a:extLst>
              <a:ext uri="{FF2B5EF4-FFF2-40B4-BE49-F238E27FC236}">
                <a16:creationId xmlns:a16="http://schemas.microsoft.com/office/drawing/2014/main" id="{1949EC98-3C40-2C3F-D963-6A2C3475DC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40"/>
          <a:stretch/>
        </p:blipFill>
        <p:spPr bwMode="auto">
          <a:xfrm>
            <a:off x="7928700" y="-1"/>
            <a:ext cx="4277711" cy="3045402"/>
          </a:xfrm>
          <a:custGeom>
            <a:avLst/>
            <a:gdLst/>
            <a:ahLst/>
            <a:cxnLst/>
            <a:rect l="l" t="t" r="r" b="b"/>
            <a:pathLst>
              <a:path w="4277711" h="3045402">
                <a:moveTo>
                  <a:pt x="5102" y="0"/>
                </a:moveTo>
                <a:lnTo>
                  <a:pt x="4277711" y="0"/>
                </a:lnTo>
                <a:lnTo>
                  <a:pt x="4277711" y="2723810"/>
                </a:lnTo>
                <a:lnTo>
                  <a:pt x="4090449" y="2814019"/>
                </a:lnTo>
                <a:cubicBezTo>
                  <a:pt x="3738190" y="2963012"/>
                  <a:pt x="3350901" y="3045402"/>
                  <a:pt x="2944368" y="3045402"/>
                </a:cubicBezTo>
                <a:cubicBezTo>
                  <a:pt x="1318238" y="3045402"/>
                  <a:pt x="0" y="1727164"/>
                  <a:pt x="0" y="10103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94969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20000">
        <p159:morph option="byObject"/>
      </p:transition>
    </mc:Choice>
    <mc:Fallback xmlns="">
      <p:transition spd="slow" advTm="20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F08378-1826-BEDA-895D-3F506CE24F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95BA95A4-66CB-BB03-0469-994FE7D5516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857" r="3" b="3"/>
          <a:stretch/>
        </p:blipFill>
        <p:spPr>
          <a:xfrm>
            <a:off x="6176433" y="10"/>
            <a:ext cx="6015567" cy="3920034"/>
          </a:xfrm>
          <a:custGeom>
            <a:avLst/>
            <a:gdLst/>
            <a:ahLst/>
            <a:cxnLst/>
            <a:rect l="l" t="t" r="r" b="b"/>
            <a:pathLst>
              <a:path w="6015567" h="3920044">
                <a:moveTo>
                  <a:pt x="0" y="0"/>
                </a:moveTo>
                <a:lnTo>
                  <a:pt x="6015567" y="0"/>
                </a:lnTo>
                <a:lnTo>
                  <a:pt x="6015567" y="3920044"/>
                </a:lnTo>
                <a:lnTo>
                  <a:pt x="2469659" y="3920044"/>
                </a:lnTo>
                <a:lnTo>
                  <a:pt x="2469659" y="3103224"/>
                </a:lnTo>
                <a:lnTo>
                  <a:pt x="0" y="3103224"/>
                </a:lnTo>
                <a:close/>
              </a:path>
            </a:pathLst>
          </a:cu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338276E3-FC9D-D6C3-F8CA-51A145C40D7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24233" b="-3"/>
          <a:stretch/>
        </p:blipFill>
        <p:spPr>
          <a:xfrm>
            <a:off x="20" y="4069976"/>
            <a:ext cx="3535311" cy="2788023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FFE34EFA-27F0-F6CF-F425-C29EBC33FC9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1190" r="1" b="38435"/>
          <a:stretch/>
        </p:blipFill>
        <p:spPr>
          <a:xfrm>
            <a:off x="3696199" y="3257176"/>
            <a:ext cx="4789093" cy="3600824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4270873F-A81B-4861-0C24-17C94C45F92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637" r="-2" b="-2"/>
          <a:stretch/>
        </p:blipFill>
        <p:spPr>
          <a:xfrm>
            <a:off x="1" y="10"/>
            <a:ext cx="6015567" cy="3920034"/>
          </a:xfrm>
          <a:custGeom>
            <a:avLst/>
            <a:gdLst/>
            <a:ahLst/>
            <a:cxnLst/>
            <a:rect l="l" t="t" r="r" b="b"/>
            <a:pathLst>
              <a:path w="6015567" h="3920044">
                <a:moveTo>
                  <a:pt x="0" y="0"/>
                </a:moveTo>
                <a:lnTo>
                  <a:pt x="6015567" y="0"/>
                </a:lnTo>
                <a:lnTo>
                  <a:pt x="6015567" y="3103224"/>
                </a:lnTo>
                <a:lnTo>
                  <a:pt x="3545908" y="3103224"/>
                </a:lnTo>
                <a:lnTo>
                  <a:pt x="3545908" y="3920044"/>
                </a:lnTo>
                <a:lnTo>
                  <a:pt x="0" y="3920044"/>
                </a:lnTo>
                <a:close/>
              </a:path>
            </a:pathLst>
          </a:custGeom>
        </p:spPr>
      </p:pic>
      <p:pic>
        <p:nvPicPr>
          <p:cNvPr id="2050" name="Picture 2" descr="lab_interfe_vel">
            <a:extLst>
              <a:ext uri="{FF2B5EF4-FFF2-40B4-BE49-F238E27FC236}">
                <a16:creationId xmlns:a16="http://schemas.microsoft.com/office/drawing/2014/main" id="{79F93865-1200-0CC3-3FFC-7718A60C59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63" r="14280" b="3"/>
          <a:stretch/>
        </p:blipFill>
        <p:spPr bwMode="auto">
          <a:xfrm>
            <a:off x="8646161" y="4069976"/>
            <a:ext cx="3545840" cy="2788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99946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20000">
        <p159:morph option="byObject"/>
      </p:transition>
    </mc:Choice>
    <mc:Fallback xmlns="">
      <p:transition spd="slow" advTm="20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482C90F-6696-C44A-BE8F-4464B8E64A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497" y="863013"/>
            <a:ext cx="11796416" cy="1059315"/>
          </a:xfrm>
        </p:spPr>
        <p:txBody>
          <a:bodyPr/>
          <a:lstStyle/>
          <a:p>
            <a:r>
              <a:rPr lang="cs-CZ" sz="4400" dirty="0">
                <a:solidFill>
                  <a:srgbClr val="00A499"/>
                </a:solidFill>
              </a:rPr>
              <a:t>Doktorské studium</a:t>
            </a:r>
            <a:r>
              <a:rPr lang="cs-CZ" dirty="0">
                <a:solidFill>
                  <a:srgbClr val="00A499"/>
                </a:solidFill>
              </a:rPr>
              <a:t> </a:t>
            </a:r>
            <a:endParaRPr lang="cs-CZ" dirty="0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172E0D8-7C1D-1642-9793-1606BCBB9B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3497" y="2096823"/>
            <a:ext cx="11796416" cy="4250187"/>
          </a:xfrm>
        </p:spPr>
        <p:txBody>
          <a:bodyPr>
            <a:normAutofit fontScale="92500" lnSpcReduction="10000"/>
          </a:bodyPr>
          <a:lstStyle/>
          <a:p>
            <a:r>
              <a:rPr lang="cs-CZ" sz="1800" dirty="0">
                <a:solidFill>
                  <a:schemeClr val="tx1"/>
                </a:solidFill>
              </a:rPr>
              <a:t>Standardní doba studia = 4 roky, na tuto dobu je sestavován </a:t>
            </a:r>
            <a:r>
              <a:rPr lang="cs-CZ" sz="1800" b="1" dirty="0">
                <a:solidFill>
                  <a:schemeClr val="tx1"/>
                </a:solidFill>
              </a:rPr>
              <a:t>osobní studijní plán </a:t>
            </a:r>
            <a:r>
              <a:rPr lang="cs-CZ" sz="1800" dirty="0">
                <a:solidFill>
                  <a:schemeClr val="tx1"/>
                </a:solidFill>
              </a:rPr>
              <a:t>(OSP):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800" dirty="0">
                <a:solidFill>
                  <a:schemeClr val="tx1"/>
                </a:solidFill>
              </a:rPr>
              <a:t>sestavuje doktorand ve spolupráci se školitelem (do 1 měsíce od zápisu do studia), schvaluje příslušná OR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800" dirty="0">
                <a:solidFill>
                  <a:schemeClr val="tx1"/>
                </a:solidFill>
              </a:rPr>
              <a:t>OSP stanoví podrobnosti a časové rozvržení studia, odborné vědecké činnosti, zaměření </a:t>
            </a:r>
            <a:r>
              <a:rPr lang="cs-CZ" sz="1800" dirty="0" err="1">
                <a:solidFill>
                  <a:schemeClr val="tx1"/>
                </a:solidFill>
              </a:rPr>
              <a:t>DiP</a:t>
            </a:r>
            <a:endParaRPr lang="cs-CZ" sz="1800" dirty="0">
              <a:solidFill>
                <a:schemeClr val="tx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800" dirty="0">
                <a:solidFill>
                  <a:schemeClr val="tx1"/>
                </a:solidFill>
              </a:rPr>
              <a:t>předměty a aktivity schválené OR v OSP jsou závazné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8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chemeClr val="tx1"/>
                </a:solidFill>
              </a:rPr>
              <a:t>STUDIJNÍ ČÁST </a:t>
            </a:r>
            <a:r>
              <a:rPr lang="cs-CZ" sz="1800" dirty="0">
                <a:solidFill>
                  <a:schemeClr val="tx1"/>
                </a:solidFill>
              </a:rPr>
              <a:t>– na závěr se koná „rozprava k tezím </a:t>
            </a:r>
            <a:r>
              <a:rPr lang="cs-CZ" sz="1800" dirty="0" err="1">
                <a:solidFill>
                  <a:schemeClr val="tx1"/>
                </a:solidFill>
              </a:rPr>
              <a:t>DiP</a:t>
            </a:r>
            <a:r>
              <a:rPr lang="cs-CZ" sz="1800" dirty="0">
                <a:solidFill>
                  <a:schemeClr val="tx1"/>
                </a:solidFill>
              </a:rPr>
              <a:t>“</a:t>
            </a:r>
          </a:p>
          <a:p>
            <a:pPr marL="285750" indent="-285750">
              <a:buFontTx/>
              <a:buChar char="-"/>
            </a:pPr>
            <a:r>
              <a:rPr lang="cs-CZ" sz="1800" dirty="0">
                <a:solidFill>
                  <a:schemeClr val="tx1"/>
                </a:solidFill>
              </a:rPr>
              <a:t>v rámci studijní části mohou být v OSP max. 3 předměty (nemusí být však žádný)</a:t>
            </a:r>
          </a:p>
          <a:p>
            <a:pPr marL="285750" indent="-285750">
              <a:buFontTx/>
              <a:buChar char="-"/>
            </a:pPr>
            <a:r>
              <a:rPr lang="cs-CZ" sz="1800" dirty="0">
                <a:solidFill>
                  <a:schemeClr val="tx1"/>
                </a:solidFill>
              </a:rPr>
              <a:t>kreditové ohodnocení předmětů je v rozsahu 10 (monotématický předmět) nebo 20 kreditů (komplexní předmět širšího teoretického základu, jejich výuku a zkoušku zajišťuje více učitelů)</a:t>
            </a:r>
          </a:p>
          <a:p>
            <a:endParaRPr lang="cs-CZ" sz="18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chemeClr val="tx1"/>
                </a:solidFill>
              </a:rPr>
              <a:t>VĚDECKO-ODBORNÁ ČÁST </a:t>
            </a:r>
            <a:r>
              <a:rPr lang="cs-CZ" sz="1800" dirty="0">
                <a:solidFill>
                  <a:schemeClr val="tx1"/>
                </a:solidFill>
              </a:rPr>
              <a:t>– zaměřena na zpracování disertační práce, zakončena státní závěrečnou zkouškou (obhajobou </a:t>
            </a:r>
            <a:r>
              <a:rPr lang="cs-CZ" sz="1800" dirty="0" err="1">
                <a:solidFill>
                  <a:schemeClr val="tx1"/>
                </a:solidFill>
              </a:rPr>
              <a:t>DiP</a:t>
            </a:r>
            <a:r>
              <a:rPr lang="cs-CZ" sz="1800" dirty="0">
                <a:solidFill>
                  <a:schemeClr val="tx1"/>
                </a:solidFill>
              </a:rPr>
              <a:t>)</a:t>
            </a:r>
          </a:p>
          <a:p>
            <a:pPr marL="285750" indent="-285750">
              <a:buFontTx/>
              <a:buChar char="-"/>
            </a:pPr>
            <a:r>
              <a:rPr lang="cs-CZ" sz="1800" dirty="0">
                <a:solidFill>
                  <a:schemeClr val="tx1"/>
                </a:solidFill>
              </a:rPr>
              <a:t>disertační prací student prokazuje, že je schopen samostatně tvůrčím způsobem vědecky pracovat a musí obsahovat původní výsledky vědecké práce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3F6B53B-4E48-FF4E-806F-3FBF01950C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B769B-EF35-6240-A2A8-465AEF330894}" type="datetime3">
              <a:rPr lang="cs-CZ" smtClean="0"/>
              <a:t>06/03/25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C191474-E23C-1F4F-9D03-F4B4B0F384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Doktorské studium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7C5F280-15E6-E44F-A1A3-E3B092C3D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44BAA-1A06-B141-8215-9D88CF6A7203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97591783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30 FAST CZ verze" id="{0174309A-83B9-AB4F-9509-8447927A97FD}" vid="{EDF3F582-FAB8-FB4D-908D-70B3DCA1A14F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30 FAST CZ verze" id="{0174309A-83B9-AB4F-9509-8447927A97FD}" vid="{C837CE55-EAD9-2643-AA92-657D7BAAA4DB}"/>
    </a:ext>
  </a:extLst>
</a:theme>
</file>

<file path=ppt/theme/theme3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400 (1)</Template>
  <TotalTime>947</TotalTime>
  <Words>1344</Words>
  <Application>Microsoft Macintosh PowerPoint</Application>
  <PresentationFormat>Širokoúhlá obrazovka</PresentationFormat>
  <Paragraphs>146</Paragraphs>
  <Slides>17</Slides>
  <Notes>8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2</vt:i4>
      </vt:variant>
      <vt:variant>
        <vt:lpstr>Nadpisy snímků</vt:lpstr>
      </vt:variant>
      <vt:variant>
        <vt:i4>17</vt:i4>
      </vt:variant>
    </vt:vector>
  </HeadingPairs>
  <TitlesOfParts>
    <vt:vector size="23" baseType="lpstr">
      <vt:lpstr>Arial</vt:lpstr>
      <vt:lpstr>Calibri</vt:lpstr>
      <vt:lpstr>Calibri Light</vt:lpstr>
      <vt:lpstr>Wingdings</vt:lpstr>
      <vt:lpstr>Motiv Office</vt:lpstr>
      <vt:lpstr>Custom Design</vt:lpstr>
      <vt:lpstr>Prezentace aplikace PowerPoint</vt:lpstr>
      <vt:lpstr>Doktorské studium</vt:lpstr>
      <vt:lpstr> Motivace studentů, kteří se rozhodují pro doktorské studium:</vt:lpstr>
      <vt:lpstr>  Co mně osobně dalo doktorské studium?</vt:lpstr>
      <vt:lpstr>Prezentace aplikace PowerPoint</vt:lpstr>
      <vt:lpstr>Prezentace aplikace PowerPoint</vt:lpstr>
      <vt:lpstr>Prezentace aplikace PowerPoint</vt:lpstr>
      <vt:lpstr>Prezentace aplikace PowerPoint</vt:lpstr>
      <vt:lpstr>Doktorské studium </vt:lpstr>
      <vt:lpstr>Milníky doktorského studia</vt:lpstr>
      <vt:lpstr>Studijní plány DSP</vt:lpstr>
      <vt:lpstr>Kontrola studia a podmínky pro pokračování ve studiu</vt:lpstr>
      <vt:lpstr>Povinnosti studentů dr. studijních programů</vt:lpstr>
      <vt:lpstr>Studenti prezenční formy studia </vt:lpstr>
      <vt:lpstr>Další stipendia</vt:lpstr>
      <vt:lpstr>Přijímací řízení do dr. studijních programů, AR 2025/2026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Dluhosova Hana</dc:creator>
  <cp:lastModifiedBy>Robenkova Viktorie</cp:lastModifiedBy>
  <cp:revision>39</cp:revision>
  <dcterms:created xsi:type="dcterms:W3CDTF">2024-02-12T07:14:28Z</dcterms:created>
  <dcterms:modified xsi:type="dcterms:W3CDTF">2025-03-06T09:36:35Z</dcterms:modified>
</cp:coreProperties>
</file>