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75" r:id="rId3"/>
    <p:sldId id="310" r:id="rId4"/>
    <p:sldId id="257" r:id="rId5"/>
    <p:sldId id="312" r:id="rId6"/>
    <p:sldId id="309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3"/>
  </p:normalViewPr>
  <p:slideViewPr>
    <p:cSldViewPr snapToGrid="0" snapToObjects="1" showGuides="1">
      <p:cViewPr>
        <p:scale>
          <a:sx n="80" d="100"/>
          <a:sy n="80" d="100"/>
        </p:scale>
        <p:origin x="-1267" y="-442"/>
      </p:cViewPr>
      <p:guideLst>
        <p:guide orient="horz" pos="34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10. 12. 2023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10. 12. 2023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34" y="1122364"/>
            <a:ext cx="8855869" cy="2054225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34" y="3602039"/>
            <a:ext cx="8847800" cy="24259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 txBox="1">
            <a:spLocks/>
          </p:cNvSpPr>
          <p:nvPr userDrawn="1"/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22" y="1052514"/>
            <a:ext cx="8847312" cy="1593868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623" y="2807747"/>
            <a:ext cx="8847312" cy="33779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7" y="1054248"/>
            <a:ext cx="8849787" cy="1021977"/>
          </a:xfrm>
        </p:spPr>
        <p:txBody>
          <a:bodyPr/>
          <a:lstStyle>
            <a:lvl1pPr>
              <a:defRPr sz="27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135" y="2162287"/>
            <a:ext cx="4338903" cy="401467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962" y="2162285"/>
            <a:ext cx="4346972" cy="40384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621" y="6509965"/>
            <a:ext cx="450851" cy="312739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9144000" cy="1054248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7" y="1054248"/>
            <a:ext cx="8848965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71" y="2229316"/>
            <a:ext cx="8848964" cy="365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pic>
        <p:nvPicPr>
          <p:cNvPr id="132" name="Obrázek 131" descr="Obsah obrázku objekt&#10;&#10;&#10;&#10;Popis se vygeneroval automaticky.">
            <a:extLst>
              <a:ext uri="{FF2B5EF4-FFF2-40B4-BE49-F238E27FC236}">
                <a16:creationId xmlns="" xmlns:a16="http://schemas.microsoft.com/office/drawing/2014/main" id="{BF4D6C33-5087-BC49-B436-767631430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0" y="188911"/>
            <a:ext cx="6007100" cy="6477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246"/>
            <a:ext cx="9144000" cy="7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27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91" userDrawn="1">
          <p15:clr>
            <a:srgbClr val="F26B43"/>
          </p15:clr>
        </p15:guide>
        <p15:guide id="6" pos="5669" userDrawn="1">
          <p15:clr>
            <a:srgbClr val="F26B43"/>
          </p15:clr>
        </p15:guide>
        <p15:guide id="7" pos="2829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5363" userDrawn="1">
          <p15:clr>
            <a:srgbClr val="F26B43"/>
          </p15:clr>
        </p15:guide>
        <p15:guide id="11" pos="5279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2744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533" userDrawn="1">
          <p15:clr>
            <a:srgbClr val="F26B43"/>
          </p15:clr>
        </p15:guide>
        <p15:guide id="19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34" y="1122365"/>
            <a:ext cx="8855869" cy="1916670"/>
          </a:xfrm>
        </p:spPr>
        <p:txBody>
          <a:bodyPr/>
          <a:lstStyle/>
          <a:p>
            <a:r>
              <a:rPr lang="cs-CZ" sz="4800" dirty="0">
                <a:solidFill>
                  <a:srgbClr val="00A499"/>
                </a:solidFill>
              </a:rPr>
              <a:t>Odborná </a:t>
            </a:r>
            <a:r>
              <a:rPr lang="cs-CZ" sz="4800" dirty="0" smtClean="0">
                <a:solidFill>
                  <a:srgbClr val="00A499"/>
                </a:solidFill>
              </a:rPr>
              <a:t>skupina</a:t>
            </a:r>
            <a:br>
              <a:rPr lang="cs-CZ" sz="4800" dirty="0" smtClean="0">
                <a:solidFill>
                  <a:srgbClr val="00A499"/>
                </a:solidFill>
              </a:rPr>
            </a:br>
            <a:r>
              <a:rPr lang="cs-CZ" sz="4800" dirty="0">
                <a:solidFill>
                  <a:srgbClr val="00A499"/>
                </a:solidFill>
              </a:rPr>
              <a:t>Elektrické stroje a </a:t>
            </a:r>
            <a:r>
              <a:rPr lang="cs-CZ" sz="4800" dirty="0" smtClean="0">
                <a:solidFill>
                  <a:srgbClr val="00A499"/>
                </a:solidFill>
              </a:rPr>
              <a:t>přístroje</a:t>
            </a:r>
            <a:endParaRPr lang="cs-CZ" sz="4800" dirty="0">
              <a:solidFill>
                <a:srgbClr val="00A499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0</a:t>
            </a:fld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822" y="3551649"/>
            <a:ext cx="8350353" cy="22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" y="1048796"/>
            <a:ext cx="9048902" cy="516656"/>
          </a:xfrm>
        </p:spPr>
        <p:txBody>
          <a:bodyPr/>
          <a:lstStyle/>
          <a:p>
            <a:r>
              <a:rPr lang="cs-CZ" sz="2800" dirty="0" smtClean="0">
                <a:solidFill>
                  <a:srgbClr val="00A499"/>
                </a:solidFill>
              </a:rPr>
              <a:t>Zaměření odborné skupiny a řešení úkolů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095" y="1739442"/>
            <a:ext cx="8523125" cy="413681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Navázání na dlouhodobé a bohaté zkušenosti katedry elektroenergetiky        v oblasti návrhu, simulace, měření a diagnostiky na elektrických strojích a přístrojích.</a:t>
            </a:r>
          </a:p>
          <a:p>
            <a:pPr algn="just"/>
            <a:endParaRPr lang="cs-CZ" sz="5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Měření magnetických vlastností konstrukčních materiálů magnetických obvodů elektrických strojů a přístrojů.</a:t>
            </a:r>
          </a:p>
          <a:p>
            <a:pPr algn="just"/>
            <a:endParaRPr lang="cs-CZ" sz="5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Návrh a FEM modely základních a netradičních typů </a:t>
            </a:r>
            <a:r>
              <a:rPr lang="cs-CZ" sz="2000" b="1" dirty="0">
                <a:solidFill>
                  <a:schemeClr val="tx1"/>
                </a:solidFill>
              </a:rPr>
              <a:t>elektrických strojů, CFD simulace chlazení a oteplení elektrických strojů a přístrojů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endParaRPr lang="cs-CZ" sz="5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FEM simulace chování elektrických strojů v různých provozních stavech, statické a dynamické změny výstupních charakteristik.</a:t>
            </a:r>
          </a:p>
          <a:p>
            <a:pPr algn="just"/>
            <a:endParaRPr lang="cs-CZ" sz="5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Detekce </a:t>
            </a:r>
            <a:r>
              <a:rPr lang="cs-CZ" sz="2000" b="1" dirty="0">
                <a:solidFill>
                  <a:schemeClr val="tx1"/>
                </a:solidFill>
              </a:rPr>
              <a:t>poruch vysokonapěťového závěsného izolovaného vodiče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endParaRPr lang="cs-CZ" sz="800" b="1" dirty="0" smtClean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" y="1048796"/>
            <a:ext cx="9048902" cy="516656"/>
          </a:xfrm>
        </p:spPr>
        <p:txBody>
          <a:bodyPr/>
          <a:lstStyle/>
          <a:p>
            <a:r>
              <a:rPr lang="cs-CZ" sz="2800" dirty="0" smtClean="0">
                <a:solidFill>
                  <a:srgbClr val="00A499"/>
                </a:solidFill>
              </a:rPr>
              <a:t>Vybrané ukázky řešených a realizovaných problémů z praxe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92" y="1811982"/>
            <a:ext cx="8660883" cy="1940867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Vývoj nových technologií </a:t>
            </a:r>
            <a:r>
              <a:rPr lang="cs-CZ" sz="2000" b="1" dirty="0" smtClean="0">
                <a:solidFill>
                  <a:schemeClr val="tx1"/>
                </a:solidFill>
              </a:rPr>
              <a:t>– predikční modely výroby energie z AZ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Vývoj nové energetické </a:t>
            </a:r>
            <a:r>
              <a:rPr lang="cs-CZ" sz="2000" b="1" dirty="0" smtClean="0">
                <a:solidFill>
                  <a:schemeClr val="tx1"/>
                </a:solidFill>
              </a:rPr>
              <a:t>koncepce (SMART </a:t>
            </a:r>
            <a:r>
              <a:rPr lang="cs-CZ" sz="2000" b="1" dirty="0">
                <a:solidFill>
                  <a:schemeClr val="tx1"/>
                </a:solidFill>
              </a:rPr>
              <a:t>GRID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Realizace mikro GRID </a:t>
            </a:r>
            <a:r>
              <a:rPr lang="cs-CZ" sz="2000" b="1" dirty="0">
                <a:solidFill>
                  <a:schemeClr val="tx1"/>
                </a:solidFill>
              </a:rPr>
              <a:t>ostrovního </a:t>
            </a:r>
            <a:r>
              <a:rPr lang="cs-CZ" sz="2000" b="1" dirty="0" smtClean="0">
                <a:solidFill>
                  <a:schemeClr val="tx1"/>
                </a:solidFill>
              </a:rPr>
              <a:t>systému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 err="1">
                <a:solidFill>
                  <a:schemeClr val="tx1"/>
                </a:solidFill>
              </a:rPr>
              <a:t>Realizace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smart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GRID </a:t>
            </a:r>
            <a:r>
              <a:rPr lang="es-ES" sz="2000" b="1" dirty="0" err="1">
                <a:solidFill>
                  <a:schemeClr val="tx1"/>
                </a:solidFill>
              </a:rPr>
              <a:t>systému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malého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</a:rPr>
              <a:t>výkonu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FVe</a:t>
            </a:r>
            <a:r>
              <a:rPr lang="cs-CZ" sz="2000" b="1" dirty="0" smtClean="0">
                <a:solidFill>
                  <a:schemeClr val="tx1"/>
                </a:solidFill>
              </a:rPr>
              <a:t> + </a:t>
            </a:r>
            <a:r>
              <a:rPr lang="cs-CZ" sz="2000" b="1" dirty="0" err="1" smtClean="0">
                <a:solidFill>
                  <a:schemeClr val="tx1"/>
                </a:solidFill>
              </a:rPr>
              <a:t>VTe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Zařízení </a:t>
            </a:r>
            <a:r>
              <a:rPr lang="cs-CZ" sz="2000" b="1" dirty="0">
                <a:solidFill>
                  <a:schemeClr val="tx1"/>
                </a:solidFill>
              </a:rPr>
              <a:t>pro detekci </a:t>
            </a:r>
            <a:r>
              <a:rPr lang="cs-CZ" sz="2000" b="1" dirty="0" smtClean="0">
                <a:solidFill>
                  <a:schemeClr val="tx1"/>
                </a:solidFill>
              </a:rPr>
              <a:t>poruch </a:t>
            </a:r>
            <a:r>
              <a:rPr lang="cs-CZ" sz="2000" b="1" dirty="0">
                <a:solidFill>
                  <a:schemeClr val="tx1"/>
                </a:solidFill>
              </a:rPr>
              <a:t>vysokonapěťového </a:t>
            </a:r>
            <a:r>
              <a:rPr lang="cs-CZ" sz="2000" b="1" dirty="0" smtClean="0">
                <a:solidFill>
                  <a:schemeClr val="tx1"/>
                </a:solidFill>
              </a:rPr>
              <a:t>závěsného </a:t>
            </a:r>
            <a:r>
              <a:rPr lang="cs-CZ" sz="2000" b="1" dirty="0">
                <a:solidFill>
                  <a:schemeClr val="tx1"/>
                </a:solidFill>
              </a:rPr>
              <a:t>izolovaného </a:t>
            </a:r>
            <a:r>
              <a:rPr lang="cs-CZ" sz="2000" b="1" dirty="0" smtClean="0">
                <a:solidFill>
                  <a:schemeClr val="tx1"/>
                </a:solidFill>
              </a:rPr>
              <a:t>vodiče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2" y="3907153"/>
            <a:ext cx="2262920" cy="1896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59" y="3888103"/>
            <a:ext cx="1936231" cy="1904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8" y="3907153"/>
            <a:ext cx="2358537" cy="1880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" y="1048796"/>
            <a:ext cx="9048902" cy="516656"/>
          </a:xfrm>
        </p:spPr>
        <p:txBody>
          <a:bodyPr/>
          <a:lstStyle/>
          <a:p>
            <a:r>
              <a:rPr lang="cs-CZ" sz="2800" dirty="0" smtClean="0">
                <a:solidFill>
                  <a:srgbClr val="00A499"/>
                </a:solidFill>
              </a:rPr>
              <a:t>Možnosti spolupráce, vybrané ukázky řešených problémů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42" y="1811983"/>
            <a:ext cx="8768316" cy="212184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Návrh magnetického obvodu elektrických strojů, IM, PM, BLDC, AXI</a:t>
            </a:r>
            <a:endParaRPr lang="cs-CZ" sz="2000" b="1" dirty="0" smtClean="0">
              <a:solidFill>
                <a:schemeClr val="tx1"/>
              </a:solidFill>
              <a:latin typeface="+mn-lt"/>
            </a:endParaRPr>
          </a:p>
          <a:p>
            <a:pPr marL="628650" lvl="1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FEM elektromagnetická analýza s rotačním pohybem rotoru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628650" lvl="1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Simulace zatěžovacích charakteristik</a:t>
            </a:r>
            <a:r>
              <a:rPr lang="cs-CZ" sz="2000" dirty="0" smtClean="0">
                <a:solidFill>
                  <a:schemeClr val="tx1"/>
                </a:solidFill>
              </a:rPr>
              <a:t> stroje, optimalizace, ztráty, účinnost</a:t>
            </a:r>
            <a:endParaRPr lang="cs-CZ" sz="10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Online diagnostika elektrických strojů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Diagnostika MCSA z průběhu napájecího proudu, FFT, </a:t>
            </a:r>
            <a:r>
              <a:rPr lang="cs-CZ" sz="2000" dirty="0" smtClean="0">
                <a:solidFill>
                  <a:schemeClr val="tx1"/>
                </a:solidFill>
              </a:rPr>
              <a:t>STFT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RMFA diagnostika z externího rozptylového pole</a:t>
            </a: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4169130"/>
            <a:ext cx="2483218" cy="1584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64" y="4169130"/>
            <a:ext cx="2675521" cy="1584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34" y="4169130"/>
            <a:ext cx="2580373" cy="15847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5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" y="1048796"/>
            <a:ext cx="9048902" cy="516656"/>
          </a:xfrm>
        </p:spPr>
        <p:txBody>
          <a:bodyPr/>
          <a:lstStyle/>
          <a:p>
            <a:r>
              <a:rPr lang="cs-CZ" sz="2800" dirty="0" smtClean="0">
                <a:solidFill>
                  <a:srgbClr val="00A499"/>
                </a:solidFill>
              </a:rPr>
              <a:t>Možnosti spolupráce, vybrané ukázky řešených problémů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42" y="1811983"/>
            <a:ext cx="8768316" cy="212184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Specifické výrobní technologie s vysokou intenzitou magnetického pole </a:t>
            </a:r>
            <a:endParaRPr lang="cs-CZ" sz="2000" b="1" dirty="0" smtClean="0">
              <a:solidFill>
                <a:schemeClr val="tx1"/>
              </a:solidFill>
              <a:latin typeface="+mn-lt"/>
            </a:endParaRPr>
          </a:p>
          <a:p>
            <a:pPr marL="628650" lvl="1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Elektromagnetické formování vzorků, lisování, utahování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628650" lvl="1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Simulace magnetického pole, výpočet působících sil, krátkodobé oteplení </a:t>
            </a:r>
            <a:endParaRPr lang="cs-CZ" sz="10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Offline</a:t>
            </a:r>
            <a:r>
              <a:rPr lang="cs-CZ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výrobní diagnostika rotorů elektrických strojů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Diagnostika </a:t>
            </a:r>
            <a:r>
              <a:rPr lang="cs-CZ" sz="2000" dirty="0" smtClean="0">
                <a:solidFill>
                  <a:schemeClr val="tx1"/>
                </a:solidFill>
              </a:rPr>
              <a:t>vad rotorových tyčí, koncových kruhů nakrátko, kvality odlití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RMFA diagnostika z externího rozptylového pole</a:t>
            </a: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4</a:t>
            </a:fld>
            <a:endParaRPr lang="cs-CZ" dirty="0"/>
          </a:p>
        </p:txBody>
      </p:sp>
      <p:pic>
        <p:nvPicPr>
          <p:cNvPr id="5122" name="Picture 2" descr="C:\Users\cfx\Desktop\___odborne skupiny\_prez\____piiiic\fig_004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6" y="4171950"/>
            <a:ext cx="1723205" cy="17880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fx\Desktop\___odborne skupiny\_prez\pic\000_seg0_bar2_S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4171950"/>
            <a:ext cx="2860907" cy="17880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cfx\Desktop\___odborne skupiny\_prez\pic\ped_pic\off_0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4171950"/>
            <a:ext cx="2065871" cy="17880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" y="1048796"/>
            <a:ext cx="9048902" cy="516656"/>
          </a:xfrm>
        </p:spPr>
        <p:txBody>
          <a:bodyPr/>
          <a:lstStyle/>
          <a:p>
            <a:r>
              <a:rPr lang="cs-CZ" sz="2800" dirty="0" smtClean="0">
                <a:solidFill>
                  <a:srgbClr val="00A499"/>
                </a:solidFill>
              </a:rPr>
              <a:t>Možnosti průniků témat oborových skupin</a:t>
            </a:r>
            <a:endParaRPr lang="cs-CZ" sz="2800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5</a:t>
            </a:fld>
            <a:endParaRPr lang="cs-CZ" dirty="0"/>
          </a:p>
        </p:txBody>
      </p:sp>
      <p:sp>
        <p:nvSpPr>
          <p:cNvPr id="13" name="Zástupný text 2">
            <a:extLst>
              <a:ext uri="{FF2B5EF4-FFF2-40B4-BE49-F238E27FC236}">
                <a16:creationId xmlns="" xmlns:a16="http://schemas.microsoft.com/office/drawing/2014/main" id="{4172E0D8-7C1D-1642-9793-1606BCBB9B2E}"/>
              </a:ext>
            </a:extLst>
          </p:cNvPr>
          <p:cNvSpPr txBox="1">
            <a:spLocks/>
          </p:cNvSpPr>
          <p:nvPr/>
        </p:nvSpPr>
        <p:spPr>
          <a:xfrm>
            <a:off x="187842" y="1811982"/>
            <a:ext cx="8768316" cy="184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Zpracování naměřených veličin, dat, simulačních výstupů v oblastech: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Analýza </a:t>
            </a:r>
            <a:r>
              <a:rPr lang="cs-CZ" sz="2000" dirty="0">
                <a:solidFill>
                  <a:schemeClr val="tx1"/>
                </a:solidFill>
              </a:rPr>
              <a:t>toku výkonu, </a:t>
            </a:r>
            <a:r>
              <a:rPr lang="cs-CZ" sz="2000" dirty="0" smtClean="0">
                <a:solidFill>
                  <a:schemeClr val="tx1"/>
                </a:solidFill>
              </a:rPr>
              <a:t>kvality </a:t>
            </a:r>
            <a:r>
              <a:rPr lang="cs-CZ" sz="2000" dirty="0">
                <a:solidFill>
                  <a:schemeClr val="tx1"/>
                </a:solidFill>
              </a:rPr>
              <a:t>elektrické </a:t>
            </a:r>
            <a:r>
              <a:rPr lang="cs-CZ" sz="2000" dirty="0" smtClean="0">
                <a:solidFill>
                  <a:schemeClr val="tx1"/>
                </a:solidFill>
              </a:rPr>
              <a:t>energie, účinnosti systémů </a:t>
            </a:r>
            <a:endParaRPr lang="cs-CZ" sz="20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Analýza </a:t>
            </a:r>
            <a:r>
              <a:rPr lang="cs-CZ" sz="2000" dirty="0">
                <a:solidFill>
                  <a:schemeClr val="tx1"/>
                </a:solidFill>
              </a:rPr>
              <a:t>přechodných dějů provázející spínací </a:t>
            </a:r>
            <a:r>
              <a:rPr lang="cs-CZ" sz="2000" dirty="0" smtClean="0">
                <a:solidFill>
                  <a:schemeClr val="tx1"/>
                </a:solidFill>
              </a:rPr>
              <a:t>operace el. přístrojů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Hledání </a:t>
            </a:r>
            <a:r>
              <a:rPr lang="cs-CZ" sz="2000" dirty="0" smtClean="0">
                <a:solidFill>
                  <a:schemeClr val="tx1"/>
                </a:solidFill>
              </a:rPr>
              <a:t>diagnostických informací </a:t>
            </a:r>
            <a:r>
              <a:rPr lang="cs-CZ" sz="2000" dirty="0">
                <a:solidFill>
                  <a:schemeClr val="tx1"/>
                </a:solidFill>
              </a:rPr>
              <a:t>v </a:t>
            </a:r>
            <a:r>
              <a:rPr lang="cs-CZ" sz="2000" dirty="0" smtClean="0">
                <a:solidFill>
                  <a:schemeClr val="tx1"/>
                </a:solidFill>
              </a:rPr>
              <a:t>měřené nebo simulované veličině</a:t>
            </a:r>
            <a:endParaRPr lang="cs-CZ" sz="20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Kontinuální zpracování měřených dat, komparace, grafické zpracování </a:t>
            </a:r>
            <a:endParaRPr lang="cs-CZ" sz="20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9645" y="3956168"/>
            <a:ext cx="1353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600" b="1" dirty="0" smtClean="0"/>
              <a:t>FEM simulace</a:t>
            </a:r>
            <a:endParaRPr lang="cs-CZ" sz="16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9" y="4380627"/>
            <a:ext cx="1532095" cy="10538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72" y="4380628"/>
            <a:ext cx="1799946" cy="1053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37" y="4362033"/>
            <a:ext cx="2355836" cy="7381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Šipka doprava 17"/>
          <p:cNvSpPr/>
          <p:nvPr/>
        </p:nvSpPr>
        <p:spPr>
          <a:xfrm>
            <a:off x="5959763" y="4786306"/>
            <a:ext cx="304800" cy="220461"/>
          </a:xfrm>
          <a:prstGeom prst="rightArrow">
            <a:avLst/>
          </a:prstGeom>
          <a:solidFill>
            <a:srgbClr val="00CC66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377137" y="5142040"/>
            <a:ext cx="2355836" cy="2923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cs-CZ" sz="1300" b="1" dirty="0" smtClean="0"/>
              <a:t>(16.74 ± 0.15) </a:t>
            </a:r>
            <a:r>
              <a:rPr lang="cs-CZ" sz="1300" b="1" dirty="0" err="1" smtClean="0"/>
              <a:t>n</a:t>
            </a:r>
            <a:r>
              <a:rPr lang="cs-CZ" sz="1300" b="1" dirty="0" err="1" smtClean="0">
                <a:latin typeface="Symbol" panose="05050102010706020507" pitchFamily="18" charset="2"/>
              </a:rPr>
              <a:t>W</a:t>
            </a:r>
            <a:r>
              <a:rPr lang="cs-CZ" sz="1300" b="1" dirty="0" smtClean="0">
                <a:latin typeface="Symbol" panose="05050102010706020507" pitchFamily="18" charset="2"/>
              </a:rPr>
              <a:t> </a:t>
            </a:r>
            <a:r>
              <a:rPr lang="cs-CZ" sz="1300" b="1" dirty="0" smtClean="0">
                <a:latin typeface="Symbol" panose="05050102010706020507" pitchFamily="18" charset="2"/>
                <a:sym typeface="Symbol"/>
              </a:rPr>
              <a:t></a:t>
            </a:r>
            <a:r>
              <a:rPr lang="cs-CZ" sz="1300" b="1" dirty="0" smtClean="0">
                <a:latin typeface="Symbol" panose="05050102010706020507" pitchFamily="18" charset="2"/>
              </a:rPr>
              <a:t> </a:t>
            </a:r>
            <a:r>
              <a:rPr lang="cs-CZ" sz="1300" b="1" dirty="0" smtClean="0"/>
              <a:t>103% IACS</a:t>
            </a:r>
            <a:endParaRPr lang="cs-CZ" sz="1300" b="1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0" y="4380628"/>
            <a:ext cx="1847826" cy="1053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Obdélník 20"/>
          <p:cNvSpPr/>
          <p:nvPr/>
        </p:nvSpPr>
        <p:spPr>
          <a:xfrm>
            <a:off x="2380722" y="3956168"/>
            <a:ext cx="147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600" b="1" dirty="0" smtClean="0"/>
              <a:t>Sestava měření</a:t>
            </a:r>
            <a:endParaRPr lang="cs-CZ" sz="1600" b="1" dirty="0"/>
          </a:p>
        </p:txBody>
      </p:sp>
      <p:sp>
        <p:nvSpPr>
          <p:cNvPr id="22" name="Obdélník 21"/>
          <p:cNvSpPr/>
          <p:nvPr/>
        </p:nvSpPr>
        <p:spPr>
          <a:xfrm>
            <a:off x="4128069" y="3956096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600" b="1" dirty="0" smtClean="0"/>
              <a:t>Vyhodnocení dat</a:t>
            </a:r>
            <a:endParaRPr lang="cs-CZ" sz="1600" b="1" dirty="0"/>
          </a:p>
        </p:txBody>
      </p:sp>
      <p:sp>
        <p:nvSpPr>
          <p:cNvPr id="23" name="Obdélník 22"/>
          <p:cNvSpPr/>
          <p:nvPr/>
        </p:nvSpPr>
        <p:spPr>
          <a:xfrm>
            <a:off x="6475055" y="3956096"/>
            <a:ext cx="2160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600" b="1" dirty="0" smtClean="0"/>
              <a:t>Výsledky, nejistota A, B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919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1414181" y="1750044"/>
            <a:ext cx="6315635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Kontakty</a:t>
            </a:r>
            <a:endParaRPr lang="cs-CZ" sz="4800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46" y="6512718"/>
            <a:ext cx="459581" cy="312739"/>
          </a:xfrm>
        </p:spPr>
        <p:txBody>
          <a:bodyPr/>
          <a:lstStyle/>
          <a:p>
            <a:fld id="{1EA44BAA-1A06-B141-8215-9D88CF6A7203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43352" y="3199478"/>
            <a:ext cx="8257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prof. Ing. Stanislav </a:t>
            </a:r>
            <a:r>
              <a:rPr lang="cs-CZ" sz="2000" dirty="0" err="1"/>
              <a:t>Mišák</a:t>
            </a:r>
            <a:r>
              <a:rPr lang="cs-CZ" sz="2000" dirty="0"/>
              <a:t>, Ph.D., </a:t>
            </a:r>
            <a:r>
              <a:rPr lang="cs-CZ" sz="2000" dirty="0" smtClean="0"/>
              <a:t>	stanislav.misak@vsb.cz</a:t>
            </a:r>
            <a:endParaRPr lang="cs-CZ" sz="2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doc. Ing. Lukáš Prokop, Ph.D., </a:t>
            </a:r>
            <a:r>
              <a:rPr lang="cs-CZ" sz="2000" dirty="0" smtClean="0"/>
              <a:t>	lukas.prokop@vsb.cz</a:t>
            </a:r>
            <a:endParaRPr lang="cs-CZ" sz="2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doc. Ing. Petr </a:t>
            </a:r>
            <a:r>
              <a:rPr lang="cs-CZ" sz="2000" dirty="0" err="1"/>
              <a:t>Kačor</a:t>
            </a:r>
            <a:r>
              <a:rPr lang="cs-CZ" sz="2000" dirty="0"/>
              <a:t>, Ph.D., </a:t>
            </a:r>
            <a:r>
              <a:rPr lang="cs-CZ" sz="2000" dirty="0" smtClean="0"/>
              <a:t>		petr.kacor@vsb.cz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10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400 FEI CZ verze" id="{50BD9068-4820-9E4E-A689-83CCBB2A386E}" vid="{0F4D7585-3CF3-7E4C-8ACA-C28BAB2CC7B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410(1)</Template>
  <TotalTime>4823</TotalTime>
  <Words>346</Words>
  <Application>Microsoft Office PowerPoint</Application>
  <PresentationFormat>Předvádění na obrazovce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410(1)</vt:lpstr>
      <vt:lpstr>Odborná skupina Elektrické stroje a přístroje</vt:lpstr>
      <vt:lpstr>Zaměření odborné skupiny a řešení úkolů</vt:lpstr>
      <vt:lpstr>Vybrané ukázky řešených a realizovaných problémů z praxe</vt:lpstr>
      <vt:lpstr>Možnosti spolupráce, vybrané ukázky řešených problémů</vt:lpstr>
      <vt:lpstr>Možnosti spolupráce, vybrané ukázky řešených problémů</vt:lpstr>
      <vt:lpstr>Možnosti průniků témat oborových skupin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cfx</dc:creator>
  <cp:lastModifiedBy>cfx</cp:lastModifiedBy>
  <cp:revision>296</cp:revision>
  <dcterms:created xsi:type="dcterms:W3CDTF">2022-11-08T20:59:48Z</dcterms:created>
  <dcterms:modified xsi:type="dcterms:W3CDTF">2023-12-10T21:02:58Z</dcterms:modified>
</cp:coreProperties>
</file>