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67" r:id="rId1"/>
  </p:sldMasterIdLst>
  <p:notesMasterIdLst>
    <p:notesMasterId r:id="rId6"/>
  </p:notesMasterIdLst>
  <p:handoutMasterIdLst>
    <p:handoutMasterId r:id="rId7"/>
  </p:handoutMasterIdLst>
  <p:sldIdLst>
    <p:sldId id="277" r:id="rId2"/>
    <p:sldId id="278" r:id="rId3"/>
    <p:sldId id="279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iovsky Argir" initials="ZA" lastIdx="1" clrIdx="0">
    <p:extLst>
      <p:ext uri="{19B8F6BF-5375-455C-9EA6-DF929625EA0E}">
        <p15:presenceInfo xmlns:p15="http://schemas.microsoft.com/office/powerpoint/2012/main" userId="S::zio001@vsb.cz::1dc56a10-5d08-49ef-933a-90ca63c0e9b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C3DE"/>
    <a:srgbClr val="A28E2A"/>
    <a:srgbClr val="43B02A"/>
    <a:srgbClr val="00A499"/>
    <a:srgbClr val="0047BB"/>
    <a:srgbClr val="FFB81C"/>
    <a:srgbClr val="E4002B"/>
    <a:srgbClr val="FF8200"/>
    <a:srgbClr val="8246AF"/>
    <a:srgbClr val="8183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68"/>
    <p:restoredTop sz="86376"/>
  </p:normalViewPr>
  <p:slideViewPr>
    <p:cSldViewPr snapToGrid="0" snapToObjects="1" showGuides="1">
      <p:cViewPr varScale="1">
        <p:scale>
          <a:sx n="101" d="100"/>
          <a:sy n="101" d="100"/>
        </p:scale>
        <p:origin x="618" y="79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="" xmlns:a16="http://schemas.microsoft.com/office/drawing/2014/main" id="{A7E84B11-8086-A046-B6B7-F7A9DB5EAD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AE5F8304-EF8E-7A48-A3EC-256BB4EB24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746FA-9F78-5A43-BFD1-03D27A7F3C92}" type="datetimeFigureOut">
              <a:rPr lang="cs-CZ" smtClean="0"/>
              <a:t>7.12.2023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FCE85A97-9D2F-A74D-874B-B462CB8C636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CB02496D-CD03-4446-AD06-43B91E1688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CC9C5-FF55-F544-A6D3-2B14C7549C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2182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2D10F-BC7E-0545-A8D3-D708044527A6}" type="datetimeFigureOut">
              <a:rPr lang="cs-CZ" smtClean="0"/>
              <a:t>7.12.2023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477E90-4C3A-1A40-BB34-28A95E688A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24213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477E90-4C3A-1A40-BB34-28A95E688A19}" type="slidenum">
              <a:rPr lang="cs-CZ" smtClean="0"/>
              <a:t>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149D4D9A-0EBF-1E44-82EE-7C7911531DB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024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613F77-2CE9-7D49-9458-1ACF72B588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2088" y="1989138"/>
            <a:ext cx="11798620" cy="11723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481DA3B-0F22-3848-B468-C8422D799B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087" y="3602038"/>
            <a:ext cx="1179861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5F57841-B012-3F4F-A40A-F73F833F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11/04/2019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3AD9582-6523-1D44-A4F0-10D045BEF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</a:t>
            </a:r>
            <a:endParaRPr lang="cs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2B2D269-4D51-D242-8BC5-F310E732E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A1BE-92D9-9E4F-B3B9-F1A717F85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756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AFC4CAD3-2491-3045-91F4-95BA28879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11/04/2019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E78D3671-8D78-AB47-8428-FB2C74A75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7253978-B0A2-9346-AEA0-9BBC0215B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A1BE-92D9-9E4F-B3B9-F1A717F85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007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FC3B380-B0ED-AA4C-9846-18497E75D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81" y="1089025"/>
            <a:ext cx="4563908" cy="719138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95C539D-BE42-5E44-9649-A43967320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4243" y="1089025"/>
            <a:ext cx="7075670" cy="511174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2709BA3-2099-E943-B907-9054F9DEA6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0181" y="1989137"/>
            <a:ext cx="4563908" cy="421163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93F984A-10C0-FA4B-993D-0030D8FC2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11/04/2019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E11D101-3D6C-364A-81B6-1FCFE8703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F8CA1EE-A952-AB4C-AD12-9C7801BE4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A1BE-92D9-9E4F-B3B9-F1A717F85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762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54D38C2-A537-A048-9C5D-EC1FA9710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555" y="1089025"/>
            <a:ext cx="4563533" cy="719138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44F60598-20E7-F042-89BA-C6678DD94E04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4908549" y="1089025"/>
            <a:ext cx="7091363" cy="511175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z="1600" dirty="0"/>
              <a:t>Picture</a:t>
            </a:r>
            <a:endParaRPr lang="cs-CZ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4BA6C57-B059-7548-8C2E-30FE726D9B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0555" y="1989137"/>
            <a:ext cx="4563533" cy="421163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A1513B4-C6DE-674E-99C4-2B60E0B3C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11/04/2019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D8753AB-B7F1-204E-AFB9-F65DEBC66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B5C4982-79FD-9346-AC3D-B384016DE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A1BE-92D9-9E4F-B3B9-F1A717F85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0467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7414C914-950A-7942-B0E9-3FEB6F7F3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11/04/2019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0DCF0096-0579-6045-8D0F-A71D64397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35075" y="6356349"/>
            <a:ext cx="9937749" cy="309266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Název prezentace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0E670FDF-F365-974E-B39A-0DEC9CD46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2213" y="6356349"/>
            <a:ext cx="612775" cy="312739"/>
          </a:xfrm>
          <a:prstGeom prst="rect">
            <a:avLst/>
          </a:prstGeom>
        </p:spPr>
        <p:txBody>
          <a:bodyPr/>
          <a:lstStyle/>
          <a:p>
            <a:fld id="{1EA44BAA-1A06-B141-8215-9D88CF6A7203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0FFD4CE4-1DDE-1747-9474-B500B04E5D3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03497" y="1089025"/>
            <a:ext cx="11796415" cy="5111749"/>
          </a:xfrm>
        </p:spPr>
        <p:txBody>
          <a:bodyPr/>
          <a:lstStyle>
            <a:lvl1pPr>
              <a:defRPr sz="20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799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613F77-2CE9-7D49-9458-1ACF72B588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2088" y="1989138"/>
            <a:ext cx="11798620" cy="11723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481DA3B-0F22-3848-B468-C8422D799B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087" y="3602038"/>
            <a:ext cx="11798619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5F57841-B012-3F4F-A40A-F73F833F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11/04/2019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3AD9582-6523-1D44-A4F0-10D045BEF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2B2D269-4D51-D242-8BC5-F310E732E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A1BE-92D9-9E4F-B3B9-F1A717F85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548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118AEB-B644-5942-AD1E-621B53CF1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79" y="1089025"/>
            <a:ext cx="11807825" cy="719138"/>
          </a:xfrm>
          <a:prstGeom prst="rect">
            <a:avLst/>
          </a:prstGeom>
        </p:spPr>
        <p:txBody>
          <a:bodyPr anchor="b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A300131-EA4E-F247-BD08-565629F59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87" y="1989138"/>
            <a:ext cx="11807825" cy="42116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DF219AF-979E-E64C-BD7F-90FE544F0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11/04/2019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0CD194E-1BDE-4F4F-9844-8C382C2CA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F0B98FB-D470-F24C-9040-6BA593DF7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A1BE-92D9-9E4F-B3B9-F1A717F85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514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80FECE6-7A7D-664C-A646-0577ABD54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79" y="1102836"/>
            <a:ext cx="11799733" cy="70532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80D8159-490F-9D44-8DE1-C95E41982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2087" y="1989138"/>
            <a:ext cx="11807825" cy="4211637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9181DD2-B40B-6F40-8846-B6C265F63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11/04/2019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86B0DD2-F15B-0E4C-ACB5-7DEB62EE8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3F4EA89-1BE2-0F40-B054-7AB8ACBF8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A1BE-92D9-9E4F-B3B9-F1A717F85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04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AD16C57-B154-3447-8B55-54316475E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80" y="1089026"/>
            <a:ext cx="11798620" cy="719138"/>
          </a:xfrm>
          <a:prstGeom prst="rect">
            <a:avLst/>
          </a:prstGeom>
        </p:spPr>
        <p:txBody>
          <a:bodyPr anchor="b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878488A-550B-FD44-870D-6B5F0CA0C2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0180" y="1987551"/>
            <a:ext cx="5819620" cy="421368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D3EBD61-1D0E-8247-8181-00E7B3992F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987551"/>
            <a:ext cx="5827713" cy="418941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FA39C4F-0816-E949-A19A-C72D7413E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11/04/2019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ADE692D-CAEE-E847-999C-19F61DAB3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EE8AC9C-BE73-C946-A793-2A1ADEE0E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A1BE-92D9-9E4F-B3B9-F1A717F85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809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092AD35-4396-B543-B0B1-246F45FE7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79" y="1089025"/>
            <a:ext cx="11807825" cy="719138"/>
          </a:xfrm>
          <a:prstGeom prst="rect">
            <a:avLst/>
          </a:prstGeom>
        </p:spPr>
        <p:txBody>
          <a:bodyPr anchor="b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D630D54-B0DF-0349-A08A-AB9BE6DB5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2087" y="1989137"/>
            <a:ext cx="5832475" cy="236173"/>
          </a:xfrm>
        </p:spPr>
        <p:txBody>
          <a:bodyPr anchor="ctr">
            <a:noAutofit/>
          </a:bodyPr>
          <a:lstStyle>
            <a:lvl1pPr marL="0" indent="0">
              <a:buNone/>
              <a:defRPr sz="20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7AD8BE5-6CB3-8345-924C-A1DD2DD0AD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92088" y="2314322"/>
            <a:ext cx="5832476" cy="387534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2AE5EA90-3B54-D74E-BE42-B5E34C2172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199" y="1989137"/>
            <a:ext cx="5827713" cy="236173"/>
          </a:xfrm>
        </p:spPr>
        <p:txBody>
          <a:bodyPr anchor="ctr">
            <a:noAutofit/>
          </a:bodyPr>
          <a:lstStyle>
            <a:lvl1pPr marL="0" indent="0">
              <a:buNone/>
              <a:defRPr sz="20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7C4D7D3D-11B1-CB4C-A33F-C8BC62E375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14322"/>
            <a:ext cx="5827713" cy="387534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1E13094F-F128-7744-9134-944E79FE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11/04/2019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F3F60339-0274-CD47-9C2C-2DBB6A0BC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27BD582F-44EF-524C-AC03-6D30051AC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A1BE-92D9-9E4F-B3B9-F1A717F85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096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092AD35-4396-B543-B0B1-246F45FE7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79" y="1089025"/>
            <a:ext cx="11807825" cy="719138"/>
          </a:xfrm>
          <a:prstGeom prst="rect">
            <a:avLst/>
          </a:prstGeom>
        </p:spPr>
        <p:txBody>
          <a:bodyPr anchor="b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D630D54-B0DF-0349-A08A-AB9BE6DB5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2087" y="1989137"/>
            <a:ext cx="5832475" cy="236173"/>
          </a:xfrm>
        </p:spPr>
        <p:txBody>
          <a:bodyPr anchor="ctr">
            <a:noAutofit/>
          </a:bodyPr>
          <a:lstStyle>
            <a:lvl1pPr marL="0" indent="0">
              <a:buNone/>
              <a:defRPr sz="20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7AD8BE5-6CB3-8345-924C-A1DD2DD0AD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92088" y="2314322"/>
            <a:ext cx="5832476" cy="203110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2AE5EA90-3B54-D74E-BE42-B5E34C2172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199" y="1989137"/>
            <a:ext cx="5827713" cy="236173"/>
          </a:xfrm>
        </p:spPr>
        <p:txBody>
          <a:bodyPr anchor="ctr">
            <a:noAutofit/>
          </a:bodyPr>
          <a:lstStyle>
            <a:lvl1pPr marL="0" indent="0">
              <a:buNone/>
              <a:defRPr sz="20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7C4D7D3D-11B1-CB4C-A33F-C8BC62E375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14322"/>
            <a:ext cx="5827713" cy="203110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1E13094F-F128-7744-9134-944E79FE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11/04/2019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F3F60339-0274-CD47-9C2C-2DBB6A0BC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27BD582F-44EF-524C-AC03-6D30051AC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A1BE-92D9-9E4F-B3B9-F1A717F8567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 Placeholder 2">
            <a:extLst>
              <a:ext uri="{FF2B5EF4-FFF2-40B4-BE49-F238E27FC236}">
                <a16:creationId xmlns="" xmlns:a16="http://schemas.microsoft.com/office/drawing/2014/main" id="{CBAF2A61-8083-714B-B6EA-A2C9374A767B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00179" y="4418252"/>
            <a:ext cx="5832475" cy="159668"/>
          </a:xfrm>
        </p:spPr>
        <p:txBody>
          <a:bodyPr anchor="ctr">
            <a:noAutofit/>
          </a:bodyPr>
          <a:lstStyle>
            <a:lvl1pPr marL="0" indent="0">
              <a:buNone/>
              <a:defRPr sz="12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A9A49810-6CDC-1940-ABA4-D189C0035A0C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200178" y="4650749"/>
            <a:ext cx="5832475" cy="1550026"/>
          </a:xfrm>
        </p:spPr>
        <p:txBody>
          <a:bodyPr anchor="t">
            <a:noAutofit/>
          </a:bodyPr>
          <a:lstStyle>
            <a:lvl1pPr marL="0" indent="0">
              <a:buNone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="" xmlns:a16="http://schemas.microsoft.com/office/drawing/2014/main" id="{D3E3FB61-C1CC-E949-B02F-C230B61EC8C8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6172101" y="4410160"/>
            <a:ext cx="5832475" cy="159668"/>
          </a:xfrm>
        </p:spPr>
        <p:txBody>
          <a:bodyPr anchor="ctr">
            <a:noAutofit/>
          </a:bodyPr>
          <a:lstStyle>
            <a:lvl1pPr marL="0" indent="0">
              <a:buNone/>
              <a:defRPr sz="12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="" xmlns:a16="http://schemas.microsoft.com/office/drawing/2014/main" id="{DEEC9536-D82E-1D48-A1FD-3B14AAF76BE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6172100" y="4642657"/>
            <a:ext cx="5832475" cy="1550026"/>
          </a:xfrm>
        </p:spPr>
        <p:txBody>
          <a:bodyPr anchor="t">
            <a:noAutofit/>
          </a:bodyPr>
          <a:lstStyle>
            <a:lvl1pPr marL="0" indent="0">
              <a:buNone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570397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092AD35-4396-B543-B0B1-246F45FE7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79" y="1089025"/>
            <a:ext cx="11807825" cy="719138"/>
          </a:xfrm>
          <a:prstGeom prst="rect">
            <a:avLst/>
          </a:prstGeom>
        </p:spPr>
        <p:txBody>
          <a:bodyPr anchor="b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D630D54-B0DF-0349-A08A-AB9BE6DB5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0177" y="1989137"/>
            <a:ext cx="3735319" cy="236173"/>
          </a:xfrm>
        </p:spPr>
        <p:txBody>
          <a:bodyPr anchor="ctr">
            <a:noAutofit/>
          </a:bodyPr>
          <a:lstStyle>
            <a:lvl1pPr marL="0" indent="0">
              <a:buNone/>
              <a:defRPr sz="20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7AD8BE5-6CB3-8345-924C-A1DD2DD0AD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0554" y="2314322"/>
            <a:ext cx="3734137" cy="203110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1E13094F-F128-7744-9134-944E79FE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11/04/2019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F3F60339-0274-CD47-9C2C-2DBB6A0BC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27BD582F-44EF-524C-AC03-6D30051AC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A1BE-92D9-9E4F-B3B9-F1A717F8567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 Placeholder 2">
            <a:extLst>
              <a:ext uri="{FF2B5EF4-FFF2-40B4-BE49-F238E27FC236}">
                <a16:creationId xmlns="" xmlns:a16="http://schemas.microsoft.com/office/drawing/2014/main" id="{CBAF2A61-8083-714B-B6EA-A2C9374A767B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00178" y="4418252"/>
            <a:ext cx="3734137" cy="159668"/>
          </a:xfrm>
        </p:spPr>
        <p:txBody>
          <a:bodyPr anchor="ctr">
            <a:noAutofit/>
          </a:bodyPr>
          <a:lstStyle>
            <a:lvl1pPr marL="0" indent="0">
              <a:buNone/>
              <a:defRPr sz="12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A9A49810-6CDC-1940-ABA4-D189C0035A0C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200178" y="4650749"/>
            <a:ext cx="3734562" cy="1550026"/>
          </a:xfrm>
        </p:spPr>
        <p:txBody>
          <a:bodyPr anchor="t">
            <a:noAutofit/>
          </a:bodyPr>
          <a:lstStyle>
            <a:lvl1pPr marL="0" indent="0">
              <a:buNone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="" xmlns:a16="http://schemas.microsoft.com/office/drawing/2014/main" id="{3D705129-1E26-D543-92A1-EFAF8E911FCC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4236469" y="1989138"/>
            <a:ext cx="3734137" cy="236173"/>
          </a:xfrm>
        </p:spPr>
        <p:txBody>
          <a:bodyPr anchor="ctr">
            <a:noAutofit/>
          </a:bodyPr>
          <a:lstStyle>
            <a:lvl1pPr marL="0" indent="0">
              <a:buNone/>
              <a:defRPr sz="20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6" name="Content Placeholder 3">
            <a:extLst>
              <a:ext uri="{FF2B5EF4-FFF2-40B4-BE49-F238E27FC236}">
                <a16:creationId xmlns="" xmlns:a16="http://schemas.microsoft.com/office/drawing/2014/main" id="{0CA5CD9C-5511-DA4E-8F95-0917EC4C4D02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4236846" y="2314323"/>
            <a:ext cx="3734137" cy="203110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="" xmlns:a16="http://schemas.microsoft.com/office/drawing/2014/main" id="{52D26FB4-A694-EA42-9284-28128210565B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236470" y="4418253"/>
            <a:ext cx="3734137" cy="159668"/>
          </a:xfrm>
        </p:spPr>
        <p:txBody>
          <a:bodyPr anchor="ctr">
            <a:noAutofit/>
          </a:bodyPr>
          <a:lstStyle>
            <a:lvl1pPr marL="0" indent="0">
              <a:buNone/>
              <a:defRPr sz="12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="" xmlns:a16="http://schemas.microsoft.com/office/drawing/2014/main" id="{82F72328-61B5-6F45-A95F-1C82C2078F29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4236470" y="4650750"/>
            <a:ext cx="3734136" cy="1550026"/>
          </a:xfrm>
        </p:spPr>
        <p:txBody>
          <a:bodyPr anchor="t">
            <a:noAutofit/>
          </a:bodyPr>
          <a:lstStyle>
            <a:lvl1pPr marL="0" indent="0">
              <a:buNone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="" xmlns:a16="http://schemas.microsoft.com/office/drawing/2014/main" id="{0F990E76-7FE9-CE42-A7A1-42B9EA1875D7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263521" y="1989139"/>
            <a:ext cx="3734137" cy="236173"/>
          </a:xfrm>
        </p:spPr>
        <p:txBody>
          <a:bodyPr anchor="ctr">
            <a:noAutofit/>
          </a:bodyPr>
          <a:lstStyle>
            <a:lvl1pPr marL="0" indent="0">
              <a:buNone/>
              <a:defRPr sz="20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0" name="Content Placeholder 3">
            <a:extLst>
              <a:ext uri="{FF2B5EF4-FFF2-40B4-BE49-F238E27FC236}">
                <a16:creationId xmlns="" xmlns:a16="http://schemas.microsoft.com/office/drawing/2014/main" id="{70A49019-5474-AF4C-8165-4F90E84BC2B0}"/>
              </a:ext>
            </a:extLst>
          </p:cNvPr>
          <p:cNvSpPr>
            <a:spLocks noGrp="1"/>
          </p:cNvSpPr>
          <p:nvPr>
            <p:ph sz="half" idx="20"/>
          </p:nvPr>
        </p:nvSpPr>
        <p:spPr>
          <a:xfrm>
            <a:off x="8263898" y="2314324"/>
            <a:ext cx="3734137" cy="203110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41" name="Text Placeholder 2">
            <a:extLst>
              <a:ext uri="{FF2B5EF4-FFF2-40B4-BE49-F238E27FC236}">
                <a16:creationId xmlns="" xmlns:a16="http://schemas.microsoft.com/office/drawing/2014/main" id="{C29B511B-4BFB-E44D-B631-01E01AC67196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8263522" y="4418254"/>
            <a:ext cx="3734137" cy="159668"/>
          </a:xfrm>
        </p:spPr>
        <p:txBody>
          <a:bodyPr anchor="ctr">
            <a:noAutofit/>
          </a:bodyPr>
          <a:lstStyle>
            <a:lvl1pPr marL="0" indent="0">
              <a:buNone/>
              <a:defRPr sz="12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2" name="Text Placeholder 2">
            <a:extLst>
              <a:ext uri="{FF2B5EF4-FFF2-40B4-BE49-F238E27FC236}">
                <a16:creationId xmlns="" xmlns:a16="http://schemas.microsoft.com/office/drawing/2014/main" id="{C2B29021-5CC6-F44B-BEBD-C14F14FA8A1C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8263522" y="4650751"/>
            <a:ext cx="3734136" cy="1550026"/>
          </a:xfrm>
        </p:spPr>
        <p:txBody>
          <a:bodyPr anchor="t">
            <a:noAutofit/>
          </a:bodyPr>
          <a:lstStyle>
            <a:lvl1pPr marL="0" indent="0">
              <a:buNone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94950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AA38144-9A3F-AC4B-ACA3-2C05BA3FB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293" y="1089025"/>
            <a:ext cx="11798620" cy="719138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34D583CD-F360-AA49-A6B4-38560C665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11/04/2019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8AC4A53-7C48-3846-9C4E-47C297C7A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7345C61-F597-874B-8F86-E60219628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A1BE-92D9-9E4F-B3B9-F1A717F85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0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638E16DB-0F0F-994D-A403-C9AB95C3D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8" y="1104756"/>
            <a:ext cx="11798620" cy="7034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indent="0">
              <a:tabLst>
                <a:tab pos="525463" algn="l"/>
              </a:tabLst>
            </a:pPr>
            <a:r>
              <a:rPr lang="cs-CZ" dirty="0"/>
              <a:t>Kliknutím lze upravit styl.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D309CB4-F383-0740-80DE-33C5455CE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2088" y="1816101"/>
            <a:ext cx="11798620" cy="41827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Click to edit Master subtitle style</a:t>
            </a:r>
            <a:endParaRPr lang="cs-CZ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11CE389-49B8-6646-8E5E-600A967462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16468" y="6356349"/>
            <a:ext cx="947170" cy="3023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5C3DE"/>
                </a:solidFill>
              </a:defRPr>
            </a:lvl1pPr>
          </a:lstStyle>
          <a:p>
            <a:r>
              <a:rPr lang="cs-CZ" dirty="0"/>
              <a:t>11/04/2019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A12F074-0271-8E4C-A0D5-4D84215F50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03505" y="6356351"/>
            <a:ext cx="10145949" cy="3127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5C3DE"/>
                </a:solidFill>
              </a:defRPr>
            </a:lvl1pPr>
          </a:lstStyle>
          <a:p>
            <a:r>
              <a:rPr lang="cs-CZ" dirty="0"/>
              <a:t>Název prezentace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3E14753-7DC6-624B-84C7-488F2ABE61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8926" y="6356350"/>
            <a:ext cx="401782" cy="312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5C3DE"/>
                </a:solidFill>
              </a:defRPr>
            </a:lvl1pPr>
          </a:lstStyle>
          <a:p>
            <a:fld id="{E57EA1BE-92D9-9E4F-B3B9-F1A717F85676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9" name="Picture 8" descr="A black background with blue text&#10;&#10;Description automatically generated">
            <a:extLst>
              <a:ext uri="{FF2B5EF4-FFF2-40B4-BE49-F238E27FC236}">
                <a16:creationId xmlns="" xmlns:a16="http://schemas.microsoft.com/office/drawing/2014/main" id="{FBF379AC-6C90-7F44-0316-7844AA0AFBD4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-45695" y="-23363"/>
            <a:ext cx="4799623" cy="932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267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9" r:id="rId2"/>
    <p:sldLayoutId id="2147483669" r:id="rId3"/>
    <p:sldLayoutId id="2147483670" r:id="rId4"/>
    <p:sldLayoutId id="2147483671" r:id="rId5"/>
    <p:sldLayoutId id="2147483672" r:id="rId6"/>
    <p:sldLayoutId id="2147483683" r:id="rId7"/>
    <p:sldLayoutId id="2147483685" r:id="rId8"/>
    <p:sldLayoutId id="2147483673" r:id="rId9"/>
    <p:sldLayoutId id="2147483674" r:id="rId10"/>
    <p:sldLayoutId id="2147483675" r:id="rId11"/>
    <p:sldLayoutId id="2147483676" r:id="rId12"/>
    <p:sldLayoutId id="2147483681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05C3DE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4" userDrawn="1">
          <p15:clr>
            <a:srgbClr val="F26B43"/>
          </p15:clr>
        </p15:guide>
        <p15:guide id="2" pos="121" userDrawn="1">
          <p15:clr>
            <a:srgbClr val="F26B43"/>
          </p15:clr>
        </p15:guide>
        <p15:guide id="3" pos="7559" userDrawn="1">
          <p15:clr>
            <a:srgbClr val="F26B43"/>
          </p15:clr>
        </p15:guide>
        <p15:guide id="4" orient="horz" pos="686" userDrawn="1">
          <p15:clr>
            <a:srgbClr val="F26B43"/>
          </p15:clr>
        </p15:guide>
        <p15:guide id="5" orient="horz" pos="527" userDrawn="1">
          <p15:clr>
            <a:srgbClr val="F26B43"/>
          </p15:clr>
        </p15:guide>
        <p15:guide id="6" orient="horz" pos="1139" userDrawn="1">
          <p15:clr>
            <a:srgbClr val="F26B43"/>
          </p15:clr>
        </p15:guide>
        <p15:guide id="7" pos="3840" userDrawn="1">
          <p15:clr>
            <a:srgbClr val="F26B43"/>
          </p15:clr>
        </p15:guide>
        <p15:guide id="8" pos="733" userDrawn="1">
          <p15:clr>
            <a:srgbClr val="F26B43"/>
          </p15:clr>
        </p15:guide>
        <p15:guide id="9" orient="horz" pos="3997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  <p15:guide id="11" orient="horz" pos="4201" userDrawn="1">
          <p15:clr>
            <a:srgbClr val="F26B43"/>
          </p15:clr>
        </p15:guide>
        <p15:guide id="12" orient="horz" pos="119" userDrawn="1">
          <p15:clr>
            <a:srgbClr val="F26B43"/>
          </p15:clr>
        </p15:guide>
        <p15:guide id="13" pos="824" userDrawn="1">
          <p15:clr>
            <a:srgbClr val="F26B43"/>
          </p15:clr>
        </p15:guide>
        <p15:guide id="14" pos="7197" userDrawn="1">
          <p15:clr>
            <a:srgbClr val="F26B43"/>
          </p15:clr>
        </p15:guide>
        <p15:guide id="15" orient="horz" pos="1207" userDrawn="1">
          <p15:clr>
            <a:srgbClr val="F26B43"/>
          </p15:clr>
        </p15:guide>
        <p15:guide id="16" pos="3795" userDrawn="1">
          <p15:clr>
            <a:srgbClr val="F26B43"/>
          </p15:clr>
        </p15:guide>
        <p15:guide id="17" pos="3885" userDrawn="1">
          <p15:clr>
            <a:srgbClr val="F26B43"/>
          </p15:clr>
        </p15:guide>
        <p15:guide id="18" pos="7310" userDrawn="1">
          <p15:clr>
            <a:srgbClr val="F26B43"/>
          </p15:clr>
        </p15:guide>
        <p15:guide id="19" pos="3092" userDrawn="1">
          <p15:clr>
            <a:srgbClr val="F26B43"/>
          </p15:clr>
        </p15:guide>
        <p15:guide id="20" pos="3001" userDrawn="1">
          <p15:clr>
            <a:srgbClr val="F26B43"/>
          </p15:clr>
        </p15:guide>
        <p15:guide id="21" orient="horz" pos="225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ei.vsb.cz/cs/o-fakulte/organizacni-struktura/odborne-skupiny-fakulty/?id=8" TargetMode="Externa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="" xmlns:a16="http://schemas.microsoft.com/office/drawing/2014/main" id="{1482C90F-6696-C44A-BE8F-4464B8E64A0B}"/>
              </a:ext>
            </a:extLst>
          </p:cNvPr>
          <p:cNvSpPr txBox="1">
            <a:spLocks/>
          </p:cNvSpPr>
          <p:nvPr/>
        </p:nvSpPr>
        <p:spPr>
          <a:xfrm>
            <a:off x="152622" y="904702"/>
            <a:ext cx="8847312" cy="12574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rgbClr val="05C3DE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2800" dirty="0" smtClean="0">
                <a:solidFill>
                  <a:srgbClr val="00A499"/>
                </a:solidFill>
              </a:rPr>
              <a:t>Research Group: </a:t>
            </a:r>
            <a:r>
              <a:rPr lang="cs-CZ" sz="2800" dirty="0" err="1" smtClean="0">
                <a:solidFill>
                  <a:srgbClr val="00A499"/>
                </a:solidFill>
              </a:rPr>
              <a:t>Applied</a:t>
            </a:r>
            <a:r>
              <a:rPr lang="cs-CZ" sz="2800" dirty="0" smtClean="0">
                <a:solidFill>
                  <a:srgbClr val="00A499"/>
                </a:solidFill>
              </a:rPr>
              <a:t> </a:t>
            </a:r>
            <a:r>
              <a:rPr lang="cs-CZ" sz="2800" dirty="0" err="1" smtClean="0">
                <a:solidFill>
                  <a:srgbClr val="00A499"/>
                </a:solidFill>
              </a:rPr>
              <a:t>Electronics</a:t>
            </a:r>
            <a:r>
              <a:rPr lang="cs-CZ" sz="2800" dirty="0" smtClean="0">
                <a:solidFill>
                  <a:srgbClr val="00A499"/>
                </a:solidFill>
              </a:rPr>
              <a:t> and Electric </a:t>
            </a:r>
            <a:r>
              <a:rPr lang="cs-CZ" sz="2800" dirty="0" err="1" smtClean="0">
                <a:solidFill>
                  <a:srgbClr val="00A499"/>
                </a:solidFill>
              </a:rPr>
              <a:t>Drives</a:t>
            </a:r>
            <a:r>
              <a:rPr lang="cs-CZ" dirty="0" smtClean="0">
                <a:solidFill>
                  <a:srgbClr val="00A499"/>
                </a:solidFill>
              </a:rPr>
              <a:t> </a:t>
            </a:r>
            <a:endParaRPr lang="cs-CZ" dirty="0"/>
          </a:p>
        </p:txBody>
      </p:sp>
      <p:sp>
        <p:nvSpPr>
          <p:cNvPr id="6" name="Zástupný text 2">
            <a:extLst>
              <a:ext uri="{FF2B5EF4-FFF2-40B4-BE49-F238E27FC236}">
                <a16:creationId xmlns="" xmlns:a16="http://schemas.microsoft.com/office/drawing/2014/main" id="{4172E0D8-7C1D-1642-9793-1606BCBB9B2E}"/>
              </a:ext>
            </a:extLst>
          </p:cNvPr>
          <p:cNvSpPr txBox="1">
            <a:spLocks/>
          </p:cNvSpPr>
          <p:nvPr/>
        </p:nvSpPr>
        <p:spPr>
          <a:xfrm>
            <a:off x="152622" y="1976848"/>
            <a:ext cx="11090143" cy="467650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Leader:			</a:t>
            </a:r>
            <a:r>
              <a:rPr lang="cs-CZ" sz="1800" b="1" dirty="0" smtClean="0"/>
              <a:t>Petr </a:t>
            </a:r>
            <a:r>
              <a:rPr lang="cs-CZ" sz="1800" b="1" dirty="0" err="1" smtClean="0"/>
              <a:t>Palacky</a:t>
            </a:r>
            <a:r>
              <a:rPr lang="cs-CZ" sz="1800" b="1" dirty="0" smtClean="0"/>
              <a:t>, Ph.D.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dirty="0" smtClean="0"/>
              <a:t>			</a:t>
            </a:r>
            <a:r>
              <a:rPr lang="cs-CZ" sz="1800" i="1" dirty="0" err="1" smtClean="0">
                <a:solidFill>
                  <a:schemeClr val="bg1">
                    <a:lumMod val="50000"/>
                  </a:schemeClr>
                </a:solidFill>
              </a:rPr>
              <a:t>Professor</a:t>
            </a:r>
            <a:r>
              <a:rPr lang="cs-CZ" sz="1800" i="1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cs-CZ" sz="1800" i="1" dirty="0" err="1" smtClean="0">
                <a:solidFill>
                  <a:schemeClr val="bg1">
                    <a:lumMod val="50000"/>
                  </a:schemeClr>
                </a:solidFill>
              </a:rPr>
              <a:t>Head</a:t>
            </a:r>
            <a:r>
              <a:rPr lang="cs-CZ" sz="1800" i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1800" i="1" dirty="0" err="1" smtClean="0">
                <a:solidFill>
                  <a:schemeClr val="bg1">
                    <a:lumMod val="50000"/>
                  </a:schemeClr>
                </a:solidFill>
              </a:rPr>
              <a:t>of</a:t>
            </a:r>
            <a:r>
              <a:rPr lang="cs-CZ" sz="1800" i="1" dirty="0" smtClean="0">
                <a:solidFill>
                  <a:schemeClr val="bg1">
                    <a:lumMod val="50000"/>
                  </a:schemeClr>
                </a:solidFill>
              </a:rPr>
              <a:t> Department</a:t>
            </a:r>
            <a:endParaRPr lang="en-US" sz="1800" i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800" dirty="0" smtClean="0"/>
              <a:t>Academic staff members:	Martin Kuchar, Ph.D.,</a:t>
            </a:r>
            <a:r>
              <a:rPr lang="cs-CZ" sz="1800" dirty="0" smtClean="0"/>
              <a:t> Dagmar Juchelkova, Ph.D.,</a:t>
            </a:r>
            <a:r>
              <a:rPr lang="en-US" sz="1800" dirty="0" smtClean="0"/>
              <a:t> </a:t>
            </a:r>
            <a:r>
              <a:rPr lang="cs-CZ" sz="1800" dirty="0" smtClean="0"/>
              <a:t>							</a:t>
            </a:r>
            <a:r>
              <a:rPr lang="en-US" sz="1800" dirty="0" smtClean="0"/>
              <a:t>Vaclav </a:t>
            </a:r>
            <a:r>
              <a:rPr lang="en-US" sz="1800" dirty="0" err="1" smtClean="0"/>
              <a:t>Sladecek</a:t>
            </a:r>
            <a:r>
              <a:rPr lang="en-US" sz="1800" dirty="0" smtClean="0"/>
              <a:t>, Ph.D.</a:t>
            </a:r>
            <a:r>
              <a:rPr lang="cs-CZ" sz="1800" dirty="0" smtClean="0"/>
              <a:t>, Martin Sobek, Ph.D., </a:t>
            </a:r>
            <a:r>
              <a:rPr lang="en-US" sz="1800" dirty="0" smtClean="0"/>
              <a:t>Libor Stepanec, Ph.D.</a:t>
            </a:r>
          </a:p>
          <a:p>
            <a:r>
              <a:rPr lang="en-US" sz="1800" dirty="0" smtClean="0"/>
              <a:t>Ph.D. students:		</a:t>
            </a:r>
            <a:r>
              <a:rPr lang="cs-CZ" sz="1800" dirty="0" smtClean="0"/>
              <a:t>Vojtech Sotola, David </a:t>
            </a:r>
            <a:r>
              <a:rPr lang="cs-CZ" sz="1800" dirty="0" err="1" smtClean="0"/>
              <a:t>Bielesz</a:t>
            </a:r>
            <a:r>
              <a:rPr lang="cs-CZ" sz="1800" dirty="0" smtClean="0"/>
              <a:t>, Richard Blaho, Stepan Kirschner, 					Marek Kubatko, Robert Kucera, Jan Milata, </a:t>
            </a:r>
            <a:r>
              <a:rPr lang="cs-CZ" sz="1800" dirty="0" err="1" smtClean="0"/>
              <a:t>Kamal</a:t>
            </a:r>
            <a:r>
              <a:rPr lang="cs-CZ" sz="1800" dirty="0" smtClean="0"/>
              <a:t> Hamani</a:t>
            </a:r>
            <a:r>
              <a:rPr lang="en-US" sz="1800" dirty="0" smtClean="0"/>
              <a:t>, </a:t>
            </a:r>
            <a:r>
              <a:rPr lang="cs-CZ" sz="1800" dirty="0" smtClean="0"/>
              <a:t>						</a:t>
            </a:r>
            <a:r>
              <a:rPr lang="en-US" sz="1800" dirty="0" smtClean="0"/>
              <a:t>Huu</a:t>
            </a:r>
            <a:r>
              <a:rPr lang="cs-CZ" sz="1800" dirty="0" smtClean="0"/>
              <a:t> </a:t>
            </a:r>
            <a:r>
              <a:rPr lang="en-US" sz="1800" dirty="0" smtClean="0"/>
              <a:t>Chau Minh Nguyen</a:t>
            </a:r>
            <a:r>
              <a:rPr lang="cs-CZ" sz="1800" dirty="0" smtClean="0"/>
              <a:t>, </a:t>
            </a:r>
            <a:r>
              <a:rPr lang="cs-CZ" sz="1800" dirty="0" err="1" smtClean="0"/>
              <a:t>Dávid</a:t>
            </a:r>
            <a:r>
              <a:rPr lang="cs-CZ" sz="1800" dirty="0" smtClean="0"/>
              <a:t> </a:t>
            </a:r>
            <a:r>
              <a:rPr lang="cs-CZ" sz="1800" dirty="0" err="1" smtClean="0"/>
              <a:t>Krivánek</a:t>
            </a:r>
            <a:endParaRPr lang="en-US" sz="1800" dirty="0" smtClean="0"/>
          </a:p>
          <a:p>
            <a:r>
              <a:rPr lang="en-US" sz="1800" b="1" dirty="0" smtClean="0"/>
              <a:t>Main R&amp;D areas: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 smtClean="0"/>
              <a:t>Development and implementation of new control methods of electric drives</a:t>
            </a:r>
            <a:endParaRPr lang="cs-CZ" sz="18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 smtClean="0"/>
              <a:t>Modernization of electronic </a:t>
            </a:r>
            <a:r>
              <a:rPr lang="en-US" sz="1800" dirty="0" err="1" smtClean="0"/>
              <a:t>equipments</a:t>
            </a:r>
            <a:r>
              <a:rPr lang="en-US" sz="1800" dirty="0" smtClean="0"/>
              <a:t> in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en-US" sz="1800" dirty="0" smtClean="0"/>
              <a:t>area of industrial electronics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 smtClean="0"/>
              <a:t>Modernization and optimization of electric drives</a:t>
            </a:r>
            <a:endParaRPr lang="cs-CZ" sz="18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1800" dirty="0"/>
          </a:p>
          <a:p>
            <a:r>
              <a:rPr lang="en-US" sz="1800" dirty="0">
                <a:hlinkClick r:id="rId2"/>
              </a:rPr>
              <a:t>https://www.fei.vsb.cz/cs/o-fakulte/organizacni-struktura/odborne-skupiny-fakulty/?</a:t>
            </a:r>
            <a:r>
              <a:rPr lang="en-US" sz="1800" dirty="0" smtClean="0">
                <a:hlinkClick r:id="rId2"/>
              </a:rPr>
              <a:t>id=8</a:t>
            </a:r>
            <a:endParaRPr lang="cs-CZ" sz="1800" dirty="0" smtClean="0"/>
          </a:p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107892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="" xmlns:a16="http://schemas.microsoft.com/office/drawing/2014/main" id="{1482C90F-6696-C44A-BE8F-4464B8E64A0B}"/>
              </a:ext>
            </a:extLst>
          </p:cNvPr>
          <p:cNvSpPr txBox="1">
            <a:spLocks/>
          </p:cNvSpPr>
          <p:nvPr/>
        </p:nvSpPr>
        <p:spPr>
          <a:xfrm>
            <a:off x="152622" y="1017919"/>
            <a:ext cx="8847312" cy="12574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rgbClr val="05C3DE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2800" dirty="0" smtClean="0">
                <a:solidFill>
                  <a:srgbClr val="00A499"/>
                </a:solidFill>
              </a:rPr>
              <a:t>Research Group: </a:t>
            </a:r>
            <a:r>
              <a:rPr lang="cs-CZ" sz="2800" dirty="0" err="1" smtClean="0">
                <a:solidFill>
                  <a:srgbClr val="00A499"/>
                </a:solidFill>
              </a:rPr>
              <a:t>Applied</a:t>
            </a:r>
            <a:r>
              <a:rPr lang="cs-CZ" sz="2800" dirty="0" smtClean="0">
                <a:solidFill>
                  <a:srgbClr val="00A499"/>
                </a:solidFill>
              </a:rPr>
              <a:t> </a:t>
            </a:r>
            <a:r>
              <a:rPr lang="cs-CZ" sz="2800" dirty="0" err="1" smtClean="0">
                <a:solidFill>
                  <a:srgbClr val="00A499"/>
                </a:solidFill>
              </a:rPr>
              <a:t>Electronics</a:t>
            </a:r>
            <a:r>
              <a:rPr lang="cs-CZ" sz="2800" dirty="0" smtClean="0">
                <a:solidFill>
                  <a:srgbClr val="00A499"/>
                </a:solidFill>
              </a:rPr>
              <a:t> and Electric </a:t>
            </a:r>
            <a:r>
              <a:rPr lang="cs-CZ" sz="2800" dirty="0" err="1" smtClean="0">
                <a:solidFill>
                  <a:srgbClr val="00A499"/>
                </a:solidFill>
              </a:rPr>
              <a:t>Drives</a:t>
            </a:r>
            <a:r>
              <a:rPr lang="cs-CZ" sz="2800" dirty="0" smtClean="0">
                <a:solidFill>
                  <a:srgbClr val="00A499"/>
                </a:solidFill>
              </a:rPr>
              <a:t> </a:t>
            </a:r>
            <a:endParaRPr lang="cs-CZ" sz="2800" dirty="0"/>
          </a:p>
        </p:txBody>
      </p:sp>
      <p:sp>
        <p:nvSpPr>
          <p:cNvPr id="7" name="Zástupný obsah 2">
            <a:extLst>
              <a:ext uri="{FF2B5EF4-FFF2-40B4-BE49-F238E27FC236}">
                <a16:creationId xmlns="" xmlns:a16="http://schemas.microsoft.com/office/drawing/2014/main" id="{9E8D458C-E8D2-6548-A2AB-3A6B2DCCBBB4}"/>
              </a:ext>
            </a:extLst>
          </p:cNvPr>
          <p:cNvSpPr txBox="1">
            <a:spLocks/>
          </p:cNvSpPr>
          <p:nvPr/>
        </p:nvSpPr>
        <p:spPr>
          <a:xfrm>
            <a:off x="150971" y="1428201"/>
            <a:ext cx="11605600" cy="52773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400" b="1" dirty="0" smtClean="0"/>
              <a:t> </a:t>
            </a:r>
            <a:r>
              <a:rPr lang="en-US" sz="1400" b="1" dirty="0" err="1" smtClean="0"/>
              <a:t>Sensorless</a:t>
            </a:r>
            <a:r>
              <a:rPr lang="en-US" sz="1400" b="1" dirty="0" smtClean="0"/>
              <a:t> AC Drives</a:t>
            </a:r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984250" algn="l"/>
                <a:tab pos="2063750" algn="l"/>
              </a:tabLst>
            </a:pPr>
            <a:r>
              <a:rPr lang="en-US" sz="1400" dirty="0" smtClean="0"/>
              <a:t>	- Methods based on electrical machine mathematical model</a:t>
            </a:r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984250" algn="l"/>
                <a:tab pos="2063750" algn="l"/>
                <a:tab pos="3770313" algn="l"/>
                <a:tab pos="4667250" algn="l"/>
              </a:tabLst>
            </a:pPr>
            <a:r>
              <a:rPr lang="en-US" sz="1400" dirty="0" smtClean="0"/>
              <a:t>	</a:t>
            </a:r>
            <a:r>
              <a:rPr lang="cs-CZ" sz="1400" dirty="0" smtClean="0"/>
              <a:t>	</a:t>
            </a:r>
            <a:r>
              <a:rPr lang="en-US" sz="1400" dirty="0" smtClean="0"/>
              <a:t>State space observers - </a:t>
            </a:r>
            <a:r>
              <a:rPr lang="en-US" sz="1400" dirty="0" err="1" smtClean="0"/>
              <a:t>Luenberger</a:t>
            </a:r>
            <a:r>
              <a:rPr lang="en-US" sz="1400" dirty="0" smtClean="0"/>
              <a:t> observer, </a:t>
            </a:r>
            <a:r>
              <a:rPr lang="en-US" sz="1400" dirty="0" err="1" smtClean="0"/>
              <a:t>Gopinath</a:t>
            </a:r>
            <a:r>
              <a:rPr lang="en-US" sz="1400" dirty="0" smtClean="0"/>
              <a:t> observer, Sliding mode observer, </a:t>
            </a:r>
            <a:br>
              <a:rPr lang="en-US" sz="1400" dirty="0" smtClean="0"/>
            </a:br>
            <a:r>
              <a:rPr lang="en-US" sz="1400" dirty="0" smtClean="0"/>
              <a:t>	</a:t>
            </a:r>
            <a:r>
              <a:rPr lang="cs-CZ" sz="1400" dirty="0" smtClean="0"/>
              <a:t>		</a:t>
            </a:r>
            <a:r>
              <a:rPr lang="en-US" sz="1400" dirty="0" err="1" smtClean="0"/>
              <a:t>Kalman</a:t>
            </a:r>
            <a:r>
              <a:rPr lang="en-US" sz="1400" dirty="0" smtClean="0"/>
              <a:t> observer etc.</a:t>
            </a:r>
            <a:br>
              <a:rPr lang="en-US" sz="1400" dirty="0" smtClean="0"/>
            </a:br>
            <a:r>
              <a:rPr lang="en-US" sz="1400" dirty="0" smtClean="0"/>
              <a:t>	</a:t>
            </a:r>
            <a:r>
              <a:rPr lang="cs-CZ" sz="1400" dirty="0" smtClean="0"/>
              <a:t>	</a:t>
            </a:r>
            <a:r>
              <a:rPr lang="en-US" sz="1400" dirty="0" smtClean="0"/>
              <a:t>Model Reference Adaptive System - Rotor Flux MRAS, Current Based MRAS, </a:t>
            </a:r>
            <a:br>
              <a:rPr lang="en-US" sz="1400" dirty="0" smtClean="0"/>
            </a:br>
            <a:r>
              <a:rPr lang="en-US" sz="1400" dirty="0" smtClean="0"/>
              <a:t>		</a:t>
            </a:r>
            <a:r>
              <a:rPr lang="cs-CZ" sz="1400" dirty="0" smtClean="0"/>
              <a:t>		</a:t>
            </a:r>
            <a:r>
              <a:rPr lang="en-US" sz="1400" dirty="0" smtClean="0"/>
              <a:t>Back Electromotive Force MRAS, X-MRAS, Q-MRAS etc.</a:t>
            </a:r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984250" algn="l"/>
                <a:tab pos="2063750" algn="l"/>
              </a:tabLst>
            </a:pPr>
            <a:r>
              <a:rPr lang="cs-CZ" sz="1400" dirty="0"/>
              <a:t>	</a:t>
            </a:r>
            <a:r>
              <a:rPr lang="en-US" sz="1400" dirty="0" smtClean="0"/>
              <a:t>- Methods without knowledge of electrical machine mathematical model</a:t>
            </a:r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984250" algn="l"/>
                <a:tab pos="2063750" algn="l"/>
              </a:tabLst>
            </a:pPr>
            <a:r>
              <a:rPr lang="en-US" sz="1400" dirty="0" smtClean="0"/>
              <a:t>		Artificial intelligence based estimators</a:t>
            </a:r>
            <a:r>
              <a:rPr lang="cs-CZ" sz="1400" dirty="0" smtClean="0"/>
              <a:t>, </a:t>
            </a:r>
            <a:r>
              <a:rPr lang="en-US" sz="1400" dirty="0" smtClean="0"/>
              <a:t>soft-computing approaches</a:t>
            </a:r>
            <a:endParaRPr lang="cs-CZ" sz="1400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sz="1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400" b="1" dirty="0" smtClean="0"/>
              <a:t> </a:t>
            </a:r>
            <a:r>
              <a:rPr lang="en-US" sz="1400" b="1" dirty="0" smtClean="0"/>
              <a:t>Application of soft computing methods and artificial intelligence in electric drives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400" b="1" dirty="0" smtClean="0"/>
              <a:t>	</a:t>
            </a:r>
            <a:r>
              <a:rPr lang="en-US" sz="1400" dirty="0" smtClean="0"/>
              <a:t>Artificial neural networks, genetic algorithms, </a:t>
            </a:r>
            <a:r>
              <a:rPr lang="cs-CZ" sz="1400" dirty="0" smtClean="0"/>
              <a:t>p</a:t>
            </a:r>
            <a:r>
              <a:rPr lang="en-US" sz="1400" dirty="0" smtClean="0"/>
              <a:t>article </a:t>
            </a:r>
            <a:r>
              <a:rPr lang="cs-CZ" sz="1400" dirty="0" smtClean="0"/>
              <a:t>s</a:t>
            </a:r>
            <a:r>
              <a:rPr lang="en-US" sz="1400" dirty="0" smtClean="0"/>
              <a:t>warm optimization, cuckoo search algorithm etc.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1400" b="1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400" b="1" dirty="0" smtClean="0"/>
              <a:t> </a:t>
            </a:r>
            <a:r>
              <a:rPr lang="en-US" sz="1400" b="1" dirty="0" smtClean="0"/>
              <a:t>Sensor Fault Tolerant Control of AC Drives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400" b="1" dirty="0" smtClean="0"/>
              <a:t>	</a:t>
            </a:r>
            <a:r>
              <a:rPr lang="en-US" sz="1400" dirty="0" smtClean="0"/>
              <a:t>Speed sensor failure, stator current </a:t>
            </a:r>
            <a:r>
              <a:rPr lang="en-US" sz="1400" dirty="0" smtClean="0"/>
              <a:t>sensors</a:t>
            </a:r>
            <a:r>
              <a:rPr lang="cs-CZ" sz="1400" dirty="0" smtClean="0"/>
              <a:t> </a:t>
            </a:r>
            <a:r>
              <a:rPr lang="cs-CZ" sz="1400" smtClean="0"/>
              <a:t>failure, </a:t>
            </a:r>
            <a:r>
              <a:rPr lang="cs-CZ" sz="1400" dirty="0" smtClean="0"/>
              <a:t>DC-link </a:t>
            </a:r>
            <a:r>
              <a:rPr lang="cs-CZ" sz="1400" dirty="0" err="1" smtClean="0"/>
              <a:t>voltage</a:t>
            </a:r>
            <a:r>
              <a:rPr lang="cs-CZ" sz="1400" dirty="0" smtClean="0"/>
              <a:t> sensor</a:t>
            </a:r>
            <a:r>
              <a:rPr lang="en-US" sz="1400" dirty="0" smtClean="0"/>
              <a:t> failure</a:t>
            </a:r>
            <a:endParaRPr lang="en-US" sz="1400" b="1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1400" b="1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400" b="1" dirty="0" smtClean="0"/>
              <a:t> </a:t>
            </a:r>
            <a:r>
              <a:rPr lang="en-US" sz="1400" b="1" dirty="0" smtClean="0"/>
              <a:t>Identification and adaptation of electric machine or observer parameters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sz="1400" b="1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400" b="1" dirty="0" smtClean="0"/>
              <a:t> </a:t>
            </a:r>
            <a:r>
              <a:rPr lang="en-US" sz="1400" b="1" dirty="0" smtClean="0"/>
              <a:t>Predictive maintenance of induction motors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1400" b="1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400" b="1" dirty="0" smtClean="0"/>
              <a:t> </a:t>
            </a:r>
            <a:r>
              <a:rPr lang="en-US" sz="1400" b="1" dirty="0" smtClean="0"/>
              <a:t>HW and SW development for microcomputer control systems using DSC, MCU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1400" b="1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400" b="1" dirty="0" smtClean="0"/>
              <a:t> </a:t>
            </a:r>
            <a:r>
              <a:rPr lang="en-US" sz="1400" b="1" dirty="0" smtClean="0"/>
              <a:t>Design and optimization of electric drives for industry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4505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="" xmlns:a16="http://schemas.microsoft.com/office/drawing/2014/main" id="{1482C90F-6696-C44A-BE8F-4464B8E64A0B}"/>
              </a:ext>
            </a:extLst>
          </p:cNvPr>
          <p:cNvSpPr txBox="1">
            <a:spLocks/>
          </p:cNvSpPr>
          <p:nvPr/>
        </p:nvSpPr>
        <p:spPr>
          <a:xfrm>
            <a:off x="152622" y="1017919"/>
            <a:ext cx="8847312" cy="12574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rgbClr val="05C3DE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2800" dirty="0" smtClean="0">
                <a:solidFill>
                  <a:srgbClr val="00A499"/>
                </a:solidFill>
              </a:rPr>
              <a:t>Research Group: </a:t>
            </a:r>
            <a:r>
              <a:rPr lang="cs-CZ" sz="2800" dirty="0" err="1" smtClean="0">
                <a:solidFill>
                  <a:srgbClr val="00A499"/>
                </a:solidFill>
              </a:rPr>
              <a:t>Applied</a:t>
            </a:r>
            <a:r>
              <a:rPr lang="cs-CZ" sz="2800" dirty="0" smtClean="0">
                <a:solidFill>
                  <a:srgbClr val="00A499"/>
                </a:solidFill>
              </a:rPr>
              <a:t> </a:t>
            </a:r>
            <a:r>
              <a:rPr lang="cs-CZ" sz="2800" dirty="0" err="1" smtClean="0">
                <a:solidFill>
                  <a:srgbClr val="00A499"/>
                </a:solidFill>
              </a:rPr>
              <a:t>Electronics</a:t>
            </a:r>
            <a:r>
              <a:rPr lang="cs-CZ" sz="2800" dirty="0" smtClean="0">
                <a:solidFill>
                  <a:srgbClr val="00A499"/>
                </a:solidFill>
              </a:rPr>
              <a:t> and Electric </a:t>
            </a:r>
            <a:r>
              <a:rPr lang="cs-CZ" sz="2800" dirty="0" err="1" smtClean="0">
                <a:solidFill>
                  <a:srgbClr val="00A499"/>
                </a:solidFill>
              </a:rPr>
              <a:t>Drives</a:t>
            </a:r>
            <a:r>
              <a:rPr lang="cs-CZ" sz="2800" dirty="0" smtClean="0">
                <a:solidFill>
                  <a:srgbClr val="00A499"/>
                </a:solidFill>
              </a:rPr>
              <a:t> </a:t>
            </a:r>
            <a:endParaRPr lang="cs-CZ" sz="28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2462" y="3574009"/>
            <a:ext cx="3891224" cy="264223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13" y="3423085"/>
            <a:ext cx="6878141" cy="3082217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>
          <a:xfrm>
            <a:off x="152622" y="1552754"/>
            <a:ext cx="114010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Most </a:t>
            </a:r>
            <a:r>
              <a:rPr lang="en-US" b="1" dirty="0" smtClean="0"/>
              <a:t>Important Projects: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Center for Advanced Machines and Manufacturing </a:t>
            </a:r>
            <a:r>
              <a:rPr lang="en-US" dirty="0" smtClean="0"/>
              <a:t>Technology</a:t>
            </a:r>
            <a:r>
              <a:rPr lang="cs-CZ" dirty="0" smtClean="0"/>
              <a:t> (CAMAT), TAČR NCK2,</a:t>
            </a:r>
            <a:r>
              <a:rPr lang="en-US" dirty="0" smtClean="0"/>
              <a:t> TN02000028</a:t>
            </a:r>
            <a:r>
              <a:rPr lang="en-US" dirty="0"/>
              <a:t>, </a:t>
            </a:r>
            <a:r>
              <a:rPr lang="en-US" dirty="0" smtClean="0"/>
              <a:t>2023</a:t>
            </a:r>
            <a:r>
              <a:rPr lang="cs-CZ" dirty="0" smtClean="0"/>
              <a:t>-2028</a:t>
            </a:r>
            <a:r>
              <a:rPr lang="en-US" dirty="0" smtClean="0"/>
              <a:t>.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Research </a:t>
            </a:r>
            <a:r>
              <a:rPr lang="en-US" dirty="0"/>
              <a:t>Excellence For </a:t>
            </a:r>
            <a:r>
              <a:rPr lang="en-US" dirty="0" err="1"/>
              <a:t>REgion</a:t>
            </a:r>
            <a:r>
              <a:rPr lang="en-US" dirty="0"/>
              <a:t> Sustainability and </a:t>
            </a:r>
            <a:r>
              <a:rPr lang="en-US" dirty="0" err="1"/>
              <a:t>Hihg</a:t>
            </a:r>
            <a:r>
              <a:rPr lang="en-US" dirty="0"/>
              <a:t>-tech </a:t>
            </a:r>
            <a:r>
              <a:rPr lang="en-US" dirty="0" smtClean="0"/>
              <a:t>Industries</a:t>
            </a:r>
            <a:r>
              <a:rPr lang="cs-CZ" dirty="0" smtClean="0"/>
              <a:t> (</a:t>
            </a:r>
            <a:r>
              <a:rPr lang="en-US" dirty="0" smtClean="0"/>
              <a:t>REFRESH</a:t>
            </a:r>
            <a:r>
              <a:rPr lang="cs-CZ" dirty="0" smtClean="0"/>
              <a:t>)</a:t>
            </a:r>
            <a:r>
              <a:rPr lang="en-US" dirty="0" smtClean="0"/>
              <a:t>,</a:t>
            </a:r>
            <a:r>
              <a:rPr lang="cs-CZ" dirty="0" smtClean="0"/>
              <a:t> </a:t>
            </a:r>
            <a:r>
              <a:rPr lang="en-US" dirty="0" smtClean="0"/>
              <a:t>CZ.10.03.01/00/22_003/0000048</a:t>
            </a:r>
            <a:r>
              <a:rPr lang="en-US" dirty="0"/>
              <a:t>, </a:t>
            </a:r>
            <a:r>
              <a:rPr lang="cs-CZ" dirty="0" smtClean="0"/>
              <a:t>2023-</a:t>
            </a:r>
            <a:r>
              <a:rPr lang="en-US" dirty="0" smtClean="0"/>
              <a:t>202</a:t>
            </a:r>
            <a:r>
              <a:rPr lang="cs-CZ" dirty="0" smtClean="0"/>
              <a:t>7</a:t>
            </a:r>
            <a:r>
              <a:rPr lang="en-US" dirty="0" smtClean="0"/>
              <a:t>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7928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EDDB3C1C-78A3-FD45-9288-66B6297FA8A9}"/>
              </a:ext>
            </a:extLst>
          </p:cNvPr>
          <p:cNvSpPr/>
          <p:nvPr/>
        </p:nvSpPr>
        <p:spPr>
          <a:xfrm>
            <a:off x="2734545" y="4352260"/>
            <a:ext cx="6691599" cy="584775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algn="ctr"/>
            <a:r>
              <a:rPr lang="cs-CZ" sz="3200" b="1" dirty="0" err="1">
                <a:solidFill>
                  <a:srgbClr val="05C3D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</a:t>
            </a:r>
            <a:r>
              <a:rPr lang="cs-CZ" sz="3200" b="1" dirty="0">
                <a:solidFill>
                  <a:srgbClr val="05C3D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b="1" dirty="0" err="1">
                <a:solidFill>
                  <a:srgbClr val="05C3D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cs-CZ" sz="3200" b="1" dirty="0">
                <a:solidFill>
                  <a:srgbClr val="05C3D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b="1" dirty="0" err="1">
                <a:solidFill>
                  <a:srgbClr val="05C3D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cs-CZ" sz="3200" b="1" dirty="0">
                <a:solidFill>
                  <a:srgbClr val="05C3D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b="1" dirty="0" err="1">
                <a:solidFill>
                  <a:srgbClr val="05C3D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</a:t>
            </a:r>
            <a:r>
              <a:rPr lang="cs-CZ" sz="3200" b="1" dirty="0">
                <a:solidFill>
                  <a:srgbClr val="05C3D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b="1" dirty="0" err="1">
                <a:solidFill>
                  <a:srgbClr val="05C3D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attention</a:t>
            </a:r>
            <a:endParaRPr lang="cs-CZ" sz="3200" b="1" dirty="0">
              <a:solidFill>
                <a:srgbClr val="05C3D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="" xmlns:a16="http://schemas.microsoft.com/office/drawing/2014/main" id="{8408D255-5881-3A44-BC2B-29C775205970}"/>
              </a:ext>
            </a:extLst>
          </p:cNvPr>
          <p:cNvSpPr/>
          <p:nvPr/>
        </p:nvSpPr>
        <p:spPr>
          <a:xfrm>
            <a:off x="2945259" y="4885193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sz="2000" b="1" dirty="0">
                <a:solidFill>
                  <a:srgbClr val="05C3D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2000" b="1" dirty="0" smtClean="0">
                <a:solidFill>
                  <a:srgbClr val="05C3D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rof. </a:t>
            </a:r>
            <a:r>
              <a:rPr lang="cs-CZ" sz="2000" b="1" dirty="0">
                <a:solidFill>
                  <a:srgbClr val="05C3D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Ing. </a:t>
            </a:r>
            <a:r>
              <a:rPr lang="cs-CZ" sz="2000" b="1" dirty="0" smtClean="0">
                <a:solidFill>
                  <a:srgbClr val="05C3D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Petr Palacký,</a:t>
            </a:r>
            <a:r>
              <a:rPr lang="cs-CZ" sz="2600" b="1" dirty="0" smtClean="0">
                <a:solidFill>
                  <a:srgbClr val="05C3D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dirty="0">
                <a:solidFill>
                  <a:srgbClr val="05C3D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Ph.D.</a:t>
            </a:r>
          </a:p>
          <a:p>
            <a:pPr algn="ctr"/>
            <a:endParaRPr lang="cs-CZ" dirty="0">
              <a:solidFill>
                <a:srgbClr val="05C3DE"/>
              </a:solidFill>
            </a:endParaRPr>
          </a:p>
          <a:p>
            <a:pPr algn="ctr"/>
            <a:r>
              <a:rPr lang="cs-CZ" b="1" dirty="0" smtClean="0">
                <a:solidFill>
                  <a:srgbClr val="05C3D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petr.palacky@vsb.cz</a:t>
            </a:r>
            <a:endParaRPr lang="cs-CZ" b="1" dirty="0">
              <a:solidFill>
                <a:srgbClr val="05C3D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cs-CZ" b="1" dirty="0">
              <a:solidFill>
                <a:srgbClr val="05C3D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Nadpis 1">
            <a:extLst>
              <a:ext uri="{FF2B5EF4-FFF2-40B4-BE49-F238E27FC236}">
                <a16:creationId xmlns="" xmlns:a16="http://schemas.microsoft.com/office/drawing/2014/main" id="{1482C90F-6696-C44A-BE8F-4464B8E64A0B}"/>
              </a:ext>
            </a:extLst>
          </p:cNvPr>
          <p:cNvSpPr txBox="1">
            <a:spLocks/>
          </p:cNvSpPr>
          <p:nvPr/>
        </p:nvSpPr>
        <p:spPr>
          <a:xfrm>
            <a:off x="152622" y="904702"/>
            <a:ext cx="8847312" cy="12574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rgbClr val="05C3DE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2800" dirty="0" smtClean="0">
                <a:solidFill>
                  <a:srgbClr val="00A499"/>
                </a:solidFill>
              </a:rPr>
              <a:t>Research Group: </a:t>
            </a:r>
            <a:r>
              <a:rPr lang="cs-CZ" sz="2800" dirty="0" err="1" smtClean="0">
                <a:solidFill>
                  <a:srgbClr val="00A499"/>
                </a:solidFill>
              </a:rPr>
              <a:t>Applied</a:t>
            </a:r>
            <a:r>
              <a:rPr lang="cs-CZ" sz="2800" dirty="0" smtClean="0">
                <a:solidFill>
                  <a:srgbClr val="00A499"/>
                </a:solidFill>
              </a:rPr>
              <a:t> </a:t>
            </a:r>
            <a:r>
              <a:rPr lang="cs-CZ" sz="2800" dirty="0" err="1" smtClean="0">
                <a:solidFill>
                  <a:srgbClr val="00A499"/>
                </a:solidFill>
              </a:rPr>
              <a:t>Electronics</a:t>
            </a:r>
            <a:r>
              <a:rPr lang="cs-CZ" sz="2800" dirty="0" smtClean="0">
                <a:solidFill>
                  <a:srgbClr val="00A499"/>
                </a:solidFill>
              </a:rPr>
              <a:t> and Electric </a:t>
            </a:r>
            <a:r>
              <a:rPr lang="cs-CZ" sz="2800" dirty="0" err="1" smtClean="0">
                <a:solidFill>
                  <a:srgbClr val="00A499"/>
                </a:solidFill>
              </a:rPr>
              <a:t>Drives</a:t>
            </a:r>
            <a:r>
              <a:rPr lang="cs-CZ" dirty="0" smtClean="0">
                <a:solidFill>
                  <a:srgbClr val="00A499"/>
                </a:solidFill>
              </a:rPr>
              <a:t>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52622" y="1552754"/>
            <a:ext cx="110202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Main R&amp;D areas: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Development and implementation of new control methods of electric drives</a:t>
            </a:r>
            <a:endParaRPr lang="cs-CZ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Modernization of electronic </a:t>
            </a:r>
            <a:r>
              <a:rPr lang="en-US" dirty="0" err="1"/>
              <a:t>equipments</a:t>
            </a:r>
            <a:r>
              <a:rPr lang="en-US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area of industrial electronics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Modernization and optimization of electric </a:t>
            </a:r>
            <a:r>
              <a:rPr lang="en-US" dirty="0" smtClean="0"/>
              <a:t>drives</a:t>
            </a:r>
            <a:endParaRPr lang="cs-CZ" dirty="0" smtClean="0"/>
          </a:p>
        </p:txBody>
      </p:sp>
      <p:sp>
        <p:nvSpPr>
          <p:cNvPr id="4" name="Obdélník 3"/>
          <p:cNvSpPr/>
          <p:nvPr/>
        </p:nvSpPr>
        <p:spPr>
          <a:xfrm>
            <a:off x="152621" y="2839220"/>
            <a:ext cx="112991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/>
              <a:t>Application of soft computing methods and artificial </a:t>
            </a:r>
            <a:r>
              <a:rPr lang="en-US" b="1" dirty="0" smtClean="0"/>
              <a:t>intelligence</a:t>
            </a:r>
            <a:endParaRPr lang="cs-CZ" b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/>
              <a:t>Predictive maintenance of </a:t>
            </a:r>
            <a:r>
              <a:rPr lang="cs-CZ" b="1" dirty="0" smtClean="0"/>
              <a:t>AC </a:t>
            </a:r>
            <a:r>
              <a:rPr lang="cs-CZ" b="1" dirty="0" err="1" smtClean="0"/>
              <a:t>mo</a:t>
            </a:r>
            <a:r>
              <a:rPr lang="en-US" b="1" dirty="0" smtClean="0"/>
              <a:t>tors</a:t>
            </a:r>
            <a:endParaRPr lang="cs-CZ" b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/>
              <a:t>HW and SW development for microcomputer control systems using DSC, MCU</a:t>
            </a:r>
            <a:endParaRPr lang="cs-CZ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2641723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S" id="{9D2C78AB-A455-E741-85CA-C11055A2E6DB}" vid="{95D3B5E3-3CBF-A545-94D4-D2BA6EC21C90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1_Custom Design</Template>
  <TotalTime>80</TotalTime>
  <Words>150</Words>
  <Application>Microsoft Office PowerPoint</Application>
  <PresentationFormat>Širokoúhlá obrazovka</PresentationFormat>
  <Paragraphs>47</Paragraphs>
  <Slides>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1_Custom Design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Ziovsky Argir</dc:creator>
  <cp:lastModifiedBy>Účet Microsoft</cp:lastModifiedBy>
  <cp:revision>20</cp:revision>
  <dcterms:created xsi:type="dcterms:W3CDTF">2019-09-01T08:00:02Z</dcterms:created>
  <dcterms:modified xsi:type="dcterms:W3CDTF">2023-12-07T10:28:29Z</dcterms:modified>
</cp:coreProperties>
</file>