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77" r:id="rId2"/>
    <p:sldId id="278" r:id="rId3"/>
    <p:sldId id="279" r:id="rId4"/>
    <p:sldId id="259" r:id="rId5"/>
    <p:sldId id="28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ovsky Argir" initials="ZA" lastIdx="1" clrIdx="0">
    <p:extLst>
      <p:ext uri="{19B8F6BF-5375-455C-9EA6-DF929625EA0E}">
        <p15:presenceInfo xmlns:p15="http://schemas.microsoft.com/office/powerpoint/2012/main" userId="S::zio001@vsb.cz::1dc56a10-5d08-49ef-933a-90ca63c0e9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5C3DE"/>
    <a:srgbClr val="A28E2A"/>
    <a:srgbClr val="43B02A"/>
    <a:srgbClr val="00A499"/>
    <a:srgbClr val="0047BB"/>
    <a:srgbClr val="FFB81C"/>
    <a:srgbClr val="E4002B"/>
    <a:srgbClr val="8246AF"/>
    <a:srgbClr val="81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/>
    <p:restoredTop sz="86376"/>
  </p:normalViewPr>
  <p:slideViewPr>
    <p:cSldViewPr snapToGrid="0" snapToObjects="1" showGuides="1">
      <p:cViewPr>
        <p:scale>
          <a:sx n="98" d="100"/>
          <a:sy n="98" d="100"/>
        </p:scale>
        <p:origin x="1011" y="8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FD5DC-710A-478C-9E21-25CD846E7D28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1634123E-1F8A-49B3-9265-3F40A69CDB02}">
      <dgm:prSet phldrT="[Text]" custT="1"/>
      <dgm:spPr>
        <a:ln>
          <a:solidFill>
            <a:srgbClr val="00A499"/>
          </a:solidFill>
        </a:ln>
      </dgm:spPr>
      <dgm:t>
        <a:bodyPr/>
        <a:lstStyle/>
        <a:p>
          <a:r>
            <a:rPr lang="cs-CZ" sz="1700" b="1" noProof="0" dirty="0">
              <a:solidFill>
                <a:srgbClr val="00A499"/>
              </a:solidFill>
              <a:latin typeface="Arial Narrow" panose="020B0606020202030204" pitchFamily="34" charset="0"/>
            </a:rPr>
            <a:t>Screening</a:t>
          </a:r>
          <a:endParaRPr lang="en-US" sz="1700" b="1" noProof="0" dirty="0">
            <a:solidFill>
              <a:srgbClr val="00A499"/>
            </a:solidFill>
            <a:latin typeface="Arial Narrow" panose="020B0606020202030204" pitchFamily="34" charset="0"/>
          </a:endParaRPr>
        </a:p>
      </dgm:t>
    </dgm:pt>
    <dgm:pt modelId="{1FDBEF65-6134-4AB7-9352-28679E8BA686}" type="parTrans" cxnId="{0E287859-2800-475B-9449-832823D598FA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882DF53A-296A-4548-82CA-5C1BF7B4516A}" type="sibTrans" cxnId="{0E287859-2800-475B-9449-832823D598FA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436DD5BB-7B95-4643-9AC4-7607436B5727}">
      <dgm:prSet phldrT="[Text]" custT="1"/>
      <dgm:spPr>
        <a:ln>
          <a:solidFill>
            <a:srgbClr val="00A499"/>
          </a:solidFill>
        </a:ln>
      </dgm:spPr>
      <dgm:t>
        <a:bodyPr/>
        <a:lstStyle/>
        <a:p>
          <a:r>
            <a:rPr lang="cs-CZ" sz="1700" b="1" noProof="0" dirty="0" err="1">
              <a:solidFill>
                <a:srgbClr val="00A499"/>
              </a:solidFill>
              <a:latin typeface="Arial Narrow" panose="020B0606020202030204" pitchFamily="34" charset="0"/>
            </a:rPr>
            <a:t>Results</a:t>
          </a:r>
          <a:r>
            <a:rPr lang="cs-CZ" sz="1700" b="1" noProof="0" dirty="0">
              <a:solidFill>
                <a:srgbClr val="00A499"/>
              </a:solidFill>
              <a:latin typeface="Arial Narrow" panose="020B0606020202030204" pitchFamily="34" charset="0"/>
            </a:rPr>
            <a:t> </a:t>
          </a:r>
          <a:r>
            <a:rPr lang="cs-CZ" sz="1700" b="1" noProof="0" dirty="0" err="1">
              <a:solidFill>
                <a:srgbClr val="00A499"/>
              </a:solidFill>
              <a:latin typeface="Arial Narrow" panose="020B0606020202030204" pitchFamily="34" charset="0"/>
            </a:rPr>
            <a:t>Processing</a:t>
          </a:r>
          <a:endParaRPr lang="en-US" sz="1700" b="1" noProof="0" dirty="0">
            <a:solidFill>
              <a:srgbClr val="00A499"/>
            </a:solidFill>
            <a:latin typeface="Arial Narrow" panose="020B0606020202030204" pitchFamily="34" charset="0"/>
          </a:endParaRPr>
        </a:p>
      </dgm:t>
    </dgm:pt>
    <dgm:pt modelId="{4DCB8C2A-3C66-4188-B8BE-3325126B9063}" type="parTrans" cxnId="{718926DE-5360-44EE-B12F-FC7608E1DE86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F641D282-81B4-4DB3-B5E4-FF82E0A60E3F}" type="sibTrans" cxnId="{718926DE-5360-44EE-B12F-FC7608E1DE86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CFBD27A6-A2BE-4A24-9E63-867BEF520507}">
      <dgm:prSet phldrT="[Text]" custT="1"/>
      <dgm:spPr>
        <a:ln>
          <a:solidFill>
            <a:srgbClr val="00A499"/>
          </a:solidFill>
        </a:ln>
      </dgm:spPr>
      <dgm:t>
        <a:bodyPr/>
        <a:lstStyle/>
        <a:p>
          <a:r>
            <a:rPr lang="cs-CZ" sz="1700" b="1" noProof="0" dirty="0" err="1">
              <a:solidFill>
                <a:srgbClr val="00A499"/>
              </a:solidFill>
              <a:latin typeface="Arial Narrow" panose="020B0606020202030204" pitchFamily="34" charset="0"/>
            </a:rPr>
            <a:t>Applications</a:t>
          </a:r>
          <a:endParaRPr lang="en-US" sz="1700" b="1" noProof="0" dirty="0">
            <a:solidFill>
              <a:srgbClr val="00A499"/>
            </a:solidFill>
            <a:latin typeface="Arial Narrow" panose="020B0606020202030204" pitchFamily="34" charset="0"/>
          </a:endParaRPr>
        </a:p>
      </dgm:t>
    </dgm:pt>
    <dgm:pt modelId="{ABA7A4A3-B56E-4CF9-A24C-062EC4DC45A9}" type="parTrans" cxnId="{BDA36AE2-EB6C-4222-8DC0-605BA68FF220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26C48601-9E72-4AE6-AF64-6255BE58FFA2}" type="sibTrans" cxnId="{BDA36AE2-EB6C-4222-8DC0-605BA68FF220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E021EB7E-F66F-4519-947A-6B2D1D2EEF32}">
      <dgm:prSet custT="1"/>
      <dgm:spPr>
        <a:ln>
          <a:solidFill>
            <a:srgbClr val="00A499"/>
          </a:solidFill>
        </a:ln>
      </dgm:spPr>
      <dgm:t>
        <a:bodyPr/>
        <a:lstStyle/>
        <a:p>
          <a:r>
            <a:rPr lang="cs-CZ" sz="1700" b="1" noProof="0" dirty="0">
              <a:solidFill>
                <a:srgbClr val="00A499"/>
              </a:solidFill>
              <a:latin typeface="Arial Narrow" panose="020B0606020202030204" pitchFamily="34" charset="0"/>
            </a:rPr>
            <a:t>Analyse</a:t>
          </a:r>
          <a:endParaRPr lang="en-US" sz="1700" b="1" noProof="0" dirty="0">
            <a:solidFill>
              <a:srgbClr val="00A499"/>
            </a:solidFill>
            <a:latin typeface="Arial Narrow" panose="020B0606020202030204" pitchFamily="34" charset="0"/>
          </a:endParaRPr>
        </a:p>
      </dgm:t>
    </dgm:pt>
    <dgm:pt modelId="{14BB0629-A762-4979-A741-B70E10F2EA12}" type="parTrans" cxnId="{80227B94-C734-49D2-835B-234B61D8CE3C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A9874963-5322-4F8B-A90D-6510A8877E62}" type="sibTrans" cxnId="{80227B94-C734-49D2-835B-234B61D8CE3C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617D1DA7-1161-43E3-9648-06E4660D9532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cs-CZ" sz="1700" b="1" noProof="0" dirty="0">
              <a:solidFill>
                <a:srgbClr val="FF0000"/>
              </a:solidFill>
              <a:latin typeface="Arial Narrow" panose="020B0606020202030204" pitchFamily="34" charset="0"/>
            </a:rPr>
            <a:t>R</a:t>
          </a:r>
          <a:r>
            <a:rPr lang="en-US" sz="1700" b="1" noProof="0" dirty="0">
              <a:solidFill>
                <a:srgbClr val="FF0000"/>
              </a:solidFill>
              <a:latin typeface="Arial Narrow" panose="020B0606020202030204" pitchFamily="34" charset="0"/>
            </a:rPr>
            <a:t>&amp;D</a:t>
          </a:r>
        </a:p>
      </dgm:t>
    </dgm:pt>
    <dgm:pt modelId="{F41F3061-8156-4611-86F0-0118D261B382}" type="parTrans" cxnId="{11A24493-D705-4D0A-8CB9-51B03709019C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EF8E8E25-F766-4559-B9DE-1DB0DFE6BEC2}" type="sibTrans" cxnId="{11A24493-D705-4D0A-8CB9-51B03709019C}">
      <dgm:prSet/>
      <dgm:spPr/>
      <dgm:t>
        <a:bodyPr/>
        <a:lstStyle/>
        <a:p>
          <a:endParaRPr lang="en-US" sz="1700" b="1" noProof="0" dirty="0">
            <a:latin typeface="Arial Narrow" panose="020B0606020202030204" pitchFamily="34" charset="0"/>
          </a:endParaRPr>
        </a:p>
      </dgm:t>
    </dgm:pt>
    <dgm:pt modelId="{E72252DA-76EC-4512-A111-3E38C65D5512}" type="pres">
      <dgm:prSet presAssocID="{ABFFD5DC-710A-478C-9E21-25CD846E7D28}" presName="Name0" presStyleCnt="0">
        <dgm:presLayoutVars>
          <dgm:dir/>
          <dgm:resizeHandles val="exact"/>
        </dgm:presLayoutVars>
      </dgm:prSet>
      <dgm:spPr/>
    </dgm:pt>
    <dgm:pt modelId="{7D0B99E7-46A5-4238-8DEB-03558AC8ED7D}" type="pres">
      <dgm:prSet presAssocID="{1634123E-1F8A-49B3-9265-3F40A69CDB02}" presName="node" presStyleLbl="node1" presStyleIdx="0" presStyleCnt="5" custScaleY="60986">
        <dgm:presLayoutVars>
          <dgm:bulletEnabled val="1"/>
        </dgm:presLayoutVars>
      </dgm:prSet>
      <dgm:spPr/>
    </dgm:pt>
    <dgm:pt modelId="{7721F547-3DDA-4225-A08B-9B767F89EFBB}" type="pres">
      <dgm:prSet presAssocID="{882DF53A-296A-4548-82CA-5C1BF7B4516A}" presName="sibTrans" presStyleLbl="sibTrans2D1" presStyleIdx="0" presStyleCnt="4"/>
      <dgm:spPr/>
    </dgm:pt>
    <dgm:pt modelId="{ED9971C7-D96B-46E9-86B2-73FE6060630C}" type="pres">
      <dgm:prSet presAssocID="{882DF53A-296A-4548-82CA-5C1BF7B4516A}" presName="connectorText" presStyleLbl="sibTrans2D1" presStyleIdx="0" presStyleCnt="4"/>
      <dgm:spPr/>
    </dgm:pt>
    <dgm:pt modelId="{6B723CA9-251E-4B06-A830-3C02D8DB173E}" type="pres">
      <dgm:prSet presAssocID="{E021EB7E-F66F-4519-947A-6B2D1D2EEF32}" presName="node" presStyleLbl="node1" presStyleIdx="1" presStyleCnt="5" custScaleY="61141">
        <dgm:presLayoutVars>
          <dgm:bulletEnabled val="1"/>
        </dgm:presLayoutVars>
      </dgm:prSet>
      <dgm:spPr/>
    </dgm:pt>
    <dgm:pt modelId="{237B9240-E5CA-4BBB-95DC-1953FCBFD592}" type="pres">
      <dgm:prSet presAssocID="{A9874963-5322-4F8B-A90D-6510A8877E62}" presName="sibTrans" presStyleLbl="sibTrans2D1" presStyleIdx="1" presStyleCnt="4"/>
      <dgm:spPr/>
    </dgm:pt>
    <dgm:pt modelId="{234562A6-F1A0-49B4-9203-D72FE0715FFB}" type="pres">
      <dgm:prSet presAssocID="{A9874963-5322-4F8B-A90D-6510A8877E62}" presName="connectorText" presStyleLbl="sibTrans2D1" presStyleIdx="1" presStyleCnt="4"/>
      <dgm:spPr/>
    </dgm:pt>
    <dgm:pt modelId="{4A61EC57-F1E0-47D7-86AA-D8106BBB6245}" type="pres">
      <dgm:prSet presAssocID="{617D1DA7-1161-43E3-9648-06E4660D9532}" presName="node" presStyleLbl="node1" presStyleIdx="2" presStyleCnt="5" custScaleY="80740">
        <dgm:presLayoutVars>
          <dgm:bulletEnabled val="1"/>
        </dgm:presLayoutVars>
      </dgm:prSet>
      <dgm:spPr/>
    </dgm:pt>
    <dgm:pt modelId="{CA684C2A-E6A9-445A-B626-A95F15924DE8}" type="pres">
      <dgm:prSet presAssocID="{EF8E8E25-F766-4559-B9DE-1DB0DFE6BEC2}" presName="sibTrans" presStyleLbl="sibTrans2D1" presStyleIdx="2" presStyleCnt="4"/>
      <dgm:spPr/>
    </dgm:pt>
    <dgm:pt modelId="{A8C8A6D4-EFC5-49BD-BDE1-468FB4AE5734}" type="pres">
      <dgm:prSet presAssocID="{EF8E8E25-F766-4559-B9DE-1DB0DFE6BEC2}" presName="connectorText" presStyleLbl="sibTrans2D1" presStyleIdx="2" presStyleCnt="4"/>
      <dgm:spPr/>
    </dgm:pt>
    <dgm:pt modelId="{8BE606AA-15ED-493A-BB7F-1701BEA119BF}" type="pres">
      <dgm:prSet presAssocID="{436DD5BB-7B95-4643-9AC4-7607436B5727}" presName="node" presStyleLbl="node1" presStyleIdx="3" presStyleCnt="5" custScaleY="62738">
        <dgm:presLayoutVars>
          <dgm:bulletEnabled val="1"/>
        </dgm:presLayoutVars>
      </dgm:prSet>
      <dgm:spPr/>
    </dgm:pt>
    <dgm:pt modelId="{530119D2-ED14-4202-B9C2-41C0BC6BDFF5}" type="pres">
      <dgm:prSet presAssocID="{F641D282-81B4-4DB3-B5E4-FF82E0A60E3F}" presName="sibTrans" presStyleLbl="sibTrans2D1" presStyleIdx="3" presStyleCnt="4"/>
      <dgm:spPr/>
    </dgm:pt>
    <dgm:pt modelId="{9D38AD0F-7E00-40AD-A4B9-722B015D8E9E}" type="pres">
      <dgm:prSet presAssocID="{F641D282-81B4-4DB3-B5E4-FF82E0A60E3F}" presName="connectorText" presStyleLbl="sibTrans2D1" presStyleIdx="3" presStyleCnt="4"/>
      <dgm:spPr/>
    </dgm:pt>
    <dgm:pt modelId="{048E7D75-AD37-47AC-9ABC-61F864658729}" type="pres">
      <dgm:prSet presAssocID="{CFBD27A6-A2BE-4A24-9E63-867BEF520507}" presName="node" presStyleLbl="node1" presStyleIdx="4" presStyleCnt="5" custScaleY="62394">
        <dgm:presLayoutVars>
          <dgm:bulletEnabled val="1"/>
        </dgm:presLayoutVars>
      </dgm:prSet>
      <dgm:spPr/>
    </dgm:pt>
  </dgm:ptLst>
  <dgm:cxnLst>
    <dgm:cxn modelId="{C974EB0B-F128-4F10-80A2-6E3485BE4F78}" type="presOf" srcId="{F641D282-81B4-4DB3-B5E4-FF82E0A60E3F}" destId="{9D38AD0F-7E00-40AD-A4B9-722B015D8E9E}" srcOrd="1" destOrd="0" presId="urn:microsoft.com/office/officeart/2005/8/layout/process1"/>
    <dgm:cxn modelId="{EE124C1B-F17E-4571-8D6B-9A52A4CD762E}" type="presOf" srcId="{EF8E8E25-F766-4559-B9DE-1DB0DFE6BEC2}" destId="{A8C8A6D4-EFC5-49BD-BDE1-468FB4AE5734}" srcOrd="1" destOrd="0" presId="urn:microsoft.com/office/officeart/2005/8/layout/process1"/>
    <dgm:cxn modelId="{E3A8B31D-D73E-457D-A32A-24C872248673}" type="presOf" srcId="{617D1DA7-1161-43E3-9648-06E4660D9532}" destId="{4A61EC57-F1E0-47D7-86AA-D8106BBB6245}" srcOrd="0" destOrd="0" presId="urn:microsoft.com/office/officeart/2005/8/layout/process1"/>
    <dgm:cxn modelId="{5DFC5222-E944-4126-BD11-8B6643F4D4D5}" type="presOf" srcId="{E021EB7E-F66F-4519-947A-6B2D1D2EEF32}" destId="{6B723CA9-251E-4B06-A830-3C02D8DB173E}" srcOrd="0" destOrd="0" presId="urn:microsoft.com/office/officeart/2005/8/layout/process1"/>
    <dgm:cxn modelId="{3550BB30-5B3F-4A95-A7CE-EB9A48B72898}" type="presOf" srcId="{A9874963-5322-4F8B-A90D-6510A8877E62}" destId="{237B9240-E5CA-4BBB-95DC-1953FCBFD592}" srcOrd="0" destOrd="0" presId="urn:microsoft.com/office/officeart/2005/8/layout/process1"/>
    <dgm:cxn modelId="{11640838-9D13-400A-8E4F-95B743DAC591}" type="presOf" srcId="{F641D282-81B4-4DB3-B5E4-FF82E0A60E3F}" destId="{530119D2-ED14-4202-B9C2-41C0BC6BDFF5}" srcOrd="0" destOrd="0" presId="urn:microsoft.com/office/officeart/2005/8/layout/process1"/>
    <dgm:cxn modelId="{BE4D4F61-E334-43E8-9B79-A8F374DDC67D}" type="presOf" srcId="{ABFFD5DC-710A-478C-9E21-25CD846E7D28}" destId="{E72252DA-76EC-4512-A111-3E38C65D5512}" srcOrd="0" destOrd="0" presId="urn:microsoft.com/office/officeart/2005/8/layout/process1"/>
    <dgm:cxn modelId="{9E69AD4A-89EF-4B6B-BAB7-1DADC2BEAAAC}" type="presOf" srcId="{882DF53A-296A-4548-82CA-5C1BF7B4516A}" destId="{ED9971C7-D96B-46E9-86B2-73FE6060630C}" srcOrd="1" destOrd="0" presId="urn:microsoft.com/office/officeart/2005/8/layout/process1"/>
    <dgm:cxn modelId="{0E287859-2800-475B-9449-832823D598FA}" srcId="{ABFFD5DC-710A-478C-9E21-25CD846E7D28}" destId="{1634123E-1F8A-49B3-9265-3F40A69CDB02}" srcOrd="0" destOrd="0" parTransId="{1FDBEF65-6134-4AB7-9352-28679E8BA686}" sibTransId="{882DF53A-296A-4548-82CA-5C1BF7B4516A}"/>
    <dgm:cxn modelId="{11A24493-D705-4D0A-8CB9-51B03709019C}" srcId="{ABFFD5DC-710A-478C-9E21-25CD846E7D28}" destId="{617D1DA7-1161-43E3-9648-06E4660D9532}" srcOrd="2" destOrd="0" parTransId="{F41F3061-8156-4611-86F0-0118D261B382}" sibTransId="{EF8E8E25-F766-4559-B9DE-1DB0DFE6BEC2}"/>
    <dgm:cxn modelId="{80227B94-C734-49D2-835B-234B61D8CE3C}" srcId="{ABFFD5DC-710A-478C-9E21-25CD846E7D28}" destId="{E021EB7E-F66F-4519-947A-6B2D1D2EEF32}" srcOrd="1" destOrd="0" parTransId="{14BB0629-A762-4979-A741-B70E10F2EA12}" sibTransId="{A9874963-5322-4F8B-A90D-6510A8877E62}"/>
    <dgm:cxn modelId="{102390AC-6FA3-4AA2-B89A-EA1096FD1C66}" type="presOf" srcId="{882DF53A-296A-4548-82CA-5C1BF7B4516A}" destId="{7721F547-3DDA-4225-A08B-9B767F89EFBB}" srcOrd="0" destOrd="0" presId="urn:microsoft.com/office/officeart/2005/8/layout/process1"/>
    <dgm:cxn modelId="{B56814AF-4070-4B28-BBB9-3B606C710A5A}" type="presOf" srcId="{436DD5BB-7B95-4643-9AC4-7607436B5727}" destId="{8BE606AA-15ED-493A-BB7F-1701BEA119BF}" srcOrd="0" destOrd="0" presId="urn:microsoft.com/office/officeart/2005/8/layout/process1"/>
    <dgm:cxn modelId="{458B67B9-DEC0-4FC0-A7C4-EE1C668A8BDA}" type="presOf" srcId="{CFBD27A6-A2BE-4A24-9E63-867BEF520507}" destId="{048E7D75-AD37-47AC-9ABC-61F864658729}" srcOrd="0" destOrd="0" presId="urn:microsoft.com/office/officeart/2005/8/layout/process1"/>
    <dgm:cxn modelId="{718926DE-5360-44EE-B12F-FC7608E1DE86}" srcId="{ABFFD5DC-710A-478C-9E21-25CD846E7D28}" destId="{436DD5BB-7B95-4643-9AC4-7607436B5727}" srcOrd="3" destOrd="0" parTransId="{4DCB8C2A-3C66-4188-B8BE-3325126B9063}" sibTransId="{F641D282-81B4-4DB3-B5E4-FF82E0A60E3F}"/>
    <dgm:cxn modelId="{BDA36AE2-EB6C-4222-8DC0-605BA68FF220}" srcId="{ABFFD5DC-710A-478C-9E21-25CD846E7D28}" destId="{CFBD27A6-A2BE-4A24-9E63-867BEF520507}" srcOrd="4" destOrd="0" parTransId="{ABA7A4A3-B56E-4CF9-A24C-062EC4DC45A9}" sibTransId="{26C48601-9E72-4AE6-AF64-6255BE58FFA2}"/>
    <dgm:cxn modelId="{1AF67EE8-EE65-4ED5-81E1-9A331E5C0EDC}" type="presOf" srcId="{EF8E8E25-F766-4559-B9DE-1DB0DFE6BEC2}" destId="{CA684C2A-E6A9-445A-B626-A95F15924DE8}" srcOrd="0" destOrd="0" presId="urn:microsoft.com/office/officeart/2005/8/layout/process1"/>
    <dgm:cxn modelId="{659BD0EB-60FE-490E-8A8F-D8CC067ABE45}" type="presOf" srcId="{A9874963-5322-4F8B-A90D-6510A8877E62}" destId="{234562A6-F1A0-49B4-9203-D72FE0715FFB}" srcOrd="1" destOrd="0" presId="urn:microsoft.com/office/officeart/2005/8/layout/process1"/>
    <dgm:cxn modelId="{67B0D7F9-2602-423C-AC92-E05B73FDF421}" type="presOf" srcId="{1634123E-1F8A-49B3-9265-3F40A69CDB02}" destId="{7D0B99E7-46A5-4238-8DEB-03558AC8ED7D}" srcOrd="0" destOrd="0" presId="urn:microsoft.com/office/officeart/2005/8/layout/process1"/>
    <dgm:cxn modelId="{D88580C6-F8E6-4348-9EB8-4D11384BD45C}" type="presParOf" srcId="{E72252DA-76EC-4512-A111-3E38C65D5512}" destId="{7D0B99E7-46A5-4238-8DEB-03558AC8ED7D}" srcOrd="0" destOrd="0" presId="urn:microsoft.com/office/officeart/2005/8/layout/process1"/>
    <dgm:cxn modelId="{F94646D9-8677-4197-B120-A09077A23B16}" type="presParOf" srcId="{E72252DA-76EC-4512-A111-3E38C65D5512}" destId="{7721F547-3DDA-4225-A08B-9B767F89EFBB}" srcOrd="1" destOrd="0" presId="urn:microsoft.com/office/officeart/2005/8/layout/process1"/>
    <dgm:cxn modelId="{248179EB-22F9-4C0B-BEE1-79EAD694BE51}" type="presParOf" srcId="{7721F547-3DDA-4225-A08B-9B767F89EFBB}" destId="{ED9971C7-D96B-46E9-86B2-73FE6060630C}" srcOrd="0" destOrd="0" presId="urn:microsoft.com/office/officeart/2005/8/layout/process1"/>
    <dgm:cxn modelId="{C53FCF3F-8CB2-4450-A0EA-FDE8B17B0316}" type="presParOf" srcId="{E72252DA-76EC-4512-A111-3E38C65D5512}" destId="{6B723CA9-251E-4B06-A830-3C02D8DB173E}" srcOrd="2" destOrd="0" presId="urn:microsoft.com/office/officeart/2005/8/layout/process1"/>
    <dgm:cxn modelId="{F95F3044-22BF-4B33-A59B-63308FFF94E0}" type="presParOf" srcId="{E72252DA-76EC-4512-A111-3E38C65D5512}" destId="{237B9240-E5CA-4BBB-95DC-1953FCBFD592}" srcOrd="3" destOrd="0" presId="urn:microsoft.com/office/officeart/2005/8/layout/process1"/>
    <dgm:cxn modelId="{7DE011A2-CE44-4102-9D4A-6D1F4F3A66D8}" type="presParOf" srcId="{237B9240-E5CA-4BBB-95DC-1953FCBFD592}" destId="{234562A6-F1A0-49B4-9203-D72FE0715FFB}" srcOrd="0" destOrd="0" presId="urn:microsoft.com/office/officeart/2005/8/layout/process1"/>
    <dgm:cxn modelId="{23773897-EC27-4FCA-A728-84FCB175FA96}" type="presParOf" srcId="{E72252DA-76EC-4512-A111-3E38C65D5512}" destId="{4A61EC57-F1E0-47D7-86AA-D8106BBB6245}" srcOrd="4" destOrd="0" presId="urn:microsoft.com/office/officeart/2005/8/layout/process1"/>
    <dgm:cxn modelId="{8FB0F828-E9E3-4B0C-9630-DAD43E28A3C9}" type="presParOf" srcId="{E72252DA-76EC-4512-A111-3E38C65D5512}" destId="{CA684C2A-E6A9-445A-B626-A95F15924DE8}" srcOrd="5" destOrd="0" presId="urn:microsoft.com/office/officeart/2005/8/layout/process1"/>
    <dgm:cxn modelId="{F28173D7-FBF2-41F2-AB07-50006EA86176}" type="presParOf" srcId="{CA684C2A-E6A9-445A-B626-A95F15924DE8}" destId="{A8C8A6D4-EFC5-49BD-BDE1-468FB4AE5734}" srcOrd="0" destOrd="0" presId="urn:microsoft.com/office/officeart/2005/8/layout/process1"/>
    <dgm:cxn modelId="{9B89DAEF-0650-4C5E-8144-6AF2D0FED104}" type="presParOf" srcId="{E72252DA-76EC-4512-A111-3E38C65D5512}" destId="{8BE606AA-15ED-493A-BB7F-1701BEA119BF}" srcOrd="6" destOrd="0" presId="urn:microsoft.com/office/officeart/2005/8/layout/process1"/>
    <dgm:cxn modelId="{4A58286C-2238-4276-A3F6-922E5468B4CD}" type="presParOf" srcId="{E72252DA-76EC-4512-A111-3E38C65D5512}" destId="{530119D2-ED14-4202-B9C2-41C0BC6BDFF5}" srcOrd="7" destOrd="0" presId="urn:microsoft.com/office/officeart/2005/8/layout/process1"/>
    <dgm:cxn modelId="{E400CCF5-4D92-4EF1-BDE4-E96D8D09EB04}" type="presParOf" srcId="{530119D2-ED14-4202-B9C2-41C0BC6BDFF5}" destId="{9D38AD0F-7E00-40AD-A4B9-722B015D8E9E}" srcOrd="0" destOrd="0" presId="urn:microsoft.com/office/officeart/2005/8/layout/process1"/>
    <dgm:cxn modelId="{5ED2D3C6-F7AB-414A-A12B-C3F02CA933B4}" type="presParOf" srcId="{E72252DA-76EC-4512-A111-3E38C65D5512}" destId="{048E7D75-AD37-47AC-9ABC-61F86465872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B99E7-46A5-4238-8DEB-03558AC8ED7D}">
      <dsp:nvSpPr>
        <dsp:cNvPr id="0" name=""/>
        <dsp:cNvSpPr/>
      </dsp:nvSpPr>
      <dsp:spPr>
        <a:xfrm>
          <a:off x="8509" y="279194"/>
          <a:ext cx="1318260" cy="495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solidFill>
                <a:srgbClr val="00A499"/>
              </a:solidFill>
              <a:latin typeface="Arial Narrow" panose="020B0606020202030204" pitchFamily="34" charset="0"/>
            </a:rPr>
            <a:t>Screening</a:t>
          </a:r>
          <a:endParaRPr lang="en-US" sz="1700" b="1" kern="1200" noProof="0" dirty="0">
            <a:solidFill>
              <a:srgbClr val="00A499"/>
            </a:solidFill>
            <a:latin typeface="Arial Narrow" panose="020B0606020202030204" pitchFamily="34" charset="0"/>
          </a:endParaRPr>
        </a:p>
      </dsp:txBody>
      <dsp:txXfrm>
        <a:off x="23023" y="293708"/>
        <a:ext cx="1289232" cy="466503"/>
      </dsp:txXfrm>
    </dsp:sp>
    <dsp:sp modelId="{7721F547-3DDA-4225-A08B-9B767F89EFBB}">
      <dsp:nvSpPr>
        <dsp:cNvPr id="0" name=""/>
        <dsp:cNvSpPr/>
      </dsp:nvSpPr>
      <dsp:spPr>
        <a:xfrm>
          <a:off x="1458595" y="363495"/>
          <a:ext cx="279471" cy="326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noProof="0" dirty="0">
            <a:latin typeface="Arial Narrow" panose="020B0606020202030204" pitchFamily="34" charset="0"/>
          </a:endParaRPr>
        </a:p>
      </dsp:txBody>
      <dsp:txXfrm>
        <a:off x="1458595" y="428881"/>
        <a:ext cx="195630" cy="196156"/>
      </dsp:txXfrm>
    </dsp:sp>
    <dsp:sp modelId="{6B723CA9-251E-4B06-A830-3C02D8DB173E}">
      <dsp:nvSpPr>
        <dsp:cNvPr id="0" name=""/>
        <dsp:cNvSpPr/>
      </dsp:nvSpPr>
      <dsp:spPr>
        <a:xfrm>
          <a:off x="1854073" y="278564"/>
          <a:ext cx="1318260" cy="496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solidFill>
                <a:srgbClr val="00A499"/>
              </a:solidFill>
              <a:latin typeface="Arial Narrow" panose="020B0606020202030204" pitchFamily="34" charset="0"/>
            </a:rPr>
            <a:t>Analyse</a:t>
          </a:r>
          <a:endParaRPr lang="en-US" sz="1700" b="1" kern="1200" noProof="0" dirty="0">
            <a:solidFill>
              <a:srgbClr val="00A499"/>
            </a:solidFill>
            <a:latin typeface="Arial Narrow" panose="020B0606020202030204" pitchFamily="34" charset="0"/>
          </a:endParaRPr>
        </a:p>
      </dsp:txBody>
      <dsp:txXfrm>
        <a:off x="1868623" y="293114"/>
        <a:ext cx="1289160" cy="467690"/>
      </dsp:txXfrm>
    </dsp:sp>
    <dsp:sp modelId="{237B9240-E5CA-4BBB-95DC-1953FCBFD592}">
      <dsp:nvSpPr>
        <dsp:cNvPr id="0" name=""/>
        <dsp:cNvSpPr/>
      </dsp:nvSpPr>
      <dsp:spPr>
        <a:xfrm>
          <a:off x="3304160" y="363495"/>
          <a:ext cx="279471" cy="326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noProof="0" dirty="0">
            <a:latin typeface="Arial Narrow" panose="020B0606020202030204" pitchFamily="34" charset="0"/>
          </a:endParaRPr>
        </a:p>
      </dsp:txBody>
      <dsp:txXfrm>
        <a:off x="3304160" y="428881"/>
        <a:ext cx="195630" cy="196156"/>
      </dsp:txXfrm>
    </dsp:sp>
    <dsp:sp modelId="{4A61EC57-F1E0-47D7-86AA-D8106BBB6245}">
      <dsp:nvSpPr>
        <dsp:cNvPr id="0" name=""/>
        <dsp:cNvSpPr/>
      </dsp:nvSpPr>
      <dsp:spPr>
        <a:xfrm>
          <a:off x="3699638" y="198940"/>
          <a:ext cx="1318260" cy="6560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solidFill>
                <a:srgbClr val="FF0000"/>
              </a:solidFill>
              <a:latin typeface="Arial Narrow" panose="020B0606020202030204" pitchFamily="34" charset="0"/>
            </a:rPr>
            <a:t>R</a:t>
          </a:r>
          <a:r>
            <a:rPr lang="en-US" sz="1700" b="1" kern="1200" noProof="0" dirty="0">
              <a:solidFill>
                <a:srgbClr val="FF0000"/>
              </a:solidFill>
              <a:latin typeface="Arial Narrow" panose="020B0606020202030204" pitchFamily="34" charset="0"/>
            </a:rPr>
            <a:t>&amp;D</a:t>
          </a:r>
        </a:p>
      </dsp:txBody>
      <dsp:txXfrm>
        <a:off x="3718853" y="218155"/>
        <a:ext cx="1279830" cy="617609"/>
      </dsp:txXfrm>
    </dsp:sp>
    <dsp:sp modelId="{CA684C2A-E6A9-445A-B626-A95F15924DE8}">
      <dsp:nvSpPr>
        <dsp:cNvPr id="0" name=""/>
        <dsp:cNvSpPr/>
      </dsp:nvSpPr>
      <dsp:spPr>
        <a:xfrm>
          <a:off x="5149724" y="363495"/>
          <a:ext cx="279471" cy="326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noProof="0" dirty="0">
            <a:latin typeface="Arial Narrow" panose="020B0606020202030204" pitchFamily="34" charset="0"/>
          </a:endParaRPr>
        </a:p>
      </dsp:txBody>
      <dsp:txXfrm>
        <a:off x="5149724" y="428881"/>
        <a:ext cx="195630" cy="196156"/>
      </dsp:txXfrm>
    </dsp:sp>
    <dsp:sp modelId="{8BE606AA-15ED-493A-BB7F-1701BEA119BF}">
      <dsp:nvSpPr>
        <dsp:cNvPr id="0" name=""/>
        <dsp:cNvSpPr/>
      </dsp:nvSpPr>
      <dsp:spPr>
        <a:xfrm>
          <a:off x="5545202" y="272076"/>
          <a:ext cx="1318260" cy="50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 err="1">
              <a:solidFill>
                <a:srgbClr val="00A499"/>
              </a:solidFill>
              <a:latin typeface="Arial Narrow" panose="020B0606020202030204" pitchFamily="34" charset="0"/>
            </a:rPr>
            <a:t>Results</a:t>
          </a:r>
          <a:r>
            <a:rPr lang="cs-CZ" sz="1700" b="1" kern="1200" noProof="0" dirty="0">
              <a:solidFill>
                <a:srgbClr val="00A499"/>
              </a:solidFill>
              <a:latin typeface="Arial Narrow" panose="020B0606020202030204" pitchFamily="34" charset="0"/>
            </a:rPr>
            <a:t> </a:t>
          </a:r>
          <a:r>
            <a:rPr lang="cs-CZ" sz="1700" b="1" kern="1200" noProof="0" dirty="0" err="1">
              <a:solidFill>
                <a:srgbClr val="00A499"/>
              </a:solidFill>
              <a:latin typeface="Arial Narrow" panose="020B0606020202030204" pitchFamily="34" charset="0"/>
            </a:rPr>
            <a:t>Processing</a:t>
          </a:r>
          <a:endParaRPr lang="en-US" sz="1700" b="1" kern="1200" noProof="0" dirty="0">
            <a:solidFill>
              <a:srgbClr val="00A499"/>
            </a:solidFill>
            <a:latin typeface="Arial Narrow" panose="020B0606020202030204" pitchFamily="34" charset="0"/>
          </a:endParaRPr>
        </a:p>
      </dsp:txBody>
      <dsp:txXfrm>
        <a:off x="5560133" y="287007"/>
        <a:ext cx="1288398" cy="479905"/>
      </dsp:txXfrm>
    </dsp:sp>
    <dsp:sp modelId="{530119D2-ED14-4202-B9C2-41C0BC6BDFF5}">
      <dsp:nvSpPr>
        <dsp:cNvPr id="0" name=""/>
        <dsp:cNvSpPr/>
      </dsp:nvSpPr>
      <dsp:spPr>
        <a:xfrm>
          <a:off x="6995289" y="363495"/>
          <a:ext cx="279471" cy="326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noProof="0" dirty="0">
            <a:latin typeface="Arial Narrow" panose="020B0606020202030204" pitchFamily="34" charset="0"/>
          </a:endParaRPr>
        </a:p>
      </dsp:txBody>
      <dsp:txXfrm>
        <a:off x="6995289" y="428881"/>
        <a:ext cx="195630" cy="196156"/>
      </dsp:txXfrm>
    </dsp:sp>
    <dsp:sp modelId="{048E7D75-AD37-47AC-9ABC-61F864658729}">
      <dsp:nvSpPr>
        <dsp:cNvPr id="0" name=""/>
        <dsp:cNvSpPr/>
      </dsp:nvSpPr>
      <dsp:spPr>
        <a:xfrm>
          <a:off x="7390767" y="273474"/>
          <a:ext cx="1318260" cy="5069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 err="1">
              <a:solidFill>
                <a:srgbClr val="00A499"/>
              </a:solidFill>
              <a:latin typeface="Arial Narrow" panose="020B0606020202030204" pitchFamily="34" charset="0"/>
            </a:rPr>
            <a:t>Applications</a:t>
          </a:r>
          <a:endParaRPr lang="en-US" sz="1700" b="1" kern="1200" noProof="0" dirty="0">
            <a:solidFill>
              <a:srgbClr val="00A499"/>
            </a:solidFill>
            <a:latin typeface="Arial Narrow" panose="020B0606020202030204" pitchFamily="34" charset="0"/>
          </a:endParaRPr>
        </a:p>
      </dsp:txBody>
      <dsp:txXfrm>
        <a:off x="7405616" y="288323"/>
        <a:ext cx="1288562" cy="477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2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1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3F77-2CE9-7D49-9458-1ACF72B5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8" y="1989138"/>
            <a:ext cx="11798620" cy="1172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1DA3B-0F22-3848-B468-C8422D799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3602038"/>
            <a:ext cx="11798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841-B012-3F4F-A40A-F73F833F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9582-6523-1D44-A4F0-10D045B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D269-4D51-D242-8BC5-F310E73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7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4CAD3-2491-3045-91F4-95BA2887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D3671-8D78-AB47-8428-FB2C74A7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3978-B0A2-9346-AEA0-9BBC0215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B380-B0ED-AA4C-9846-18497E75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1" y="1089025"/>
            <a:ext cx="4563908" cy="7191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539D-BE42-5E44-9649-A4396732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243" y="1089025"/>
            <a:ext cx="7075670" cy="51117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09BA3-2099-E943-B907-9054F9DEA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181" y="1989137"/>
            <a:ext cx="4563908" cy="4211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F984A-10C0-FA4B-993D-0030D8FC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1D101-3D6C-364A-81B6-1FCFE870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CA1EE-A952-AB4C-AD12-9C7801BE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6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38C2-A537-A048-9C5D-EC1FA971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5" y="1089025"/>
            <a:ext cx="4563533" cy="7191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60598-20E7-F042-89BA-C6678DD94E0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08549" y="1089025"/>
            <a:ext cx="7091363" cy="51117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z="1600" dirty="0"/>
              <a:t>Picture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A6C57-B059-7548-8C2E-30FE726D9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555" y="1989137"/>
            <a:ext cx="4563533" cy="4211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13B4-C6DE-674E-99C4-2B60E0B3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753AB-B7F1-204E-AFB9-F65DEBC6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4982-79FD-9346-AC3D-B384016D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6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11/04/2019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Název prezentace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D4CE4-1DDE-1747-9474-B500B04E5D3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3497" y="1089025"/>
            <a:ext cx="11796415" cy="5111749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7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3F77-2CE9-7D49-9458-1ACF72B5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8" y="1989138"/>
            <a:ext cx="11798620" cy="1172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1DA3B-0F22-3848-B468-C8422D799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3602038"/>
            <a:ext cx="1179861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841-B012-3F4F-A40A-F73F833F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9582-6523-1D44-A4F0-10D045B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D269-4D51-D242-8BC5-F310E73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8AEB-B644-5942-AD1E-621B53CF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0131-EA4E-F247-BD08-565629F5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989138"/>
            <a:ext cx="11807825" cy="42116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19AF-979E-E64C-BD7F-90FE544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194E-1BDE-4F4F-9844-8C382C2C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98FB-D470-F24C-9040-6BA593D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ECE6-7A7D-664C-A646-0577ABD5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102836"/>
            <a:ext cx="11799733" cy="7053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8159-490F-9D44-8DE1-C95E4198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8"/>
            <a:ext cx="11807825" cy="421163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1DD2-B40B-6F40-8846-B6C265F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0DD2-F15B-0E4C-ACB5-7DEB62EE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EA89-1BE2-0F40-B054-7AB8ACBF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0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6C57-B154-3447-8B55-54316475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0" y="1089026"/>
            <a:ext cx="11798620" cy="719138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488A-550B-FD44-870D-6B5F0CA0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180" y="1987551"/>
            <a:ext cx="5819620" cy="42136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EBD61-1D0E-8247-8181-00E7B399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87551"/>
            <a:ext cx="5827713" cy="4189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39C4F-0816-E949-A19A-C72D7413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E692D-CAEE-E847-999C-19F61DAB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8AC9C-BE73-C946-A793-2A1ADEE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8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7"/>
            <a:ext cx="5832475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2314322"/>
            <a:ext cx="5832476" cy="38753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5EA90-3B54-D74E-BE42-B5E34C217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989137"/>
            <a:ext cx="5827713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D7D3D-11B1-CB4C-A33F-C8BC62E3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14322"/>
            <a:ext cx="5827713" cy="38753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09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7"/>
            <a:ext cx="5832475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2314322"/>
            <a:ext cx="5832476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5EA90-3B54-D74E-BE42-B5E34C217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989137"/>
            <a:ext cx="5827713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D7D3D-11B1-CB4C-A33F-C8BC62E3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14322"/>
            <a:ext cx="5827713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F2A61-8083-714B-B6EA-A2C9374A76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0179" y="4418252"/>
            <a:ext cx="5832475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A49810-6CDC-1940-ABA4-D189C0035A0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0178" y="4650749"/>
            <a:ext cx="5832475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E3FB61-C1CC-E949-B02F-C230B61EC8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72101" y="4410160"/>
            <a:ext cx="5832475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EC9536-D82E-1D48-A1FD-3B14AAF76BE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72100" y="4642657"/>
            <a:ext cx="5832475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703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77" y="1989137"/>
            <a:ext cx="3735319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554" y="2314322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F2A61-8083-714B-B6EA-A2C9374A76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0178" y="4418252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A49810-6CDC-1940-ABA4-D189C0035A0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0178" y="4650749"/>
            <a:ext cx="3734562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D705129-1E26-D543-92A1-EFAF8E911FC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36469" y="1989138"/>
            <a:ext cx="3734137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0CA5CD9C-5511-DA4E-8F95-0917EC4C4D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6846" y="2314323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2D26FB4-A694-EA42-9284-28128210565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36470" y="4418253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2F72328-61B5-6F45-A95F-1C82C2078F2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36470" y="4650750"/>
            <a:ext cx="3734136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F990E76-7FE9-CE42-A7A1-42B9EA1875D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263521" y="1989139"/>
            <a:ext cx="3734137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70A49019-5474-AF4C-8165-4F90E84BC2B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63898" y="2314324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29B511B-4BFB-E44D-B631-01E01AC6719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63522" y="4418254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2B29021-5CC6-F44B-BEBD-C14F14FA8A1C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63522" y="4650751"/>
            <a:ext cx="3734136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495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144-9A3F-AC4B-ACA3-2C05BA3F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3" y="1089025"/>
            <a:ext cx="11798620" cy="7191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583CD-F360-AA49-A6B4-38560C66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4A53-7C48-3846-9C4E-47C297C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45C61-F597-874B-8F86-E6021962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E16DB-0F0F-994D-A403-C9AB95C3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104756"/>
            <a:ext cx="11798620" cy="703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tabLst>
                <a:tab pos="525463" algn="l"/>
              </a:tabLst>
            </a:pPr>
            <a:r>
              <a:rPr lang="cs-CZ" dirty="0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9CB4-F383-0740-80DE-33C5455CE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816101"/>
            <a:ext cx="11798620" cy="418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subtitle style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E389-49B8-6646-8E5E-600A96746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468" y="6356349"/>
            <a:ext cx="947170" cy="30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5C3DE"/>
                </a:solidFill>
              </a:defRPr>
            </a:lvl1pPr>
          </a:lstStyle>
          <a:p>
            <a:r>
              <a:rPr lang="cs-CZ" dirty="0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F074-0271-8E4C-A0D5-4D84215F5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3505" y="6356351"/>
            <a:ext cx="10145949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5C3DE"/>
                </a:solidFill>
              </a:defRPr>
            </a:lvl1pPr>
          </a:lstStyle>
          <a:p>
            <a:r>
              <a:rPr lang="cs-CZ" dirty="0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14753-7DC6-624B-84C7-488F2ABE6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8926" y="6356350"/>
            <a:ext cx="401782" cy="312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5C3DE"/>
                </a:solidFill>
              </a:defRPr>
            </a:lvl1pPr>
          </a:lstStyle>
          <a:p>
            <a:fld id="{E57EA1BE-92D9-9E4F-B3B9-F1A717F8567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BF379AC-6C90-7F44-0316-7844AA0AFB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5695" y="-23363"/>
            <a:ext cx="4799623" cy="9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70" r:id="rId4"/>
    <p:sldLayoutId id="2147483671" r:id="rId5"/>
    <p:sldLayoutId id="2147483672" r:id="rId6"/>
    <p:sldLayoutId id="2147483683" r:id="rId7"/>
    <p:sldLayoutId id="2147483685" r:id="rId8"/>
    <p:sldLayoutId id="2147483673" r:id="rId9"/>
    <p:sldLayoutId id="2147483674" r:id="rId10"/>
    <p:sldLayoutId id="2147483675" r:id="rId11"/>
    <p:sldLayoutId id="2147483676" r:id="rId12"/>
    <p:sldLayoutId id="214748368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5C3D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733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3906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  <p15:guide id="13" pos="824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1207" userDrawn="1">
          <p15:clr>
            <a:srgbClr val="F26B43"/>
          </p15:clr>
        </p15:guide>
        <p15:guide id="16" pos="3795" userDrawn="1">
          <p15:clr>
            <a:srgbClr val="F26B43"/>
          </p15:clr>
        </p15:guide>
        <p15:guide id="17" pos="3885" userDrawn="1">
          <p15:clr>
            <a:srgbClr val="F26B43"/>
          </p15:clr>
        </p15:guide>
        <p15:guide id="18" pos="7310" userDrawn="1">
          <p15:clr>
            <a:srgbClr val="F26B43"/>
          </p15:clr>
        </p15:guide>
        <p15:guide id="19" pos="3092" userDrawn="1">
          <p15:clr>
            <a:srgbClr val="F26B43"/>
          </p15:clr>
        </p15:guide>
        <p15:guide id="20" pos="3001" userDrawn="1">
          <p15:clr>
            <a:srgbClr val="F26B43"/>
          </p15:clr>
        </p15:guide>
        <p15:guide id="21" orient="horz" pos="22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i.vsb.cz/cs/o-fakulte/organizacni-struktura/odborne-skupiny-fakulty/?id=7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mailto:petr.simonik@vsb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simonik@vsb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 txBox="1">
            <a:spLocks/>
          </p:cNvSpPr>
          <p:nvPr/>
        </p:nvSpPr>
        <p:spPr>
          <a:xfrm>
            <a:off x="152622" y="1646634"/>
            <a:ext cx="11090143" cy="46765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Leader:			</a:t>
            </a:r>
            <a:r>
              <a:rPr lang="en-US" sz="1800" b="1" dirty="0"/>
              <a:t>Petr Simonik, Ph.D., Assoc. Prof.</a:t>
            </a:r>
            <a:br>
              <a:rPr lang="en-US" sz="1800" b="1" dirty="0"/>
            </a:br>
            <a:r>
              <a:rPr lang="en-US" sz="1800" dirty="0"/>
              <a:t>			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ssociate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Professor, Vice Dean (FEECS VSB-TUO), Academic Staff Member (430)</a:t>
            </a:r>
          </a:p>
          <a:p>
            <a:r>
              <a:rPr lang="en-US" sz="1800" dirty="0"/>
              <a:t>Academic staff members:	Tomas Mrovec, Ph.D., Tomas Harach, Ph.D., Tomas Klein, Ph.D.					Jan Strossa, Ph.D., Ales Havel, Ph.D., </a:t>
            </a:r>
            <a:r>
              <a:rPr lang="en-US" sz="1800" dirty="0" err="1"/>
              <a:t>Vladislav</a:t>
            </a:r>
            <a:r>
              <a:rPr lang="en-US" sz="1800" dirty="0"/>
              <a:t> </a:t>
            </a:r>
            <a:r>
              <a:rPr lang="en-US" sz="1800" dirty="0" err="1"/>
              <a:t>Damec</a:t>
            </a:r>
            <a:r>
              <a:rPr lang="en-US" sz="1800" dirty="0"/>
              <a:t>, Ph.D., Tomas </a:t>
            </a:r>
            <a:r>
              <a:rPr lang="en-US" sz="1800" dirty="0" err="1"/>
              <a:t>Pavelek</a:t>
            </a:r>
            <a:r>
              <a:rPr lang="en-US" sz="1800" dirty="0"/>
              <a:t>, Ph.D.</a:t>
            </a:r>
          </a:p>
          <a:p>
            <a:r>
              <a:rPr lang="en-US" sz="1800" dirty="0"/>
              <a:t>Ph.D. students:		Joy Jason Ligori, Petr Krupa, Miroslav Wondra</a:t>
            </a:r>
            <a:r>
              <a:rPr lang="cs-CZ" sz="1800" dirty="0"/>
              <a:t>, </a:t>
            </a:r>
            <a:r>
              <a:rPr lang="en-US" sz="1800" dirty="0"/>
              <a:t>Jan Hradilek, Petr </a:t>
            </a:r>
            <a:r>
              <a:rPr lang="en-US" sz="1800" dirty="0" err="1"/>
              <a:t>Cyprich</a:t>
            </a:r>
            <a:r>
              <a:rPr lang="en-US" sz="1800" dirty="0"/>
              <a:t>, Pavel </a:t>
            </a:r>
            <a:r>
              <a:rPr lang="en-US" sz="1800" dirty="0" err="1"/>
              <a:t>Cyprich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500" dirty="0"/>
          </a:p>
          <a:p>
            <a:r>
              <a:rPr lang="en-US" sz="1800" b="1" dirty="0"/>
              <a:t>Main R&amp;D areas: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research and development of electronics automotive systems, especially for autonomous, cooperative and connected mobility,</a:t>
            </a:r>
            <a:endParaRPr lang="cs-C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/>
              <a:t>behavioral</a:t>
            </a:r>
            <a:r>
              <a:rPr lang="cs-CZ" sz="1800" dirty="0"/>
              <a:t> and </a:t>
            </a:r>
            <a:r>
              <a:rPr lang="cs-CZ" sz="1800" dirty="0" err="1"/>
              <a:t>operational</a:t>
            </a:r>
            <a:r>
              <a:rPr lang="cs-CZ" sz="1800" dirty="0"/>
              <a:t> </a:t>
            </a:r>
            <a:r>
              <a:rPr lang="cs-CZ" sz="1800" dirty="0" err="1"/>
              <a:t>analyses</a:t>
            </a:r>
            <a:r>
              <a:rPr lang="cs-CZ" sz="1800" dirty="0"/>
              <a:t> in </a:t>
            </a:r>
            <a:r>
              <a:rPr lang="cs-CZ" sz="1800" dirty="0" err="1"/>
              <a:t>frame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automated</a:t>
            </a:r>
            <a:r>
              <a:rPr lang="cs-CZ" sz="1800" dirty="0"/>
              <a:t> </a:t>
            </a:r>
            <a:r>
              <a:rPr lang="cs-CZ" sz="1800" dirty="0" err="1"/>
              <a:t>driving</a:t>
            </a:r>
            <a:r>
              <a:rPr lang="cs-CZ" sz="1800" dirty="0"/>
              <a:t> (Level 3, Level 4),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development and </a:t>
            </a:r>
            <a:r>
              <a:rPr lang="cs-CZ" sz="1800" dirty="0"/>
              <a:t>i</a:t>
            </a:r>
            <a:r>
              <a:rPr lang="en-US" sz="1800" dirty="0" err="1"/>
              <a:t>mplementation</a:t>
            </a:r>
            <a:r>
              <a:rPr lang="en-US" sz="1800" dirty="0"/>
              <a:t> of modern power semiconductor converters applying a new switching principles and optimizing the control algorithms,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optimization and electric energy quality factors improving by applying power semiconductors converters,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development of power semiconductors systems intended for electric energy accumulating systems</a:t>
            </a:r>
            <a:r>
              <a:rPr lang="cs-CZ" sz="1800" dirty="0"/>
              <a:t>.</a:t>
            </a:r>
            <a:endParaRPr lang="en-US" sz="1800" dirty="0"/>
          </a:p>
          <a:p>
            <a:r>
              <a:rPr lang="en-US" sz="1800" dirty="0">
                <a:hlinkClick r:id="rId2"/>
              </a:rPr>
              <a:t>https://www.fei.vsb.cz/cs/o-fakulte/organizacni-struktura/odborne-skupiny-fakulty/?id=7</a:t>
            </a:r>
            <a:endParaRPr lang="en-US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152622" y="1017919"/>
            <a:ext cx="11603950" cy="1257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A499"/>
                </a:solidFill>
              </a:rPr>
              <a:t>Research Group: Automotive Electronic Systems and Power Electronics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8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152622" y="799485"/>
            <a:ext cx="11603950" cy="1257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A499"/>
                </a:solidFill>
              </a:rPr>
              <a:t>Research Group: Automotive Electronic Systems and Power Electronics </a:t>
            </a:r>
            <a:endParaRPr lang="en-US" sz="280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 txBox="1">
            <a:spLocks/>
          </p:cNvSpPr>
          <p:nvPr/>
        </p:nvSpPr>
        <p:spPr>
          <a:xfrm>
            <a:off x="152622" y="1269581"/>
            <a:ext cx="11888408" cy="5277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 </a:t>
            </a:r>
            <a:r>
              <a:rPr lang="cs-CZ" sz="1600" b="1" dirty="0" err="1"/>
              <a:t>Automated</a:t>
            </a:r>
            <a:r>
              <a:rPr lang="cs-CZ" sz="1600" b="1" dirty="0"/>
              <a:t> </a:t>
            </a:r>
            <a:r>
              <a:rPr lang="cs-CZ" sz="1600" b="1" dirty="0" err="1"/>
              <a:t>driving</a:t>
            </a:r>
            <a:r>
              <a:rPr lang="cs-CZ" sz="1600" b="1" dirty="0"/>
              <a:t>, </a:t>
            </a:r>
            <a:r>
              <a:rPr lang="cs-CZ" sz="1600" b="1" dirty="0" err="1"/>
              <a:t>behavioral</a:t>
            </a:r>
            <a:r>
              <a:rPr lang="cs-CZ" sz="1600" b="1" dirty="0"/>
              <a:t> and </a:t>
            </a:r>
            <a:r>
              <a:rPr lang="cs-CZ" sz="1600" b="1" dirty="0" err="1"/>
              <a:t>operational</a:t>
            </a:r>
            <a:r>
              <a:rPr lang="cs-CZ" sz="1600" b="1" dirty="0"/>
              <a:t> </a:t>
            </a:r>
            <a:r>
              <a:rPr lang="cs-CZ" sz="1600" b="1" dirty="0" err="1"/>
              <a:t>analyses</a:t>
            </a:r>
            <a:endParaRPr lang="cs-CZ" sz="1600" b="1" dirty="0"/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</a:pPr>
            <a:r>
              <a:rPr lang="cs-CZ" sz="1600" dirty="0" err="1"/>
              <a:t>Programmable</a:t>
            </a:r>
            <a:r>
              <a:rPr lang="cs-CZ" sz="1600" dirty="0"/>
              <a:t> </a:t>
            </a:r>
            <a:r>
              <a:rPr lang="cs-CZ" sz="1600" dirty="0" err="1"/>
              <a:t>embeded</a:t>
            </a:r>
            <a:r>
              <a:rPr lang="cs-CZ" sz="1600" dirty="0"/>
              <a:t> </a:t>
            </a:r>
            <a:r>
              <a:rPr lang="cs-CZ" sz="1600" dirty="0" err="1"/>
              <a:t>systems</a:t>
            </a:r>
            <a:r>
              <a:rPr lang="cs-CZ" sz="1600" dirty="0"/>
              <a:t>, </a:t>
            </a:r>
            <a:r>
              <a:rPr lang="cs-CZ" sz="1600" dirty="0" err="1"/>
              <a:t>control</a:t>
            </a:r>
            <a:r>
              <a:rPr lang="cs-CZ" sz="1600" dirty="0"/>
              <a:t> </a:t>
            </a:r>
            <a:r>
              <a:rPr lang="cs-CZ" sz="1600" dirty="0" err="1"/>
              <a:t>units</a:t>
            </a:r>
            <a:r>
              <a:rPr lang="cs-CZ" sz="1600" dirty="0"/>
              <a:t> and </a:t>
            </a:r>
            <a:r>
              <a:rPr lang="cs-CZ" sz="1600" dirty="0" err="1"/>
              <a:t>their</a:t>
            </a:r>
            <a:r>
              <a:rPr lang="cs-CZ" sz="1600" dirty="0"/>
              <a:t> </a:t>
            </a:r>
            <a:r>
              <a:rPr lang="cs-CZ" sz="1600" dirty="0" err="1"/>
              <a:t>control</a:t>
            </a:r>
            <a:r>
              <a:rPr lang="cs-CZ" sz="1600" dirty="0"/>
              <a:t> </a:t>
            </a:r>
            <a:r>
              <a:rPr lang="cs-CZ" sz="1600" dirty="0" err="1"/>
              <a:t>algorithms</a:t>
            </a:r>
            <a:r>
              <a:rPr lang="cs-CZ" sz="1600" dirty="0"/>
              <a:t> </a:t>
            </a:r>
            <a:r>
              <a:rPr lang="en-US" sz="1600" dirty="0"/>
              <a:t>for autonomous, cooperative and connected mobility</a:t>
            </a:r>
            <a:r>
              <a:rPr lang="cs-CZ" sz="1600" dirty="0"/>
              <a:t> (</a:t>
            </a:r>
            <a:r>
              <a:rPr lang="cs-CZ" sz="1600" dirty="0" err="1"/>
              <a:t>using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example</a:t>
            </a:r>
            <a:r>
              <a:rPr lang="cs-CZ" sz="1600" dirty="0"/>
              <a:t> NXP, MRS Electronics, AWS </a:t>
            </a:r>
            <a:r>
              <a:rPr lang="cs-CZ" sz="1600" dirty="0" err="1"/>
              <a:t>platforms</a:t>
            </a:r>
            <a:r>
              <a:rPr lang="cs-CZ" sz="1600" dirty="0"/>
              <a:t>), </a:t>
            </a:r>
            <a:r>
              <a:rPr lang="cs-CZ" sz="1600" dirty="0" err="1"/>
              <a:t>incl</a:t>
            </a:r>
            <a:r>
              <a:rPr lang="cs-CZ" sz="1600" dirty="0"/>
              <a:t>. </a:t>
            </a:r>
            <a:r>
              <a:rPr lang="cs-CZ" sz="1600" dirty="0" err="1"/>
              <a:t>environmental</a:t>
            </a:r>
            <a:r>
              <a:rPr lang="cs-CZ" sz="1600" dirty="0"/>
              <a:t> and </a:t>
            </a:r>
            <a:r>
              <a:rPr lang="cs-CZ" sz="1600" dirty="0" err="1"/>
              <a:t>percepion</a:t>
            </a:r>
            <a:r>
              <a:rPr lang="cs-CZ" sz="1600" dirty="0"/>
              <a:t> data </a:t>
            </a:r>
            <a:r>
              <a:rPr lang="cs-CZ" sz="1600" dirty="0" err="1"/>
              <a:t>analyses</a:t>
            </a:r>
            <a:r>
              <a:rPr lang="cs-CZ" sz="1600" dirty="0"/>
              <a:t> </a:t>
            </a:r>
            <a:r>
              <a:rPr lang="en-US" sz="1600" dirty="0"/>
              <a:t>and behavioral </a:t>
            </a:r>
            <a:r>
              <a:rPr lang="en-US" sz="1600" dirty="0" err="1"/>
              <a:t>anlyses</a:t>
            </a:r>
            <a:r>
              <a:rPr lang="cs-CZ" sz="16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 Modeling, </a:t>
            </a:r>
            <a:r>
              <a:rPr lang="cs-CZ" sz="1600" b="1" dirty="0" err="1"/>
              <a:t>simulation</a:t>
            </a:r>
            <a:r>
              <a:rPr lang="cs-CZ" sz="1600" b="1" dirty="0"/>
              <a:t> and </a:t>
            </a:r>
            <a:r>
              <a:rPr lang="cs-CZ" sz="1600" b="1" dirty="0" err="1"/>
              <a:t>HiL</a:t>
            </a:r>
            <a:r>
              <a:rPr lang="cs-CZ" sz="1600" b="1" dirty="0"/>
              <a:t> testing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control</a:t>
            </a:r>
            <a:r>
              <a:rPr lang="cs-CZ" sz="1600" b="1" dirty="0"/>
              <a:t> </a:t>
            </a:r>
            <a:r>
              <a:rPr lang="cs-CZ" sz="1600" b="1" dirty="0" err="1"/>
              <a:t>systems</a:t>
            </a:r>
            <a:r>
              <a:rPr lang="cs-CZ" sz="1600" b="1" dirty="0"/>
              <a:t>, </a:t>
            </a:r>
            <a:r>
              <a:rPr lang="cs-CZ" sz="1600" b="1" dirty="0" err="1"/>
              <a:t>sensors</a:t>
            </a:r>
            <a:r>
              <a:rPr lang="cs-CZ" sz="1600" b="1" dirty="0"/>
              <a:t> and </a:t>
            </a:r>
            <a:r>
              <a:rPr lang="cs-CZ" sz="1600" b="1" dirty="0" err="1"/>
              <a:t>actuators</a:t>
            </a:r>
            <a:endParaRPr lang="en-US" sz="1600" b="1" dirty="0"/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</a:pPr>
            <a:r>
              <a:rPr lang="cs-CZ" sz="1600" dirty="0"/>
              <a:t>Modeling and </a:t>
            </a:r>
            <a:r>
              <a:rPr lang="cs-CZ" sz="1600" dirty="0" err="1"/>
              <a:t>simulation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systems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en-US" sz="1600" dirty="0"/>
              <a:t>autonomous, cooperative and connected mobility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</a:t>
            </a:r>
            <a:r>
              <a:rPr lang="cs-CZ" sz="1600" dirty="0" err="1"/>
              <a:t>Mathworks</a:t>
            </a:r>
            <a:r>
              <a:rPr lang="cs-CZ" sz="1600" dirty="0"/>
              <a:t>, </a:t>
            </a:r>
            <a:r>
              <a:rPr lang="cs-CZ" sz="1600" dirty="0" err="1"/>
              <a:t>Vector</a:t>
            </a:r>
            <a:r>
              <a:rPr lang="cs-CZ" sz="1600" dirty="0"/>
              <a:t> Informatik, </a:t>
            </a:r>
            <a:r>
              <a:rPr lang="cs-CZ" sz="1600" dirty="0" err="1"/>
              <a:t>dSpace</a:t>
            </a:r>
            <a:r>
              <a:rPr lang="cs-CZ" sz="1600" dirty="0"/>
              <a:t>, </a:t>
            </a:r>
            <a:r>
              <a:rPr lang="cs-CZ" sz="1600" dirty="0" err="1"/>
              <a:t>Xylon</a:t>
            </a:r>
            <a:r>
              <a:rPr lang="cs-CZ" sz="1600" dirty="0"/>
              <a:t> </a:t>
            </a:r>
            <a:r>
              <a:rPr lang="cs-CZ" sz="1600" dirty="0" err="1"/>
              <a:t>platforms</a:t>
            </a:r>
            <a:r>
              <a:rPr lang="cs-CZ" sz="1600" dirty="0"/>
              <a:t>.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</a:pPr>
            <a:r>
              <a:rPr lang="cs-CZ" sz="1600" dirty="0" err="1"/>
              <a:t>Advanced</a:t>
            </a:r>
            <a:r>
              <a:rPr lang="cs-CZ" sz="1600" dirty="0"/>
              <a:t> </a:t>
            </a:r>
            <a:r>
              <a:rPr lang="cs-CZ" sz="1600" dirty="0" err="1"/>
              <a:t>HiL</a:t>
            </a:r>
            <a:r>
              <a:rPr lang="cs-CZ" sz="1600" dirty="0"/>
              <a:t> </a:t>
            </a:r>
            <a:r>
              <a:rPr lang="cs-CZ" sz="1600" dirty="0" err="1"/>
              <a:t>verification</a:t>
            </a:r>
            <a:r>
              <a:rPr lang="cs-CZ" sz="1600" dirty="0"/>
              <a:t> and </a:t>
            </a:r>
            <a:r>
              <a:rPr lang="cs-CZ" sz="1600" dirty="0" err="1"/>
              <a:t>validation</a:t>
            </a:r>
            <a:r>
              <a:rPr lang="cs-CZ" sz="1600" dirty="0"/>
              <a:t> testing </a:t>
            </a:r>
            <a:r>
              <a:rPr lang="cs-CZ" sz="1600" dirty="0" err="1"/>
              <a:t>alghoritms</a:t>
            </a:r>
            <a:r>
              <a:rPr lang="cs-CZ" sz="1600" dirty="0"/>
              <a:t> on </a:t>
            </a:r>
            <a:r>
              <a:rPr lang="cs-CZ" sz="1600" dirty="0" err="1"/>
              <a:t>Vector</a:t>
            </a:r>
            <a:r>
              <a:rPr lang="cs-CZ" sz="1600" dirty="0"/>
              <a:t> Informatik and </a:t>
            </a:r>
            <a:r>
              <a:rPr lang="cs-CZ" sz="1600" dirty="0" err="1"/>
              <a:t>dSpace</a:t>
            </a:r>
            <a:r>
              <a:rPr lang="cs-CZ" sz="1600" dirty="0"/>
              <a:t> </a:t>
            </a:r>
            <a:r>
              <a:rPr lang="cs-CZ" sz="1600" dirty="0" err="1"/>
              <a:t>platforms</a:t>
            </a:r>
            <a:r>
              <a:rPr lang="cs-CZ" sz="1600" dirty="0"/>
              <a:t>.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 DC – DC systems - power converters</a:t>
            </a:r>
          </a:p>
          <a:p>
            <a:pPr marL="971550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Systems for coupling a different sets of battery packs containers focused on energy storages cooperating with renewable energy sources.</a:t>
            </a:r>
            <a:endParaRPr lang="en-US" sz="1600" b="1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 AC – DC systems - power converters</a:t>
            </a:r>
          </a:p>
          <a:p>
            <a:pPr marL="901700" lvl="2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Systems for coupling DC systems with AC grids focused on the power </a:t>
            </a:r>
            <a:r>
              <a:rPr lang="en-US" sz="1600" dirty="0" err="1"/>
              <a:t>power</a:t>
            </a:r>
            <a:r>
              <a:rPr lang="en-US" sz="1600" dirty="0"/>
              <a:t> factor correction on AC side.</a:t>
            </a:r>
          </a:p>
          <a:p>
            <a:pPr marL="901700" lvl="2">
              <a:lnSpc>
                <a:spcPct val="110000"/>
              </a:lnSpc>
              <a:spcBef>
                <a:spcPts val="0"/>
              </a:spcBef>
            </a:pPr>
            <a:r>
              <a:rPr lang="en-US" sz="1600" dirty="0"/>
              <a:t>Power Semiconductors </a:t>
            </a:r>
            <a:r>
              <a:rPr lang="en-US" sz="1600" dirty="0" err="1"/>
              <a:t>swit</a:t>
            </a:r>
            <a:r>
              <a:rPr lang="cs-CZ" sz="1600" dirty="0"/>
              <a:t>c</a:t>
            </a:r>
            <a:r>
              <a:rPr lang="en-US" sz="1600" dirty="0" err="1"/>
              <a:t>hing</a:t>
            </a:r>
            <a:r>
              <a:rPr lang="en-US" sz="1600" dirty="0"/>
              <a:t> control techniques.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/>
          </a:p>
        </p:txBody>
      </p:sp>
      <p:pic>
        <p:nvPicPr>
          <p:cNvPr id="2" name="Obrázek 1" descr="Obsah obrázku text, interiér, spotřebič, přeplněné&#10;&#10;Popis byl vytvořen automaticky">
            <a:extLst>
              <a:ext uri="{FF2B5EF4-FFF2-40B4-BE49-F238E27FC236}">
                <a16:creationId xmlns:a16="http://schemas.microsoft.com/office/drawing/2014/main" id="{CD5FEFC8-BAEE-3457-29CE-62D88DA104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47" y="4982274"/>
            <a:ext cx="2673790" cy="17825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Obrázek 2" descr="Obsah obrázku text, interiér, patro, osoba&#10;&#10;Popis byl vytvořen automaticky">
            <a:extLst>
              <a:ext uri="{FF2B5EF4-FFF2-40B4-BE49-F238E27FC236}">
                <a16:creationId xmlns:a16="http://schemas.microsoft.com/office/drawing/2014/main" id="{A76A226D-1604-2C44-EF6A-FF6C761BF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4" y="4982274"/>
            <a:ext cx="2429925" cy="17825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B64D4D-3632-192A-E128-EB80754621D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"/>
          <a:stretch/>
        </p:blipFill>
        <p:spPr bwMode="auto">
          <a:xfrm>
            <a:off x="4788723" y="4982274"/>
            <a:ext cx="3288471" cy="178252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bsah obrázku text, osoba, interiér, patro&#10;&#10;Popis byl vytvořen automaticky">
            <a:extLst>
              <a:ext uri="{FF2B5EF4-FFF2-40B4-BE49-F238E27FC236}">
                <a16:creationId xmlns:a16="http://schemas.microsoft.com/office/drawing/2014/main" id="{465A5F96-C476-1000-41C8-580B88C74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834" y="4982274"/>
            <a:ext cx="1754048" cy="17825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Obrázek 7" descr="Obsah obrázku text, interiér, patro, počítač&#10;&#10;Popis byl vytvořen automaticky">
            <a:extLst>
              <a:ext uri="{FF2B5EF4-FFF2-40B4-BE49-F238E27FC236}">
                <a16:creationId xmlns:a16="http://schemas.microsoft.com/office/drawing/2014/main" id="{932E4876-31B8-CAC1-604B-2B6A259953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047" y="4983480"/>
            <a:ext cx="2593109" cy="178132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14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152621" y="1017919"/>
            <a:ext cx="11062225" cy="1257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800" dirty="0" err="1">
                <a:solidFill>
                  <a:srgbClr val="00A499"/>
                </a:solidFill>
              </a:rPr>
              <a:t>Projects</a:t>
            </a:r>
            <a:r>
              <a:rPr lang="cs-CZ" sz="2800" dirty="0">
                <a:solidFill>
                  <a:srgbClr val="00A499"/>
                </a:solidFill>
              </a:rPr>
              <a:t> and </a:t>
            </a:r>
            <a:r>
              <a:rPr lang="cs-CZ" sz="2800" dirty="0" err="1">
                <a:solidFill>
                  <a:srgbClr val="00A499"/>
                </a:solidFill>
              </a:rPr>
              <a:t>cooperation</a:t>
            </a:r>
            <a:endParaRPr lang="en-US" sz="2800" dirty="0"/>
          </a:p>
        </p:txBody>
      </p:sp>
      <p:sp>
        <p:nvSpPr>
          <p:cNvPr id="9" name="Obdélník 8"/>
          <p:cNvSpPr/>
          <p:nvPr/>
        </p:nvSpPr>
        <p:spPr>
          <a:xfrm>
            <a:off x="240649" y="2770442"/>
            <a:ext cx="11814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err="1"/>
              <a:t>Some</a:t>
            </a:r>
            <a:r>
              <a:rPr lang="cs-CZ" b="1" u="sng" dirty="0"/>
              <a:t> </a:t>
            </a:r>
            <a:r>
              <a:rPr lang="cs-CZ" b="1" u="sng" dirty="0" err="1"/>
              <a:t>of</a:t>
            </a:r>
            <a:r>
              <a:rPr lang="cs-CZ" b="1" u="sng" dirty="0"/>
              <a:t> </a:t>
            </a:r>
            <a:r>
              <a:rPr lang="cs-CZ" b="1" u="sng" dirty="0" err="1"/>
              <a:t>actual</a:t>
            </a:r>
            <a:r>
              <a:rPr lang="cs-CZ" b="1" u="sng" dirty="0"/>
              <a:t> p</a:t>
            </a:r>
            <a:r>
              <a:rPr lang="en-US" b="1" u="sng" dirty="0" err="1"/>
              <a:t>rojects</a:t>
            </a:r>
            <a:endParaRPr lang="en-US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HORIZON-Chips-JU (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KDT-JU-2023-2-RIA,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Focus-Topic-2),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FreeSerif-Identity-H-Identity-H"/>
              </a:rPr>
              <a:t>HAL4SDV,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reeSerif-Identity-H-Identity-H"/>
              </a:rPr>
              <a:t>Hardware Abstraction Layer for a European Software Defined Vehicle approach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FreeSerif-Identity-H-Identity-H"/>
              </a:rPr>
              <a:t>, Czech node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FreeSerif-Identity-H-Identity-H"/>
              </a:rPr>
              <a:t>coordinator</a:t>
            </a:r>
            <a:r>
              <a:rPr lang="cs-CZ" dirty="0">
                <a:solidFill>
                  <a:srgbClr val="000000"/>
                </a:solidFill>
                <a:latin typeface="FreeSerif-Identity-H-Identity-H"/>
              </a:rPr>
              <a:t>, 2024-2027.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TM04000040: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SECURE-RIDE, TAČR DELTA II,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CyberSECURity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coopERatIve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mobility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V2X, 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AUTOCRYPT Co., Ltd., Korea Automotive Technology Institute,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Myongji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Academia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CEDA MAPS a.s., 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Corporation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s.r.o.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CTU Prague and VSB-TUO, 2023-2025.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101100707: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TEF, Digital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(EC), AI-MATTERS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Testing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creation of an effective European reference test and experimental facility dedicated to the implementation of artificial intelligence in the European manufacturing sector, 2023-2027.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101083551: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EDIH Ostrava, Digital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(DIGITAL),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Invest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 development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ALM/PLM SW, modeling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2023-2025.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Center for Advanced Machines and Manufacturing Technology (CAMAT), TAČR NCK2, </a:t>
            </a:r>
            <a:r>
              <a:rPr lang="en-US" dirty="0"/>
              <a:t>TN02000028, 2023-2028.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Excellence For </a:t>
            </a:r>
            <a:r>
              <a:rPr lang="en-US" dirty="0" err="1"/>
              <a:t>REgion</a:t>
            </a:r>
            <a:r>
              <a:rPr lang="en-US" dirty="0"/>
              <a:t> Sustainability and </a:t>
            </a:r>
            <a:r>
              <a:rPr lang="en-US" dirty="0" err="1"/>
              <a:t>Hihg</a:t>
            </a:r>
            <a:r>
              <a:rPr lang="en-US" dirty="0"/>
              <a:t>-tech Industries (REFRESH), CZ.10.03.01/00/22_003/0000048, 2023-2027.</a:t>
            </a:r>
          </a:p>
        </p:txBody>
      </p:sp>
      <p:pic>
        <p:nvPicPr>
          <p:cNvPr id="3" name="Obrázek 2" descr="Obsah obrázku text, Písmo, snímek obrazovky, Značka&#10;&#10;Popis byl vytvořen automaticky">
            <a:extLst>
              <a:ext uri="{FF2B5EF4-FFF2-40B4-BE49-F238E27FC236}">
                <a16:creationId xmlns:a16="http://schemas.microsoft.com/office/drawing/2014/main" id="{4BD1E7C2-7028-8976-4EF4-2A893087E0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231" y="154437"/>
            <a:ext cx="1222278" cy="782258"/>
          </a:xfrm>
          <a:prstGeom prst="rect">
            <a:avLst/>
          </a:prstGeom>
        </p:spPr>
      </p:pic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9A1717A9-FBCD-4AA9-AD29-EA47DC2BC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699" y="252624"/>
            <a:ext cx="2319046" cy="72109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6202B7-660D-6D3A-B8A2-E88993D77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186925"/>
              </p:ext>
            </p:extLst>
          </p:nvPr>
        </p:nvGraphicFramePr>
        <p:xfrm>
          <a:off x="3174725" y="1244169"/>
          <a:ext cx="8717537" cy="10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8B5A8C8F-2E4D-237D-6499-F8CDB8DC18C2}"/>
              </a:ext>
            </a:extLst>
          </p:cNvPr>
          <p:cNvSpPr txBox="1">
            <a:spLocks/>
          </p:cNvSpPr>
          <p:nvPr/>
        </p:nvSpPr>
        <p:spPr>
          <a:xfrm>
            <a:off x="8429539" y="2167024"/>
            <a:ext cx="3462723" cy="358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2000" dirty="0">
                <a:solidFill>
                  <a:srgbClr val="00A499"/>
                </a:solidFill>
              </a:rPr>
              <a:t>Industrial testbed with</a:t>
            </a:r>
            <a:r>
              <a:rPr lang="cs-CZ" sz="2000" dirty="0">
                <a:solidFill>
                  <a:srgbClr val="00A499"/>
                </a:solidFill>
              </a:rPr>
              <a:t> 5G NSA</a:t>
            </a:r>
          </a:p>
        </p:txBody>
      </p:sp>
      <p:pic>
        <p:nvPicPr>
          <p:cNvPr id="10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C3C22E5-A777-865C-6724-59AC43736645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389" y="2313279"/>
            <a:ext cx="1077514" cy="452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 descr="Obsah obrázku Stopka, značení, Dopravní značka, symbol&#10;&#10;Popis byl vytvořen automaticky">
            <a:extLst>
              <a:ext uri="{FF2B5EF4-FFF2-40B4-BE49-F238E27FC236}">
                <a16:creationId xmlns:a16="http://schemas.microsoft.com/office/drawing/2014/main" id="{61219974-BF0D-B1D4-696D-4FEA89F0622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28" y="1455302"/>
            <a:ext cx="719309" cy="719309"/>
          </a:xfrm>
          <a:prstGeom prst="rect">
            <a:avLst/>
          </a:prstGeom>
        </p:spPr>
      </p:pic>
      <p:pic>
        <p:nvPicPr>
          <p:cNvPr id="1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51CC67-1B69-C49C-E97E-C7A3979FA3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746" y="1497594"/>
            <a:ext cx="719309" cy="726327"/>
          </a:xfrm>
          <a:prstGeom prst="rect">
            <a:avLst/>
          </a:prstGeom>
        </p:spPr>
      </p:pic>
      <p:pic>
        <p:nvPicPr>
          <p:cNvPr id="13" name="Obrázek 12" descr="Obsah obrázku Grafika, snímek obrazovky, Písmo, logo&#10;&#10;Popis byl vytvořen automaticky">
            <a:extLst>
              <a:ext uri="{FF2B5EF4-FFF2-40B4-BE49-F238E27FC236}">
                <a16:creationId xmlns:a16="http://schemas.microsoft.com/office/drawing/2014/main" id="{CFE64807-7996-FD0A-4AA1-949429C5924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794" y="2145293"/>
            <a:ext cx="1017890" cy="719309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AB295EA-47E4-EF47-360E-1DBE5042C75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03576" y="2029784"/>
            <a:ext cx="2098736" cy="1001325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2A1523D-EB49-58E3-35D8-DD97C29C53F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83025" y="2307931"/>
            <a:ext cx="1135318" cy="41909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2092BD4-CA05-482E-6B52-6DC1D0F6C1E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484" y="2591727"/>
            <a:ext cx="1116307" cy="272875"/>
          </a:xfrm>
          <a:prstGeom prst="rect">
            <a:avLst/>
          </a:prstGeom>
        </p:spPr>
      </p:pic>
      <p:pic>
        <p:nvPicPr>
          <p:cNvPr id="17" name="Obrázek 16" descr="Obsah obrázku snímek obrazovky, Grafika, Písmo, text&#10;&#10;Popis byl vytvořen automaticky">
            <a:extLst>
              <a:ext uri="{FF2B5EF4-FFF2-40B4-BE49-F238E27FC236}">
                <a16:creationId xmlns:a16="http://schemas.microsoft.com/office/drawing/2014/main" id="{760309A2-8F8F-5B55-5082-F113E2606A7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418" y="2409267"/>
            <a:ext cx="1222277" cy="687531"/>
          </a:xfrm>
          <a:prstGeom prst="rect">
            <a:avLst/>
          </a:prstGeom>
        </p:spPr>
      </p:pic>
      <p:pic>
        <p:nvPicPr>
          <p:cNvPr id="18" name="Obrázek 17" descr="Obsah obrázku Písmo, logo, text, Grafika&#10;&#10;Popis byl vytvořen automaticky">
            <a:extLst>
              <a:ext uri="{FF2B5EF4-FFF2-40B4-BE49-F238E27FC236}">
                <a16:creationId xmlns:a16="http://schemas.microsoft.com/office/drawing/2014/main" id="{B5533EFF-4817-0884-9981-E2AA8333BA91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34" y="2215315"/>
            <a:ext cx="1438173" cy="579264"/>
          </a:xfrm>
          <a:prstGeom prst="rect">
            <a:avLst/>
          </a:prstGeom>
        </p:spPr>
      </p:pic>
      <p:pic>
        <p:nvPicPr>
          <p:cNvPr id="19" name="Obrázek 18" descr="Obsah obrázku Grafika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C16C1746-E82D-334E-051C-48991C956C5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826" y="2253647"/>
            <a:ext cx="513537" cy="512428"/>
          </a:xfrm>
          <a:prstGeom prst="rect">
            <a:avLst/>
          </a:prstGeom>
        </p:spPr>
      </p:pic>
      <p:pic>
        <p:nvPicPr>
          <p:cNvPr id="25" name="Obrázek 24" descr="Obsah obrázku symbol, logo, kruh, Grafika&#10;&#10;Popis byl vytvořen automaticky">
            <a:extLst>
              <a:ext uri="{FF2B5EF4-FFF2-40B4-BE49-F238E27FC236}">
                <a16:creationId xmlns:a16="http://schemas.microsoft.com/office/drawing/2014/main" id="{707C2D50-24F1-AC37-47D9-4F649B0D28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100" y="1465746"/>
            <a:ext cx="637460" cy="637460"/>
          </a:xfrm>
          <a:prstGeom prst="rect">
            <a:avLst/>
          </a:prstGeom>
        </p:spPr>
      </p:pic>
      <p:pic>
        <p:nvPicPr>
          <p:cNvPr id="26" name="Obrázek 25" descr="ECSEL JU becomes KDT JU | KDT JU">
            <a:extLst>
              <a:ext uri="{FF2B5EF4-FFF2-40B4-BE49-F238E27FC236}">
                <a16:creationId xmlns:a16="http://schemas.microsoft.com/office/drawing/2014/main" id="{C5048729-0EA6-4C09-9679-0E66AB44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50" y="147720"/>
            <a:ext cx="1668152" cy="9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161227" y="816832"/>
            <a:ext cx="10914308" cy="1257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A499"/>
                </a:solidFill>
              </a:rPr>
              <a:t>We are constantly working on our infrastructural readiness!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F61D25-DA85-1520-577B-3D1135BE3EC8}"/>
              </a:ext>
            </a:extLst>
          </p:cNvPr>
          <p:cNvSpPr txBox="1">
            <a:spLocks/>
          </p:cNvSpPr>
          <p:nvPr/>
        </p:nvSpPr>
        <p:spPr>
          <a:xfrm>
            <a:off x="214465" y="1398914"/>
            <a:ext cx="11332439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en-US" sz="2000" dirty="0"/>
              <a:t>New experimental labs and testing polygon</a:t>
            </a:r>
            <a:r>
              <a:rPr lang="cs-CZ" sz="2000" dirty="0"/>
              <a:t>.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en-US" sz="2000" dirty="0"/>
              <a:t>In 2024, the construction of new special laboratories and its </a:t>
            </a:r>
            <a:r>
              <a:rPr lang="en-US" sz="2000" b="1" u="sng" dirty="0"/>
              <a:t>own closed driving polygon </a:t>
            </a:r>
            <a:r>
              <a:rPr lang="en-US" sz="2000" dirty="0"/>
              <a:t>for modeling, simulation and experimental testing of ADAS and </a:t>
            </a:r>
            <a:r>
              <a:rPr lang="cs-CZ" sz="2000" dirty="0" err="1"/>
              <a:t>automated</a:t>
            </a:r>
            <a:r>
              <a:rPr lang="cs-CZ" sz="2000" dirty="0"/>
              <a:t> </a:t>
            </a:r>
            <a:r>
              <a:rPr lang="en-US" sz="2000" dirty="0"/>
              <a:t>vehicles will begin.</a:t>
            </a:r>
            <a:endParaRPr lang="cs-CZ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/>
              <a:t>Pos</a:t>
            </a:r>
            <a:r>
              <a:rPr lang="en-US" sz="2000" dirty="0"/>
              <a:t>s</a:t>
            </a:r>
            <a:r>
              <a:rPr lang="cs-CZ" sz="2000" dirty="0" err="1"/>
              <a:t>ible</a:t>
            </a:r>
            <a:r>
              <a:rPr lang="cs-CZ" sz="2000" dirty="0"/>
              <a:t> </a:t>
            </a:r>
            <a:r>
              <a:rPr lang="cs-CZ" sz="2000" dirty="0" err="1"/>
              <a:t>way</a:t>
            </a:r>
            <a:r>
              <a:rPr lang="cs-CZ" sz="2000" dirty="0"/>
              <a:t> to joint </a:t>
            </a:r>
            <a:r>
              <a:rPr lang="cs-CZ" sz="2000" dirty="0" err="1"/>
              <a:t>experime</a:t>
            </a:r>
            <a:r>
              <a:rPr lang="en-US" sz="2000" dirty="0"/>
              <a:t>n</a:t>
            </a:r>
            <a:r>
              <a:rPr lang="cs-CZ" sz="2000" dirty="0" err="1"/>
              <a:t>tal</a:t>
            </a:r>
            <a:r>
              <a:rPr lang="cs-CZ" sz="2000" dirty="0"/>
              <a:t> testing.</a:t>
            </a:r>
            <a:endParaRPr lang="en-GB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7A3572-E306-29BE-5258-3C041C687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0" y="2933562"/>
            <a:ext cx="4226217" cy="2787282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EE7B312-B961-1D85-B5FB-A8A9B6727A28}"/>
              </a:ext>
            </a:extLst>
          </p:cNvPr>
          <p:cNvGrpSpPr/>
          <p:nvPr/>
        </p:nvGrpSpPr>
        <p:grpSpPr>
          <a:xfrm>
            <a:off x="118801" y="5991143"/>
            <a:ext cx="2930563" cy="888325"/>
            <a:chOff x="2951008" y="1726483"/>
            <a:chExt cx="1466190" cy="1819565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2374BF7-B9A2-1E5A-1ED6-9CD3E4319111}"/>
                </a:ext>
              </a:extLst>
            </p:cNvPr>
            <p:cNvSpPr/>
            <p:nvPr/>
          </p:nvSpPr>
          <p:spPr>
            <a:xfrm>
              <a:off x="2951008" y="1894694"/>
              <a:ext cx="1368132" cy="16513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A9594A2-E87D-99F0-2059-474CCAA539E2}"/>
                </a:ext>
              </a:extLst>
            </p:cNvPr>
            <p:cNvSpPr txBox="1"/>
            <p:nvPr/>
          </p:nvSpPr>
          <p:spPr>
            <a:xfrm>
              <a:off x="3049066" y="1726483"/>
              <a:ext cx="1368132" cy="165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968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b="1" kern="1200" dirty="0" err="1">
                  <a:solidFill>
                    <a:srgbClr val="00A499"/>
                  </a:solidFill>
                </a:rPr>
                <a:t>Testbed</a:t>
              </a:r>
              <a:r>
                <a:rPr lang="en-US" b="1" kern="1200" dirty="0">
                  <a:solidFill>
                    <a:srgbClr val="00A499"/>
                  </a:solidFill>
                </a:rPr>
                <a:t> A</a:t>
              </a:r>
              <a:r>
                <a:rPr lang="cs-CZ" b="1" kern="1200" dirty="0">
                  <a:solidFill>
                    <a:srgbClr val="00A499"/>
                  </a:solidFill>
                </a:rPr>
                <a:t> CPIT TL3</a:t>
              </a:r>
              <a:endParaRPr lang="en-GB" b="1" kern="1200" dirty="0">
                <a:solidFill>
                  <a:srgbClr val="00A499"/>
                </a:solidFill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I</a:t>
              </a:r>
              <a:r>
                <a:rPr lang="en-US" sz="1600" kern="1200" dirty="0"/>
                <a:t>n operation from 2021</a:t>
              </a:r>
              <a:endParaRPr lang="cs-CZ" sz="1600" kern="1200" dirty="0"/>
            </a:p>
          </p:txBody>
        </p:sp>
      </p:grp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E45E497-0FE5-94A7-14C4-9F41C19271DE}"/>
              </a:ext>
            </a:extLst>
          </p:cNvPr>
          <p:cNvCxnSpPr>
            <a:cxnSpLocks/>
          </p:cNvCxnSpPr>
          <p:nvPr/>
        </p:nvCxnSpPr>
        <p:spPr>
          <a:xfrm flipV="1">
            <a:off x="1767328" y="3849701"/>
            <a:ext cx="0" cy="2121968"/>
          </a:xfrm>
          <a:prstGeom prst="straightConnector1">
            <a:avLst/>
          </a:prstGeom>
          <a:ln>
            <a:solidFill>
              <a:srgbClr val="00A4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24166C3-EE1A-D810-64A2-A99F1812F1FC}"/>
              </a:ext>
            </a:extLst>
          </p:cNvPr>
          <p:cNvCxnSpPr>
            <a:cxnSpLocks/>
          </p:cNvCxnSpPr>
          <p:nvPr/>
        </p:nvCxnSpPr>
        <p:spPr>
          <a:xfrm flipV="1">
            <a:off x="3948689" y="4671892"/>
            <a:ext cx="0" cy="130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Nadpis 1">
            <a:extLst>
              <a:ext uri="{FF2B5EF4-FFF2-40B4-BE49-F238E27FC236}">
                <a16:creationId xmlns:a16="http://schemas.microsoft.com/office/drawing/2014/main" id="{E439E5BC-6695-D136-B8F2-A3A9AF41D8EC}"/>
              </a:ext>
            </a:extLst>
          </p:cNvPr>
          <p:cNvSpPr txBox="1">
            <a:spLocks/>
          </p:cNvSpPr>
          <p:nvPr/>
        </p:nvSpPr>
        <p:spPr>
          <a:xfrm>
            <a:off x="5867514" y="5779587"/>
            <a:ext cx="6240759" cy="982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dirty="0">
                <a:solidFill>
                  <a:srgbClr val="00A499"/>
                </a:solidFill>
              </a:rPr>
              <a:t>CONTACT</a:t>
            </a:r>
            <a:r>
              <a:rPr lang="cs-CZ" sz="1600" b="0" dirty="0">
                <a:solidFill>
                  <a:srgbClr val="00A499"/>
                </a:solidFill>
              </a:rPr>
              <a:t> – Petr Simonik / +420 604 478 962 / </a:t>
            </a:r>
            <a:r>
              <a:rPr lang="cs-CZ" sz="1600" b="0" dirty="0">
                <a:solidFill>
                  <a:srgbClr val="00A499"/>
                </a:solidFill>
                <a:hlinkClick r:id="rId4"/>
              </a:rPr>
              <a:t>petr.simonik@vsb.cz</a:t>
            </a:r>
            <a:r>
              <a:rPr lang="cs-CZ" sz="1600" b="0" dirty="0">
                <a:solidFill>
                  <a:srgbClr val="00A499"/>
                </a:solidFill>
              </a:rPr>
              <a:t> </a:t>
            </a:r>
            <a:endParaRPr lang="cs-CZ" sz="1600" dirty="0">
              <a:solidFill>
                <a:srgbClr val="00A499"/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7480088-B72A-DB1A-5B22-8AD03FD74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3" t="4920" b="1824"/>
          <a:stretch/>
        </p:blipFill>
        <p:spPr>
          <a:xfrm>
            <a:off x="5839521" y="2519265"/>
            <a:ext cx="5679390" cy="3874979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C10336E4-BE9E-96FF-5CCC-2A12D4802669}"/>
              </a:ext>
            </a:extLst>
          </p:cNvPr>
          <p:cNvGrpSpPr/>
          <p:nvPr/>
        </p:nvGrpSpPr>
        <p:grpSpPr>
          <a:xfrm>
            <a:off x="2545845" y="5991143"/>
            <a:ext cx="2986658" cy="927510"/>
            <a:chOff x="2951008" y="1810345"/>
            <a:chExt cx="1622817" cy="1899830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C0D14FF-0141-96D5-97BB-DDBA39AE5E22}"/>
                </a:ext>
              </a:extLst>
            </p:cNvPr>
            <p:cNvSpPr/>
            <p:nvPr/>
          </p:nvSpPr>
          <p:spPr>
            <a:xfrm>
              <a:off x="2951008" y="1894694"/>
              <a:ext cx="1368132" cy="16513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F8EDC478-D5CC-3787-63AB-24F52B0775E3}"/>
                </a:ext>
              </a:extLst>
            </p:cNvPr>
            <p:cNvSpPr txBox="1"/>
            <p:nvPr/>
          </p:nvSpPr>
          <p:spPr>
            <a:xfrm>
              <a:off x="2951008" y="1810345"/>
              <a:ext cx="1622817" cy="189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968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b="1" kern="1200" dirty="0" err="1">
                  <a:solidFill>
                    <a:srgbClr val="05C3DE"/>
                  </a:solidFill>
                </a:rPr>
                <a:t>Testbed</a:t>
              </a:r>
              <a:r>
                <a:rPr lang="en-US" b="1" kern="1200" dirty="0">
                  <a:solidFill>
                    <a:srgbClr val="05C3DE"/>
                  </a:solidFill>
                </a:rPr>
                <a:t> B</a:t>
              </a:r>
              <a:r>
                <a:rPr lang="cs-CZ" b="1" kern="1200" dirty="0">
                  <a:solidFill>
                    <a:srgbClr val="05C3DE"/>
                  </a:solidFill>
                </a:rPr>
                <a:t> CPIT TL4 </a:t>
              </a:r>
              <a:r>
                <a:rPr lang="en-US" b="1" kern="1200" dirty="0">
                  <a:solidFill>
                    <a:srgbClr val="05C3DE"/>
                  </a:solidFill>
                </a:rPr>
                <a:t>&amp; polygon</a:t>
              </a:r>
              <a:endParaRPr lang="en-GB" b="1" kern="1200" dirty="0">
                <a:solidFill>
                  <a:srgbClr val="05C3DE"/>
                </a:solidFill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Start of construction in 2024</a:t>
              </a:r>
              <a:endParaRPr lang="cs-CZ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 txBox="1">
            <a:spLocks/>
          </p:cNvSpPr>
          <p:nvPr/>
        </p:nvSpPr>
        <p:spPr>
          <a:xfrm>
            <a:off x="161227" y="816832"/>
            <a:ext cx="10914308" cy="1257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C3D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A499"/>
                </a:solidFill>
              </a:rPr>
              <a:t>Scientific articles currently being prepared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F61D25-DA85-1520-577B-3D1135BE3EC8}"/>
              </a:ext>
            </a:extLst>
          </p:cNvPr>
          <p:cNvSpPr txBox="1">
            <a:spLocks/>
          </p:cNvSpPr>
          <p:nvPr/>
        </p:nvSpPr>
        <p:spPr>
          <a:xfrm>
            <a:off x="214465" y="1398914"/>
            <a:ext cx="11332439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1. Novel </a:t>
            </a:r>
            <a:r>
              <a:rPr lang="en-US" sz="2000" dirty="0" err="1"/>
              <a:t>Metod</a:t>
            </a:r>
            <a:r>
              <a:rPr lang="en-US" sz="2000" dirty="0"/>
              <a:t> of Predictive Diagnostics for Vehicle Control Systems</a:t>
            </a:r>
            <a:r>
              <a:rPr lang="cs-CZ" sz="2000" dirty="0"/>
              <a:t> (Q1)</a:t>
            </a:r>
            <a:endParaRPr lang="en-US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2. Behavioral Analyses of Drivers in Cars with Level</a:t>
            </a:r>
            <a:r>
              <a:rPr lang="cs-CZ" sz="2000" dirty="0"/>
              <a:t> 3+</a:t>
            </a:r>
            <a:r>
              <a:rPr lang="en-US" sz="2000" dirty="0"/>
              <a:t> Automated Driving: A Detailed Analysis</a:t>
            </a:r>
            <a:r>
              <a:rPr lang="cs-CZ" sz="2000" dirty="0"/>
              <a:t> (</a:t>
            </a:r>
            <a:r>
              <a:rPr lang="cs-CZ" sz="2000" dirty="0" err="1"/>
              <a:t>with</a:t>
            </a:r>
            <a:r>
              <a:rPr lang="cs-CZ" sz="2000" dirty="0"/>
              <a:t> Newcastle University, prof. Suganthan, R</a:t>
            </a:r>
            <a:r>
              <a:rPr lang="en-US" sz="2000" dirty="0"/>
              <a:t>&amp;D </a:t>
            </a:r>
            <a:r>
              <a:rPr lang="cs-CZ" sz="2000" dirty="0"/>
              <a:t>Valeo), (Q1)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3. Steering Angle Estimation for Automated Driving as Analytical Redundancy for Fail Safe Fail Operational Mode</a:t>
            </a:r>
            <a:r>
              <a:rPr lang="cs-CZ" sz="2000" dirty="0"/>
              <a:t> (</a:t>
            </a:r>
            <a:r>
              <a:rPr lang="cs-CZ" sz="2000" dirty="0" err="1"/>
              <a:t>with</a:t>
            </a:r>
            <a:r>
              <a:rPr lang="cs-CZ" sz="2000" dirty="0"/>
              <a:t> R</a:t>
            </a:r>
            <a:r>
              <a:rPr lang="en-US" sz="2000" dirty="0"/>
              <a:t>&amp;D </a:t>
            </a:r>
            <a:r>
              <a:rPr lang="cs-CZ" sz="2000" dirty="0"/>
              <a:t>Valeo), (Q1)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4. Novel Method for Redundant Lateral Steering System - New Concept Study</a:t>
            </a:r>
            <a:r>
              <a:rPr lang="cs-CZ" sz="2000" dirty="0"/>
              <a:t> (Q2)</a:t>
            </a:r>
            <a:endParaRPr lang="en-US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5. New Roof Top Reference System for </a:t>
            </a:r>
            <a:r>
              <a:rPr lang="en-US" sz="2000" dirty="0" err="1"/>
              <a:t>Percep</a:t>
            </a:r>
            <a:r>
              <a:rPr lang="cs-CZ" sz="2000" dirty="0"/>
              <a:t>t</a:t>
            </a:r>
            <a:r>
              <a:rPr lang="en-US" sz="2000" dirty="0"/>
              <a:t>ion Data </a:t>
            </a:r>
            <a:r>
              <a:rPr lang="en-US" sz="2000" dirty="0" err="1"/>
              <a:t>Colletion</a:t>
            </a:r>
            <a:r>
              <a:rPr lang="cs-CZ" sz="2000" dirty="0"/>
              <a:t> (</a:t>
            </a:r>
            <a:r>
              <a:rPr lang="en-US" sz="2000" dirty="0"/>
              <a:t>with </a:t>
            </a:r>
            <a:r>
              <a:rPr lang="cs-CZ" sz="2000" dirty="0"/>
              <a:t>Newcastle University, R</a:t>
            </a:r>
            <a:r>
              <a:rPr lang="en-US" sz="2000" dirty="0"/>
              <a:t>&amp;D </a:t>
            </a:r>
            <a:r>
              <a:rPr lang="cs-CZ" sz="2000" dirty="0"/>
              <a:t>Valeo) (Q2)</a:t>
            </a:r>
            <a:endParaRPr lang="en-US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6. New Adaptive Method on Target Distance for Cooperative Adaptive Cruise Control</a:t>
            </a:r>
            <a:r>
              <a:rPr lang="cs-CZ" sz="2000" dirty="0"/>
              <a:t> (data </a:t>
            </a:r>
            <a:r>
              <a:rPr lang="cs-CZ" sz="2000" dirty="0" err="1"/>
              <a:t>collection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Skoda</a:t>
            </a:r>
            <a:r>
              <a:rPr lang="cs-CZ" sz="2000" dirty="0"/>
              <a:t> Auto and VW), (Q2)</a:t>
            </a:r>
            <a:endParaRPr lang="en-US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7. In-Vehicle Icy Road Detection and Sharing over C-ITS Infrastructure</a:t>
            </a:r>
            <a:r>
              <a:rPr lang="cs-CZ" sz="2000" dirty="0"/>
              <a:t> (Q2)</a:t>
            </a:r>
            <a:endParaRPr lang="en-US" sz="2000" dirty="0"/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8. </a:t>
            </a:r>
            <a:r>
              <a:rPr lang="cs-CZ" sz="2000" dirty="0" err="1"/>
              <a:t>Intelligent</a:t>
            </a:r>
            <a:r>
              <a:rPr lang="cs-CZ" sz="2000" dirty="0"/>
              <a:t>  </a:t>
            </a:r>
            <a:r>
              <a:rPr lang="cs-CZ" sz="2000" dirty="0" err="1"/>
              <a:t>Detection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Icy</a:t>
            </a:r>
            <a:r>
              <a:rPr lang="cs-CZ" sz="2000" dirty="0"/>
              <a:t> </a:t>
            </a:r>
            <a:r>
              <a:rPr lang="cs-CZ" sz="2000" dirty="0" err="1"/>
              <a:t>Roads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C-ITS </a:t>
            </a:r>
            <a:r>
              <a:rPr lang="cs-CZ" sz="2000" dirty="0" err="1"/>
              <a:t>Platform</a:t>
            </a:r>
            <a:r>
              <a:rPr lang="cs-CZ" sz="2000" dirty="0"/>
              <a:t> (Q1)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E439E5BC-6695-D136-B8F2-A3A9AF41D8EC}"/>
              </a:ext>
            </a:extLst>
          </p:cNvPr>
          <p:cNvSpPr txBox="1">
            <a:spLocks/>
          </p:cNvSpPr>
          <p:nvPr/>
        </p:nvSpPr>
        <p:spPr>
          <a:xfrm>
            <a:off x="5867514" y="5779587"/>
            <a:ext cx="6240759" cy="982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cs-CZ" sz="1600" dirty="0">
                <a:solidFill>
                  <a:srgbClr val="00A499"/>
                </a:solidFill>
              </a:rPr>
              <a:t>CONTACT</a:t>
            </a:r>
            <a:r>
              <a:rPr lang="cs-CZ" sz="1600" b="0" dirty="0">
                <a:solidFill>
                  <a:srgbClr val="00A499"/>
                </a:solidFill>
              </a:rPr>
              <a:t> – Petr Simonik / +420 604 478 962 / </a:t>
            </a:r>
            <a:r>
              <a:rPr lang="cs-CZ" sz="1600" b="0" dirty="0">
                <a:solidFill>
                  <a:srgbClr val="00A499"/>
                </a:solidFill>
                <a:hlinkClick r:id="rId3"/>
              </a:rPr>
              <a:t>petr.simonik@vsb.cz</a:t>
            </a:r>
            <a:r>
              <a:rPr lang="cs-CZ" sz="1600" b="0" dirty="0">
                <a:solidFill>
                  <a:srgbClr val="00A499"/>
                </a:solidFill>
              </a:rPr>
              <a:t> </a:t>
            </a:r>
            <a:endParaRPr lang="cs-CZ" sz="1600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60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" id="{9D2C78AB-A455-E741-85CA-C11055A2E6DB}" vid="{95D3B5E3-3CBF-A545-94D4-D2BA6EC21C9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352</TotalTime>
  <Words>918</Words>
  <Application>Microsoft Office PowerPoint</Application>
  <PresentationFormat>Širokoúhlá obrazovka</PresentationFormat>
  <Paragraphs>58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FreeSerif-Identity-H-Identity-H</vt:lpstr>
      <vt:lpstr>Wingdings</vt:lpstr>
      <vt:lpstr>1_Custom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Ziovsky Argir</dc:creator>
  <cp:lastModifiedBy>petrtechnology petrtechnology</cp:lastModifiedBy>
  <cp:revision>49</cp:revision>
  <dcterms:created xsi:type="dcterms:W3CDTF">2019-09-01T08:00:02Z</dcterms:created>
  <dcterms:modified xsi:type="dcterms:W3CDTF">2024-01-23T10:31:28Z</dcterms:modified>
</cp:coreProperties>
</file>