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7" r:id="rId4"/>
    <p:sldId id="264" r:id="rId5"/>
    <p:sldId id="258" r:id="rId6"/>
    <p:sldId id="26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6FC38E-6603-4ECF-9EE9-1BFC9CAB1084}" v="28" dt="2023-12-06T18:47:26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A6893-C81B-3EFF-690C-4C7068EE4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A33F9C-61F5-48C6-4244-00DA868562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5E5CD9-1106-F4E5-9CED-3AFBDAAB9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53A960-6272-85F7-4438-3635F105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24EB30-8EF8-9917-4331-68DC859C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0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A33F35-F4CE-F887-11B8-376F365F3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AD27918-FEAF-F9EF-410F-667D1A70F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438211-368E-3BEF-01E6-DAE9114A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C6636-1224-0831-B7B3-B02DFFC3F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F26A26-5F63-DAF7-7DB1-9D75B5333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0844394-E47C-EF82-DCE3-60EE5D229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1F8302-BA6E-48EE-3DCA-F634DD310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35738A-0DDE-4908-BA59-977C03D50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0DF7A2-4FBA-E77C-2A19-C14F16E1D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AD9DC-5B3C-4A18-0B22-04DD76E22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46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611E6-5BED-AC84-2815-BD29BF7AE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7D614A-7E98-E3D0-7CE3-B240B022D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0EE9E5-554C-64B5-00C1-E0712C7B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25E1E0-0AC2-F57B-C086-4EB65056A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05DF73-01DA-B1DA-7F7B-C0011E63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64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58B96-427C-73B2-2D2D-0F01BDC59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677D7E-297D-63C9-4D4D-8698252BE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77AA4-22AD-56A8-E3DA-DF4ECE28E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1E68CA-EB75-6396-BD28-6C5F54B97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68E63C-150E-A41F-AA65-8FD92507A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480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7AF82F-3863-2576-7F01-119E41DF8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9C7F64-676C-5688-0518-120FE5CC3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4F1966-1E72-200B-60CC-DF6EEB4B9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15351C-4012-C228-57E9-280CB4955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F144672-0814-B9F7-E9F4-5B8DD22D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9F3F26-7B95-5BAD-6CFF-84522285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34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A5F0E-7EEC-29CA-D651-C4B97D164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4548E1-EA91-A019-9918-EED03C523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15608C-609E-3552-848C-A5A78A53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49066A-7C26-5CC4-49B8-69885A319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4CAA7A-BDAF-B81C-7C52-0B1242BA9D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BA82C3E-DE2A-4E6B-B12E-27EBC9398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607919D-B468-A3E1-CD43-2FF228D44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504D3C5-CC99-91FB-2BF8-81C78C020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8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3A7C8F-FE9F-282F-F3D3-E52C64499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29C5DB4-86E5-7AF9-80FA-59E59E081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EDA1E2-A147-4D0D-5253-E88D20E7D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0B2975-981D-19DA-6D92-9FCF4CFFD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130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F9E2D28-638D-6E63-96AD-29DF7371A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8A4D38-14A0-2240-A806-7459953D5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B9F68D-403F-7329-D828-9D50C6A0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00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299EA5-F270-6A84-D68B-CC67AF726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67BCF7-4D9F-98DA-86BA-7CB98EC57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AEB3F43-A145-20AE-E238-2326B334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0E5948-60C6-7A93-57D6-2E0944F76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6F0D24A-B25A-9D12-315A-0F56C469A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807B57-A82F-C6E6-5BE7-31935CB1C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72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21F01-5784-7EE6-0582-8BB4F462E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3A2E9A9-0903-B735-3987-6162AB09C4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3087E2-1555-2ECE-E47F-1F166BE71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04D977-135E-E662-2BE8-87929DD01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C3CBA88-5472-58C2-EA72-B84E4D18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C58FDB-95D2-75BB-4FA8-A79321D8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093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B6A27E-4766-714D-7986-714A02853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D589E8-24F0-61F7-A0D7-5A0555536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8A7AE7-81E7-74C6-4F78-DDAAB097C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0CE1-6E7C-41B9-B18A-4BC4C7E84E9F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AABE89-880D-4550-75FD-1899961D1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E7FF8-95D7-C9CB-B27B-0559EBC068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5BD03-987F-4503-B86E-20BD5F527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59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an.nedoma@vsb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jan.nedoma@vsb.cz" TargetMode="External"/><Relationship Id="rId2" Type="http://schemas.openxmlformats.org/officeDocument/2006/relationships/hyperlink" Target="mailto:jakub.cubik@vsb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45DDD-D9FB-0E45-078D-8A087C501C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30724"/>
          </a:xfrm>
        </p:spPr>
        <p:txBody>
          <a:bodyPr>
            <a:normAutofit/>
          </a:bodyPr>
          <a:lstStyle/>
          <a:p>
            <a:pPr algn="l"/>
            <a:r>
              <a:rPr lang="cs-CZ" sz="3600" b="1" dirty="0"/>
              <a:t>Optické Komunikace a Senzory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54CEC4-AB40-1223-6A5F-7EA6B10FE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54928"/>
            <a:ext cx="9144000" cy="397809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strike="sngStrike" dirty="0"/>
              <a:t>Jan Nedoma</a:t>
            </a:r>
            <a:r>
              <a:rPr lang="cs-CZ" dirty="0"/>
              <a:t> Jakub Čubík</a:t>
            </a:r>
            <a:endParaRPr lang="cs-CZ" sz="2000" strike="sngStrike" dirty="0"/>
          </a:p>
          <a:p>
            <a:pPr algn="l"/>
            <a:r>
              <a:rPr lang="cs-CZ" sz="2000" dirty="0"/>
              <a:t>Katedra telekomunikační techniky </a:t>
            </a:r>
          </a:p>
          <a:p>
            <a:pPr algn="l"/>
            <a:r>
              <a:rPr lang="cs-CZ" sz="2000" dirty="0"/>
              <a:t>Fakulta elektrotechniky a informatiky</a:t>
            </a:r>
          </a:p>
          <a:p>
            <a:pPr algn="l"/>
            <a:r>
              <a:rPr lang="cs-CZ" sz="2000" strike="sngStrike" dirty="0">
                <a:hlinkClick r:id="rId2"/>
              </a:rPr>
              <a:t>jan.nedoma@vsb.cz</a:t>
            </a:r>
            <a:endParaRPr lang="cs-CZ" sz="2000" strike="sngStrike" dirty="0"/>
          </a:p>
          <a:p>
            <a:pPr algn="l"/>
            <a:endParaRPr lang="cs-CZ" sz="2000" dirty="0"/>
          </a:p>
          <a:p>
            <a:pPr algn="l"/>
            <a:r>
              <a:rPr lang="cs-CZ" sz="2000" dirty="0"/>
              <a:t>Rok založení: 2006</a:t>
            </a:r>
          </a:p>
          <a:p>
            <a:pPr algn="l"/>
            <a:r>
              <a:rPr lang="cs-CZ" sz="2000" dirty="0"/>
              <a:t>Odborná skupina se skládá z 11 stálých členů a 9 doktorandů</a:t>
            </a:r>
          </a:p>
          <a:p>
            <a:pPr algn="l"/>
            <a:endParaRPr lang="cs-CZ" sz="2000" dirty="0"/>
          </a:p>
        </p:txBody>
      </p:sp>
      <p:pic>
        <p:nvPicPr>
          <p:cNvPr id="5" name="Obrázek 4" descr="Obsah obrázku koule, kruh, světlo&#10;&#10;Popis byl vytvořen automaticky">
            <a:extLst>
              <a:ext uri="{FF2B5EF4-FFF2-40B4-BE49-F238E27FC236}">
                <a16:creationId xmlns:a16="http://schemas.microsoft.com/office/drawing/2014/main" id="{034110D7-D2FC-AC55-C0B8-2D57DB01F2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401" y="896894"/>
            <a:ext cx="3797724" cy="175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81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ED2ABB53-77D2-73E5-858F-834C60C15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Přesah do </a:t>
            </a:r>
            <a:r>
              <a:rPr lang="en-US" sz="40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Výuk</a:t>
            </a:r>
            <a:r>
              <a:rPr lang="cs-CZ" sz="40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</a:t>
            </a:r>
            <a:endParaRPr lang="en-US" sz="40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929384"/>
            <a:ext cx="11209774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b="1" dirty="0" err="1"/>
              <a:t>Vědecký</a:t>
            </a:r>
            <a:r>
              <a:rPr lang="en-US" sz="1900" b="1" dirty="0"/>
              <a:t> </a:t>
            </a:r>
            <a:r>
              <a:rPr lang="en-US" sz="1900" b="1" dirty="0" err="1"/>
              <a:t>tým</a:t>
            </a:r>
            <a:r>
              <a:rPr lang="en-US" sz="1900" b="1" dirty="0"/>
              <a:t> se </a:t>
            </a:r>
            <a:r>
              <a:rPr lang="en-US" sz="1900" b="1" dirty="0" err="1"/>
              <a:t>podílí</a:t>
            </a:r>
            <a:r>
              <a:rPr lang="en-US" sz="1900" b="1" dirty="0"/>
              <a:t>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výuce</a:t>
            </a:r>
            <a:r>
              <a:rPr lang="en-US" sz="1900" b="1" dirty="0"/>
              <a:t> v </a:t>
            </a:r>
            <a:r>
              <a:rPr lang="en-US" sz="1900" b="1" dirty="0" err="1"/>
              <a:t>rámci</a:t>
            </a:r>
            <a:r>
              <a:rPr lang="en-US" sz="1900" b="1" dirty="0"/>
              <a:t> </a:t>
            </a:r>
            <a:r>
              <a:rPr lang="en-US" sz="1900" b="1" dirty="0" err="1"/>
              <a:t>Katedry</a:t>
            </a:r>
            <a:r>
              <a:rPr lang="en-US" sz="1900" b="1" dirty="0"/>
              <a:t> </a:t>
            </a:r>
            <a:r>
              <a:rPr lang="en-US" sz="1900" b="1" dirty="0" err="1"/>
              <a:t>telekomunikační</a:t>
            </a:r>
            <a:r>
              <a:rPr lang="en-US" sz="1900" b="1" dirty="0"/>
              <a:t> </a:t>
            </a:r>
            <a:r>
              <a:rPr lang="en-US" sz="1900" b="1" dirty="0" err="1"/>
              <a:t>techniky</a:t>
            </a:r>
            <a:r>
              <a:rPr lang="en-US" sz="1900" b="1" dirty="0"/>
              <a:t> v </a:t>
            </a:r>
            <a:r>
              <a:rPr lang="en-US" sz="1900" b="1" dirty="0" err="1"/>
              <a:t>řadě</a:t>
            </a:r>
            <a:r>
              <a:rPr lang="en-US" sz="1900" b="1" dirty="0"/>
              <a:t> </a:t>
            </a:r>
            <a:r>
              <a:rPr lang="en-US" sz="1900" b="1" dirty="0" err="1"/>
              <a:t>předmětů</a:t>
            </a:r>
            <a:endParaRPr lang="en-US" sz="1900" b="1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900" b="1" dirty="0"/>
              <a:t>V </a:t>
            </a:r>
            <a:r>
              <a:rPr lang="en-US" sz="1900" b="1" dirty="0" err="1"/>
              <a:t>rámci</a:t>
            </a:r>
            <a:r>
              <a:rPr lang="en-US" sz="1900" b="1" dirty="0"/>
              <a:t> </a:t>
            </a:r>
            <a:r>
              <a:rPr lang="en-US" sz="1900" b="1" dirty="0" err="1"/>
              <a:t>studijního</a:t>
            </a:r>
            <a:r>
              <a:rPr lang="en-US" sz="1900" b="1" dirty="0"/>
              <a:t> </a:t>
            </a:r>
            <a:r>
              <a:rPr lang="en-US" sz="1900" b="1" dirty="0" err="1"/>
              <a:t>programu</a:t>
            </a:r>
            <a:r>
              <a:rPr lang="en-US" sz="1900" b="1" dirty="0"/>
              <a:t> KIT (</a:t>
            </a:r>
            <a:r>
              <a:rPr lang="en-US" sz="1900" b="1" dirty="0" err="1"/>
              <a:t>Bc</a:t>
            </a:r>
            <a:r>
              <a:rPr lang="en-US" sz="1900" b="1" dirty="0"/>
              <a:t>/</a:t>
            </a:r>
            <a:r>
              <a:rPr lang="en-US" sz="1900" b="1" dirty="0" err="1"/>
              <a:t>Mgr</a:t>
            </a:r>
            <a:r>
              <a:rPr lang="en-US" sz="1900" b="1" dirty="0"/>
              <a:t>) </a:t>
            </a:r>
            <a:r>
              <a:rPr lang="en-US" sz="1900" b="1" dirty="0" err="1"/>
              <a:t>si</a:t>
            </a:r>
            <a:r>
              <a:rPr lang="en-US" sz="1900" b="1" dirty="0"/>
              <a:t> </a:t>
            </a:r>
            <a:r>
              <a:rPr lang="en-US" sz="1900" b="1" dirty="0" err="1"/>
              <a:t>může</a:t>
            </a:r>
            <a:r>
              <a:rPr lang="en-US" sz="1900" b="1" dirty="0"/>
              <a:t> student </a:t>
            </a:r>
            <a:r>
              <a:rPr lang="en-US" sz="1900" b="1" dirty="0" err="1"/>
              <a:t>zvolit</a:t>
            </a:r>
            <a:r>
              <a:rPr lang="en-US" sz="1900" b="1" dirty="0"/>
              <a:t> </a:t>
            </a:r>
            <a:r>
              <a:rPr lang="en-US" sz="1900" b="1" dirty="0" err="1"/>
              <a:t>zaměření</a:t>
            </a:r>
            <a:r>
              <a:rPr lang="en-US" sz="1900" b="1" dirty="0"/>
              <a:t> </a:t>
            </a:r>
            <a:r>
              <a:rPr lang="en-US" sz="1900" b="1" dirty="0" err="1"/>
              <a:t>Optické</a:t>
            </a:r>
            <a:r>
              <a:rPr lang="en-US" sz="1900" b="1" dirty="0"/>
              <a:t> </a:t>
            </a:r>
            <a:r>
              <a:rPr lang="en-US" sz="1900" b="1" dirty="0" err="1"/>
              <a:t>Komunikace</a:t>
            </a:r>
            <a:r>
              <a:rPr lang="en-US" sz="1900" b="1" dirty="0"/>
              <a:t> a </a:t>
            </a:r>
            <a:r>
              <a:rPr lang="en-US" sz="1900" b="1" dirty="0" err="1"/>
              <a:t>senzory</a:t>
            </a:r>
            <a:endParaRPr lang="en-US" sz="1900" dirty="0"/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Optoelektronika</a:t>
            </a:r>
            <a:r>
              <a:rPr lang="en-US" sz="1900" dirty="0"/>
              <a:t>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Základy</a:t>
            </a:r>
            <a:r>
              <a:rPr lang="en-US" sz="1900" dirty="0"/>
              <a:t> </a:t>
            </a:r>
            <a:r>
              <a:rPr lang="en-US" sz="1900" dirty="0" err="1"/>
              <a:t>fotoniky</a:t>
            </a:r>
            <a:r>
              <a:rPr lang="en-US" sz="1900" dirty="0"/>
              <a:t>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Materiály</a:t>
            </a:r>
            <a:r>
              <a:rPr lang="en-US" sz="1900" dirty="0"/>
              <a:t> v </a:t>
            </a:r>
            <a:r>
              <a:rPr lang="en-US" sz="1900" dirty="0" err="1"/>
              <a:t>optoelektronice</a:t>
            </a:r>
            <a:r>
              <a:rPr lang="en-US" sz="1900" dirty="0"/>
              <a:t> a </a:t>
            </a:r>
            <a:r>
              <a:rPr lang="en-US" sz="1900" dirty="0" err="1"/>
              <a:t>senzorice</a:t>
            </a:r>
            <a:r>
              <a:rPr lang="en-US" sz="1900" dirty="0"/>
              <a:t>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Optické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 I-III,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Optické</a:t>
            </a:r>
            <a:r>
              <a:rPr lang="en-US" sz="1900" dirty="0"/>
              <a:t> </a:t>
            </a:r>
            <a:r>
              <a:rPr lang="en-US" sz="1900" dirty="0" err="1"/>
              <a:t>bezvláknové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/>
              <a:t>SW </a:t>
            </a:r>
            <a:r>
              <a:rPr lang="en-US" sz="1900" dirty="0" err="1"/>
              <a:t>nástroje</a:t>
            </a:r>
            <a:r>
              <a:rPr lang="en-US" sz="1900" dirty="0"/>
              <a:t> v </a:t>
            </a:r>
            <a:r>
              <a:rPr lang="en-US" sz="1900" dirty="0" err="1"/>
              <a:t>optických</a:t>
            </a:r>
            <a:r>
              <a:rPr lang="en-US" sz="1900" dirty="0"/>
              <a:t> </a:t>
            </a:r>
            <a:r>
              <a:rPr lang="en-US" sz="1900" dirty="0" err="1"/>
              <a:t>komunikacích</a:t>
            </a:r>
            <a:r>
              <a:rPr lang="en-US" sz="1900" dirty="0"/>
              <a:t>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Měření</a:t>
            </a:r>
            <a:r>
              <a:rPr lang="en-US" sz="1900" dirty="0"/>
              <a:t> v </a:t>
            </a:r>
            <a:r>
              <a:rPr lang="en-US" sz="1900" dirty="0" err="1"/>
              <a:t>optoelektronice</a:t>
            </a:r>
            <a:r>
              <a:rPr lang="en-US" sz="1900" dirty="0"/>
              <a:t> a </a:t>
            </a:r>
            <a:r>
              <a:rPr lang="en-US" sz="1900" dirty="0" err="1"/>
              <a:t>optických</a:t>
            </a:r>
            <a:r>
              <a:rPr lang="en-US" sz="1900" dirty="0"/>
              <a:t> </a:t>
            </a:r>
            <a:r>
              <a:rPr lang="en-US" sz="1900" dirty="0" err="1"/>
              <a:t>komunikacích</a:t>
            </a:r>
            <a:r>
              <a:rPr lang="en-US" sz="1900" dirty="0"/>
              <a:t> I-II,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Nekomunikační</a:t>
            </a:r>
            <a:r>
              <a:rPr lang="en-US" sz="1900" dirty="0"/>
              <a:t> </a:t>
            </a:r>
            <a:r>
              <a:rPr lang="en-US" sz="1900" dirty="0" err="1"/>
              <a:t>aplikace</a:t>
            </a:r>
            <a:r>
              <a:rPr lang="en-US" sz="1900" dirty="0"/>
              <a:t> </a:t>
            </a:r>
            <a:r>
              <a:rPr lang="en-US" sz="1900" dirty="0" err="1"/>
              <a:t>optických</a:t>
            </a:r>
            <a:r>
              <a:rPr lang="en-US" sz="1900" dirty="0"/>
              <a:t> </a:t>
            </a:r>
            <a:r>
              <a:rPr lang="en-US" sz="1900" dirty="0" err="1"/>
              <a:t>vláken</a:t>
            </a:r>
            <a:r>
              <a:rPr lang="en-US" sz="1900" dirty="0"/>
              <a:t>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Vláknově</a:t>
            </a:r>
            <a:r>
              <a:rPr lang="en-US" sz="1900" dirty="0"/>
              <a:t> </a:t>
            </a:r>
            <a:r>
              <a:rPr lang="en-US" sz="1900" dirty="0" err="1"/>
              <a:t>optické</a:t>
            </a:r>
            <a:r>
              <a:rPr lang="en-US" sz="1900" dirty="0"/>
              <a:t> </a:t>
            </a:r>
            <a:r>
              <a:rPr lang="en-US" sz="1900" dirty="0" err="1"/>
              <a:t>senzory</a:t>
            </a:r>
            <a:r>
              <a:rPr lang="en-US" sz="1900" dirty="0"/>
              <a:t> I-III,</a:t>
            </a:r>
          </a:p>
          <a:p>
            <a:pPr marL="800100" lvl="1" indent="-228600" algn="l">
              <a:buFont typeface="Arial" panose="020B0604020202020204" pitchFamily="34" charset="0"/>
              <a:buChar char="•"/>
            </a:pPr>
            <a:r>
              <a:rPr lang="en-US" sz="1900" dirty="0" err="1"/>
              <a:t>Kvantové</a:t>
            </a:r>
            <a:r>
              <a:rPr lang="en-US" sz="1900" dirty="0"/>
              <a:t> </a:t>
            </a:r>
            <a:r>
              <a:rPr lang="en-US" sz="1900" dirty="0" err="1"/>
              <a:t>komunikace</a:t>
            </a:r>
            <a:r>
              <a:rPr lang="en-US" sz="1900" dirty="0"/>
              <a:t> a </a:t>
            </a:r>
            <a:r>
              <a:rPr lang="en-US" sz="1900" dirty="0" err="1"/>
              <a:t>zpracování</a:t>
            </a:r>
            <a:r>
              <a:rPr lang="en-US" sz="1900" dirty="0"/>
              <a:t> </a:t>
            </a:r>
            <a:r>
              <a:rPr lang="en-US" sz="1900" dirty="0" err="1"/>
              <a:t>informace</a:t>
            </a:r>
            <a:r>
              <a:rPr lang="en-US" sz="1900" dirty="0"/>
              <a:t>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321136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520" y="1911103"/>
            <a:ext cx="12130480" cy="296736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900" b="1" dirty="0"/>
              <a:t>Vláknově optické senzory a systémy</a:t>
            </a:r>
            <a:r>
              <a:rPr lang="cs-CZ" sz="1900" dirty="0"/>
              <a:t> (</a:t>
            </a:r>
            <a:r>
              <a:rPr lang="cs-CZ" sz="1900" dirty="0" err="1"/>
              <a:t>Subterra</a:t>
            </a:r>
            <a:r>
              <a:rPr lang="cs-CZ" sz="1900" dirty="0"/>
              <a:t>, Metrostav, RD Rýmařov, </a:t>
            </a:r>
            <a:r>
              <a:rPr lang="cs-CZ" sz="1900" dirty="0" err="1"/>
              <a:t>Inset</a:t>
            </a:r>
            <a:r>
              <a:rPr lang="cs-CZ" sz="1900" dirty="0"/>
              <a:t>, Geotest, Prodin, </a:t>
            </a:r>
            <a:r>
              <a:rPr lang="cs-CZ" sz="1900" dirty="0" err="1"/>
              <a:t>Certicon</a:t>
            </a:r>
            <a:r>
              <a:rPr lang="cs-CZ" sz="1900" dirty="0"/>
              <a:t>, CEITEC,…)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900" b="1" dirty="0"/>
              <a:t>Stárnutí optických prvků a komunikačních systémů</a:t>
            </a:r>
            <a:r>
              <a:rPr lang="cs-CZ" sz="1900" dirty="0"/>
              <a:t> (ÚJV Řež, Kabelovna KABEX, SQS Vláknová optika, </a:t>
            </a:r>
            <a:r>
              <a:rPr lang="cs-CZ" sz="1900" dirty="0" err="1"/>
              <a:t>Safibra</a:t>
            </a:r>
            <a:r>
              <a:rPr lang="cs-CZ" sz="1900" dirty="0"/>
              <a:t>,…)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900" b="1" dirty="0"/>
              <a:t>Pasivní optické sítě</a:t>
            </a:r>
            <a:r>
              <a:rPr lang="cs-CZ" sz="1900" dirty="0"/>
              <a:t> (</a:t>
            </a:r>
            <a:r>
              <a:rPr lang="cs-CZ" sz="1900" dirty="0" err="1"/>
              <a:t>Cesnet</a:t>
            </a:r>
            <a:r>
              <a:rPr lang="cs-CZ" sz="19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1900" b="1" dirty="0"/>
              <a:t>VLC systémy</a:t>
            </a:r>
            <a:r>
              <a:rPr lang="cs-CZ" sz="1900" dirty="0"/>
              <a:t> a </a:t>
            </a:r>
            <a:r>
              <a:rPr lang="cs-CZ" sz="1900" b="1" dirty="0" err="1"/>
              <a:t>Bezvláknové</a:t>
            </a:r>
            <a:r>
              <a:rPr lang="cs-CZ" sz="1900" b="1" dirty="0"/>
              <a:t> komunikace - </a:t>
            </a:r>
            <a:r>
              <a:rPr lang="cs-CZ" sz="1900" dirty="0"/>
              <a:t>využití světelných zdrojů pro komunikace a osvětlování (</a:t>
            </a:r>
            <a:r>
              <a:rPr lang="en-US" sz="1900" dirty="0" err="1"/>
              <a:t>Forvia</a:t>
            </a:r>
            <a:r>
              <a:rPr lang="en-US" sz="1900" dirty="0"/>
              <a:t> – Hella, OPTOKON, Plastic Omnium Lighting, </a:t>
            </a:r>
            <a:r>
              <a:rPr lang="en-US" sz="1900" dirty="0" err="1"/>
              <a:t>HiLAS</a:t>
            </a:r>
            <a:r>
              <a:rPr lang="cs-CZ" sz="1900" dirty="0"/>
              <a:t>E,…)</a:t>
            </a:r>
          </a:p>
          <a:p>
            <a:pPr algn="l"/>
            <a:endParaRPr lang="cs-CZ" sz="2200" dirty="0"/>
          </a:p>
          <a:p>
            <a:pPr algn="l"/>
            <a:r>
              <a:rPr lang="cs-CZ" sz="2200" dirty="0"/>
              <a:t>Spolupráce </a:t>
            </a:r>
            <a:r>
              <a:rPr lang="cs-CZ" sz="2200" dirty="0" err="1"/>
              <a:t>mmj</a:t>
            </a:r>
            <a:r>
              <a:rPr lang="cs-CZ" sz="2200" dirty="0"/>
              <a:t>. v rámci univerzity (FAST, FBI,…) i v rámci ostatních VO (např. ČVUT, VUT, UCEEB,…)</a:t>
            </a:r>
          </a:p>
          <a:p>
            <a:pPr algn="l"/>
            <a:endParaRPr lang="cs-CZ" sz="20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ED2ABB53-77D2-73E5-858F-834C60C155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937" y="677198"/>
            <a:ext cx="10483781" cy="830724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/>
              <a:t>Věda a výzkum – oblasti výzkumu a spolupráce s partnery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26E43C8-6467-C4A9-54F4-9C7C237459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35" y="5281645"/>
            <a:ext cx="1836120" cy="59344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E448FDDB-00E1-9B9A-2130-090DA8A87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4715" y="6012632"/>
            <a:ext cx="2477511" cy="488028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7A433BE-5B5A-4A8F-EE29-138802A3AE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8032" y="5151790"/>
            <a:ext cx="1640644" cy="58384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2D9F8F68-B386-754F-79EA-6046029FE0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3411" y="5875087"/>
            <a:ext cx="1432722" cy="665018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9AB5C737-B6BC-1E93-EF6E-8F6A386220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49908" y="5054434"/>
            <a:ext cx="1127424" cy="1116298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8E781859-FBD4-4FE3-9670-F53C06A177A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7795" y="5782909"/>
            <a:ext cx="1777756" cy="775645"/>
          </a:xfrm>
          <a:prstGeom prst="rect">
            <a:avLst/>
          </a:prstGeom>
        </p:spPr>
      </p:pic>
      <p:pic>
        <p:nvPicPr>
          <p:cNvPr id="18" name="Obrázek 17">
            <a:extLst>
              <a:ext uri="{FF2B5EF4-FFF2-40B4-BE49-F238E27FC236}">
                <a16:creationId xmlns:a16="http://schemas.microsoft.com/office/drawing/2014/main" id="{A35E9787-A8B1-F247-2871-20FAAAEF07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36015" y="5181133"/>
            <a:ext cx="1263969" cy="868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92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8231D484-24F1-B812-F75F-F3E3D3ABB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6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Věda a výzkum – aktuálně řešené projekty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/>
              <a:t>TACR TREND (2021-2023); </a:t>
            </a:r>
            <a:r>
              <a:rPr lang="en-US" sz="1700" dirty="0" err="1"/>
              <a:t>Monitorování</a:t>
            </a:r>
            <a:r>
              <a:rPr lang="en-US" sz="1700" dirty="0"/>
              <a:t> </a:t>
            </a:r>
            <a:r>
              <a:rPr lang="en-US" sz="1700" dirty="0" err="1"/>
              <a:t>parametrů</a:t>
            </a:r>
            <a:r>
              <a:rPr lang="en-US" sz="1700" dirty="0"/>
              <a:t> </a:t>
            </a:r>
            <a:r>
              <a:rPr lang="en-US" sz="1700" dirty="0" err="1"/>
              <a:t>odstřelů</a:t>
            </a:r>
            <a:r>
              <a:rPr lang="en-US" sz="1700" dirty="0"/>
              <a:t> </a:t>
            </a:r>
            <a:r>
              <a:rPr lang="en-US" sz="1700" dirty="0" err="1"/>
              <a:t>malého</a:t>
            </a:r>
            <a:r>
              <a:rPr lang="en-US" sz="1700" dirty="0"/>
              <a:t> a </a:t>
            </a:r>
            <a:r>
              <a:rPr lang="en-US" sz="1700" dirty="0" err="1"/>
              <a:t>velkého</a:t>
            </a:r>
            <a:r>
              <a:rPr lang="en-US" sz="1700" dirty="0"/>
              <a:t> </a:t>
            </a:r>
            <a:r>
              <a:rPr lang="en-US" sz="1700" dirty="0" err="1"/>
              <a:t>rozsahu</a:t>
            </a:r>
            <a:r>
              <a:rPr lang="en-US" sz="1700" dirty="0"/>
              <a:t> </a:t>
            </a:r>
            <a:r>
              <a:rPr lang="en-US" sz="1700" dirty="0" err="1"/>
              <a:t>optovláknovými</a:t>
            </a:r>
            <a:r>
              <a:rPr lang="en-US" sz="1700" dirty="0"/>
              <a:t> </a:t>
            </a:r>
            <a:r>
              <a:rPr lang="en-US" sz="1700" dirty="0" err="1"/>
              <a:t>senzory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/>
              <a:t>TACR TREND (2024-2026); Smart </a:t>
            </a:r>
            <a:r>
              <a:rPr lang="en-US" sz="1700" dirty="0" err="1"/>
              <a:t>inovace</a:t>
            </a:r>
            <a:r>
              <a:rPr lang="en-US" sz="1700" dirty="0"/>
              <a:t> </a:t>
            </a:r>
            <a:r>
              <a:rPr lang="en-US" sz="1700" dirty="0" err="1"/>
              <a:t>monitoringu</a:t>
            </a:r>
            <a:r>
              <a:rPr lang="en-US" sz="1700" dirty="0"/>
              <a:t> </a:t>
            </a:r>
            <a:r>
              <a:rPr lang="en-US" sz="1700" dirty="0" err="1"/>
              <a:t>napětí</a:t>
            </a:r>
            <a:r>
              <a:rPr lang="en-US" sz="1700" dirty="0"/>
              <a:t> v </a:t>
            </a:r>
            <a:r>
              <a:rPr lang="en-US" sz="1700" dirty="0" err="1"/>
              <a:t>progresivních</a:t>
            </a:r>
            <a:r>
              <a:rPr lang="en-US" sz="1700" dirty="0"/>
              <a:t> </a:t>
            </a:r>
            <a:r>
              <a:rPr lang="en-US" sz="1700" dirty="0" err="1"/>
              <a:t>geotechnických</a:t>
            </a:r>
            <a:r>
              <a:rPr lang="en-US" sz="1700" dirty="0"/>
              <a:t> </a:t>
            </a:r>
            <a:r>
              <a:rPr lang="en-US" sz="1700" dirty="0" err="1"/>
              <a:t>aplikacích</a:t>
            </a:r>
            <a:r>
              <a:rPr lang="en-US" sz="1700" dirty="0"/>
              <a:t> </a:t>
            </a:r>
            <a:r>
              <a:rPr lang="en-US" sz="1700" dirty="0" err="1"/>
              <a:t>fotonickými</a:t>
            </a:r>
            <a:r>
              <a:rPr lang="en-US" sz="1700" dirty="0"/>
              <a:t> </a:t>
            </a:r>
            <a:r>
              <a:rPr lang="en-US" sz="1700" dirty="0" err="1"/>
              <a:t>systémy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/>
              <a:t>TACR TREND (2023-2025); </a:t>
            </a:r>
            <a:r>
              <a:rPr lang="en-US" sz="1700" dirty="0" err="1"/>
              <a:t>Výzkum</a:t>
            </a:r>
            <a:r>
              <a:rPr lang="en-US" sz="1700" dirty="0"/>
              <a:t> a </a:t>
            </a:r>
            <a:r>
              <a:rPr lang="en-US" sz="1700" dirty="0" err="1"/>
              <a:t>vývoj</a:t>
            </a:r>
            <a:r>
              <a:rPr lang="en-US" sz="1700" dirty="0"/>
              <a:t> </a:t>
            </a:r>
            <a:r>
              <a:rPr lang="en-US" sz="1700" dirty="0" err="1"/>
              <a:t>inovativního</a:t>
            </a:r>
            <a:r>
              <a:rPr lang="en-US" sz="1700" dirty="0"/>
              <a:t> </a:t>
            </a:r>
            <a:r>
              <a:rPr lang="en-US" sz="1700" dirty="0" err="1"/>
              <a:t>zařízení</a:t>
            </a:r>
            <a:r>
              <a:rPr lang="en-US" sz="1700" dirty="0"/>
              <a:t> pro </a:t>
            </a:r>
            <a:r>
              <a:rPr lang="en-US" sz="1700" dirty="0" err="1"/>
              <a:t>diagnostiku</a:t>
            </a:r>
            <a:r>
              <a:rPr lang="en-US" sz="1700" dirty="0"/>
              <a:t> </a:t>
            </a:r>
            <a:r>
              <a:rPr lang="en-US" sz="1700" dirty="0" err="1"/>
              <a:t>profilů</a:t>
            </a:r>
            <a:r>
              <a:rPr lang="en-US" sz="1700" dirty="0"/>
              <a:t> </a:t>
            </a:r>
            <a:r>
              <a:rPr lang="en-US" sz="1700" dirty="0" err="1"/>
              <a:t>kol</a:t>
            </a:r>
            <a:r>
              <a:rPr lang="en-US" sz="1700" dirty="0"/>
              <a:t> </a:t>
            </a:r>
            <a:r>
              <a:rPr lang="en-US" sz="1700" dirty="0" err="1"/>
              <a:t>drážních</a:t>
            </a:r>
            <a:r>
              <a:rPr lang="en-US" sz="1700" dirty="0"/>
              <a:t> </a:t>
            </a:r>
            <a:r>
              <a:rPr lang="en-US" sz="1700" dirty="0" err="1"/>
              <a:t>vozidel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/>
              <a:t>TACR SIGMA (2024-2025); </a:t>
            </a:r>
            <a:r>
              <a:rPr lang="en-US" sz="1700" dirty="0" err="1"/>
              <a:t>Řešení</a:t>
            </a:r>
            <a:r>
              <a:rPr lang="en-US" sz="1700" dirty="0"/>
              <a:t> </a:t>
            </a:r>
            <a:r>
              <a:rPr lang="en-US" sz="1700" dirty="0" err="1"/>
              <a:t>univerzální</a:t>
            </a:r>
            <a:r>
              <a:rPr lang="en-US" sz="1700" dirty="0"/>
              <a:t> </a:t>
            </a:r>
            <a:r>
              <a:rPr lang="en-US" sz="1700" dirty="0" err="1"/>
              <a:t>šachty</a:t>
            </a:r>
            <a:r>
              <a:rPr lang="en-US" sz="1700" dirty="0"/>
              <a:t> k </a:t>
            </a:r>
            <a:r>
              <a:rPr lang="en-US" sz="1700" dirty="0" err="1"/>
              <a:t>prostupům</a:t>
            </a:r>
            <a:r>
              <a:rPr lang="en-US" sz="1700" dirty="0"/>
              <a:t> </a:t>
            </a:r>
            <a:r>
              <a:rPr lang="en-US" sz="1700" dirty="0" err="1"/>
              <a:t>inženýrských</a:t>
            </a:r>
            <a:r>
              <a:rPr lang="en-US" sz="1700" dirty="0"/>
              <a:t> </a:t>
            </a:r>
            <a:r>
              <a:rPr lang="en-US" sz="1700" dirty="0" err="1"/>
              <a:t>sítí</a:t>
            </a:r>
            <a:r>
              <a:rPr lang="en-US" sz="1700" dirty="0"/>
              <a:t> pro </a:t>
            </a:r>
            <a:r>
              <a:rPr lang="en-US" sz="1700" dirty="0" err="1"/>
              <a:t>stavby</a:t>
            </a:r>
            <a:r>
              <a:rPr lang="en-US" sz="1700" dirty="0"/>
              <a:t> </a:t>
            </a:r>
            <a:r>
              <a:rPr lang="en-US" sz="1700" dirty="0" err="1"/>
              <a:t>založené</a:t>
            </a:r>
            <a:r>
              <a:rPr lang="en-US" sz="1700" dirty="0"/>
              <a:t> </a:t>
            </a:r>
            <a:r>
              <a:rPr lang="en-US" sz="1700" dirty="0" err="1"/>
              <a:t>nad</a:t>
            </a:r>
            <a:r>
              <a:rPr lang="en-US" sz="1700" dirty="0"/>
              <a:t> </a:t>
            </a:r>
            <a:r>
              <a:rPr lang="en-US" sz="1700" dirty="0" err="1"/>
              <a:t>terénem</a:t>
            </a:r>
            <a:r>
              <a:rPr lang="en-US" sz="1700" dirty="0"/>
              <a:t> s </a:t>
            </a:r>
            <a:r>
              <a:rPr lang="en-US" sz="1700" dirty="0" err="1"/>
              <a:t>provětrávanou</a:t>
            </a:r>
            <a:r>
              <a:rPr lang="en-US" sz="1700" dirty="0"/>
              <a:t> </a:t>
            </a:r>
            <a:r>
              <a:rPr lang="en-US" sz="1700" dirty="0" err="1"/>
              <a:t>mezerou</a:t>
            </a:r>
            <a:r>
              <a:rPr lang="en-US" sz="1700" dirty="0"/>
              <a:t> s </a:t>
            </a:r>
            <a:r>
              <a:rPr lang="en-US" sz="1700" dirty="0" err="1"/>
              <a:t>využitím</a:t>
            </a:r>
            <a:r>
              <a:rPr lang="en-US" sz="1700" dirty="0"/>
              <a:t> </a:t>
            </a:r>
            <a:r>
              <a:rPr lang="en-US" sz="1700" dirty="0" err="1"/>
              <a:t>optovláknových</a:t>
            </a:r>
            <a:r>
              <a:rPr lang="en-US" sz="1700" dirty="0"/>
              <a:t> </a:t>
            </a:r>
            <a:r>
              <a:rPr lang="en-US" sz="1700" dirty="0" err="1"/>
              <a:t>senzorů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/>
              <a:t>OPTAK APLIKACE I (2023-2025); </a:t>
            </a:r>
            <a:r>
              <a:rPr lang="en-US" sz="1700" dirty="0" err="1"/>
              <a:t>Stavebnicový</a:t>
            </a:r>
            <a:r>
              <a:rPr lang="en-US" sz="1700" dirty="0"/>
              <a:t> </a:t>
            </a:r>
            <a:r>
              <a:rPr lang="en-US" sz="1700" dirty="0" err="1"/>
              <a:t>systém</a:t>
            </a:r>
            <a:r>
              <a:rPr lang="en-US" sz="1700" dirty="0"/>
              <a:t> </a:t>
            </a:r>
            <a:r>
              <a:rPr lang="en-US" sz="1700" dirty="0" err="1"/>
              <a:t>nové</a:t>
            </a:r>
            <a:r>
              <a:rPr lang="en-US" sz="1700" dirty="0"/>
              <a:t> </a:t>
            </a:r>
            <a:r>
              <a:rPr lang="en-US" sz="1700" dirty="0" err="1"/>
              <a:t>generace</a:t>
            </a:r>
            <a:r>
              <a:rPr lang="en-US" sz="1700" dirty="0"/>
              <a:t> pro </a:t>
            </a:r>
            <a:r>
              <a:rPr lang="en-US" sz="1700" dirty="0" err="1"/>
              <a:t>efektivní</a:t>
            </a:r>
            <a:r>
              <a:rPr lang="en-US" sz="1700" dirty="0"/>
              <a:t> </a:t>
            </a:r>
            <a:r>
              <a:rPr lang="en-US" sz="1700" dirty="0" err="1"/>
              <a:t>výstavbu</a:t>
            </a:r>
            <a:r>
              <a:rPr lang="en-US" sz="1700" dirty="0"/>
              <a:t> </a:t>
            </a:r>
            <a:r>
              <a:rPr lang="en-US" sz="1700" dirty="0" err="1"/>
              <a:t>dřevostaveb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 err="1"/>
              <a:t>Vědecký</a:t>
            </a:r>
            <a:r>
              <a:rPr lang="en-US" sz="1700" dirty="0"/>
              <a:t> </a:t>
            </a:r>
            <a:r>
              <a:rPr lang="en-US" sz="1700" dirty="0" err="1"/>
              <a:t>tým</a:t>
            </a:r>
            <a:r>
              <a:rPr lang="en-US" sz="1700" dirty="0"/>
              <a:t> se </a:t>
            </a:r>
            <a:r>
              <a:rPr lang="en-US" sz="1700" dirty="0" err="1"/>
              <a:t>podílel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více</a:t>
            </a:r>
            <a:r>
              <a:rPr lang="en-US" sz="1700" dirty="0"/>
              <a:t> jak 150 </a:t>
            </a:r>
            <a:r>
              <a:rPr lang="en-US" sz="1700" dirty="0" err="1"/>
              <a:t>odborných</a:t>
            </a:r>
            <a:r>
              <a:rPr lang="en-US" sz="1700" dirty="0"/>
              <a:t> </a:t>
            </a:r>
            <a:r>
              <a:rPr lang="en-US" sz="1700" dirty="0" err="1"/>
              <a:t>publikací</a:t>
            </a:r>
            <a:r>
              <a:rPr lang="en-US" sz="1700" dirty="0"/>
              <a:t> v </a:t>
            </a:r>
            <a:r>
              <a:rPr lang="en-US" sz="1700" dirty="0" err="1"/>
              <a:t>oblasti</a:t>
            </a:r>
            <a:r>
              <a:rPr lang="en-US" sz="1700" dirty="0"/>
              <a:t> </a:t>
            </a:r>
            <a:r>
              <a:rPr lang="en-US" sz="1700" dirty="0" err="1"/>
              <a:t>fotoniky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/>
              <a:t>Z </a:t>
            </a:r>
            <a:r>
              <a:rPr lang="en-US" sz="1700" dirty="0" err="1"/>
              <a:t>hlediska</a:t>
            </a:r>
            <a:r>
              <a:rPr lang="en-US" sz="1700" dirty="0"/>
              <a:t> </a:t>
            </a:r>
            <a:r>
              <a:rPr lang="en-US" sz="1700" dirty="0" err="1"/>
              <a:t>aplikovaných</a:t>
            </a:r>
            <a:r>
              <a:rPr lang="en-US" sz="1700" dirty="0"/>
              <a:t> </a:t>
            </a:r>
            <a:r>
              <a:rPr lang="en-US" sz="1700" dirty="0" err="1"/>
              <a:t>výstupů</a:t>
            </a:r>
            <a:r>
              <a:rPr lang="en-US" sz="1700" dirty="0"/>
              <a:t> </a:t>
            </a:r>
            <a:r>
              <a:rPr lang="en-US" sz="1700" dirty="0" err="1"/>
              <a:t>více</a:t>
            </a:r>
            <a:r>
              <a:rPr lang="en-US" sz="1700" dirty="0"/>
              <a:t> jak 10 </a:t>
            </a:r>
            <a:r>
              <a:rPr lang="en-US" sz="1700" dirty="0" err="1"/>
              <a:t>národních</a:t>
            </a:r>
            <a:r>
              <a:rPr lang="en-US" sz="1700" dirty="0"/>
              <a:t> </a:t>
            </a:r>
            <a:r>
              <a:rPr lang="en-US" sz="1700" dirty="0" err="1"/>
              <a:t>patentů</a:t>
            </a:r>
            <a:r>
              <a:rPr lang="en-US" sz="1700" dirty="0"/>
              <a:t> </a:t>
            </a:r>
            <a:r>
              <a:rPr lang="en-US" sz="1700" dirty="0" err="1"/>
              <a:t>včetně</a:t>
            </a:r>
            <a:r>
              <a:rPr lang="en-US" sz="1700" dirty="0"/>
              <a:t> </a:t>
            </a:r>
            <a:r>
              <a:rPr lang="en-US" sz="1700" dirty="0" err="1"/>
              <a:t>několika</a:t>
            </a:r>
            <a:r>
              <a:rPr lang="en-US" sz="1700" dirty="0"/>
              <a:t> </a:t>
            </a:r>
            <a:r>
              <a:rPr lang="en-US" sz="1700" dirty="0" err="1"/>
              <a:t>licencovaných</a:t>
            </a: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r>
              <a:rPr lang="en-US" sz="1700" dirty="0" err="1"/>
              <a:t>Spolupráce</a:t>
            </a:r>
            <a:r>
              <a:rPr lang="en-US" sz="1700" dirty="0"/>
              <a:t> </a:t>
            </a:r>
            <a:r>
              <a:rPr lang="en-US" sz="1700" dirty="0" err="1"/>
              <a:t>probíhá</a:t>
            </a:r>
            <a:r>
              <a:rPr lang="en-US" sz="1700" dirty="0"/>
              <a:t> s </a:t>
            </a:r>
            <a:r>
              <a:rPr lang="en-US" sz="1700" dirty="0" err="1"/>
              <a:t>předními</a:t>
            </a:r>
            <a:r>
              <a:rPr lang="en-US" sz="1700" dirty="0"/>
              <a:t> </a:t>
            </a:r>
            <a:r>
              <a:rPr lang="en-US" sz="1700" dirty="0" err="1"/>
              <a:t>světovými</a:t>
            </a:r>
            <a:r>
              <a:rPr lang="en-US" sz="1700" dirty="0"/>
              <a:t> </a:t>
            </a:r>
            <a:r>
              <a:rPr lang="en-US" sz="1700" dirty="0" err="1"/>
              <a:t>odborníky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oblast </a:t>
            </a:r>
            <a:r>
              <a:rPr lang="en-US" sz="1700" dirty="0" err="1"/>
              <a:t>fotoniky</a:t>
            </a:r>
            <a:r>
              <a:rPr lang="en-US" sz="1700" dirty="0"/>
              <a:t> (prof. </a:t>
            </a:r>
            <a:r>
              <a:rPr lang="en-US" sz="1700" dirty="0" err="1"/>
              <a:t>Glesk</a:t>
            </a:r>
            <a:r>
              <a:rPr lang="en-US" sz="1700" dirty="0"/>
              <a:t>; prof. </a:t>
            </a:r>
            <a:r>
              <a:rPr lang="en-US" sz="1700" dirty="0" err="1"/>
              <a:t>Cheben</a:t>
            </a:r>
            <a:r>
              <a:rPr lang="en-US" sz="1700" dirty="0"/>
              <a:t>, prof. Kalli,…)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2388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16BF4E-280F-FCF3-3ABE-2779DD1A30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5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Motivace</a:t>
            </a:r>
            <a:endParaRPr lang="en-US" sz="5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F3DEC4-C6A9-7D49-1D06-BC2EA5855C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cs-CZ" sz="2200" dirty="0"/>
              <a:t>Nabízíme zajímavá témata doktorského studia orientovaná zejména na praxi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cs-CZ" sz="2200" dirty="0"/>
              <a:t>Participaci na řešení výzkumných projektů pro mladé </a:t>
            </a:r>
            <a:r>
              <a:rPr lang="cs-CZ" sz="2200"/>
              <a:t>vědecké pracovníky</a:t>
            </a:r>
            <a:endParaRPr lang="cs-CZ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cs-CZ" sz="2200" dirty="0"/>
              <a:t> Vítáme spolupráci s ostatními OS a to nejen z FEI, navázání kontaktů s průmyslovými  partnery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cs-CZ" sz="2200" dirty="0"/>
              <a:t>Co očekáváme?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r>
              <a:rPr lang="cs-CZ" sz="1800" dirty="0"/>
              <a:t>Aktivní přístup a chuť se učit nové věci…</a:t>
            </a:r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cs-CZ" sz="1800" dirty="0"/>
          </a:p>
          <a:p>
            <a:pPr lvl="1" indent="-2286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736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EBCEF28-0CD7-85FC-363B-0200B8FD0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607" y="3280095"/>
            <a:ext cx="8718958" cy="2427783"/>
          </a:xfrm>
        </p:spPr>
        <p:txBody>
          <a:bodyPr>
            <a:noAutofit/>
          </a:bodyPr>
          <a:lstStyle/>
          <a:p>
            <a:r>
              <a:rPr lang="cs-CZ" sz="2800" dirty="0"/>
              <a:t>Děkuji za pozornost</a:t>
            </a:r>
            <a:br>
              <a:rPr lang="cs-CZ" sz="2800" dirty="0"/>
            </a:br>
            <a:br>
              <a:rPr lang="cs-CZ" sz="2800" dirty="0"/>
            </a:br>
            <a:r>
              <a:rPr lang="cs-CZ" sz="2800" b="1" dirty="0"/>
              <a:t>Q</a:t>
            </a:r>
            <a:r>
              <a:rPr lang="cs-CZ" sz="2400" b="1" dirty="0"/>
              <a:t>&amp;</a:t>
            </a:r>
            <a:r>
              <a:rPr lang="cs-CZ" sz="2800" b="1" dirty="0"/>
              <a:t>A</a:t>
            </a:r>
            <a:br>
              <a:rPr lang="cs-CZ" sz="2800" b="1" dirty="0"/>
            </a:br>
            <a:br>
              <a:rPr lang="cs-CZ" sz="2800" dirty="0"/>
            </a:br>
            <a:r>
              <a:rPr kumimoji="0" lang="cs-CZ" sz="20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Ing. Jakub Čubík, Ph.D.</a:t>
            </a:r>
            <a:br>
              <a:rPr kumimoji="0" lang="cs-CZ" sz="2000" b="0" i="0" u="none" strike="sng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cs-CZ" sz="2000" b="0" i="0" u="non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  <a:hlinkClick r:id="rId2"/>
              </a:rPr>
              <a:t>jakub.cubik@vsb.cz</a:t>
            </a:r>
            <a:br>
              <a:rPr lang="cs-CZ" sz="2800" dirty="0"/>
            </a:br>
            <a:r>
              <a:rPr lang="cs-CZ" sz="2000" strike="sngStrike" dirty="0"/>
              <a:t>doc. Ing. Jan Nedoma, Ph.D.</a:t>
            </a:r>
            <a:br>
              <a:rPr lang="cs-CZ" sz="2000" strike="sngStrike" dirty="0"/>
            </a:br>
            <a:r>
              <a:rPr lang="cs-CZ" sz="2000" strike="sngStrike" dirty="0">
                <a:hlinkClick r:id="rId3"/>
              </a:rPr>
              <a:t>jan.nedoma@vsb.cz</a:t>
            </a:r>
            <a:br>
              <a:rPr lang="cs-CZ" sz="2800" strike="sngStrike" dirty="0"/>
            </a:br>
            <a:br>
              <a:rPr lang="cs-CZ" sz="2800" dirty="0"/>
            </a:b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395513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468</Words>
  <Application>Microsoft Office PowerPoint</Application>
  <PresentationFormat>Širokoúhlá obrazovka</PresentationFormat>
  <Paragraphs>50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Optické Komunikace a Senzory</vt:lpstr>
      <vt:lpstr>Přesah do Výuky</vt:lpstr>
      <vt:lpstr>Věda a výzkum – oblasti výzkumu a spolupráce s partnery</vt:lpstr>
      <vt:lpstr>Věda a výzkum – aktuálně řešené projekty</vt:lpstr>
      <vt:lpstr>Motivace</vt:lpstr>
      <vt:lpstr>Děkuji za pozornost  Q&amp;A  Ing. Jakub Čubík, Ph.D. jakub.cubik@vsb.cz doc. Ing. Jan Nedoma, Ph.D. jan.nedoma@vsb.cz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KDO</dc:title>
  <dc:creator>Sabina Koukolová</dc:creator>
  <cp:lastModifiedBy>Cubik Jakub</cp:lastModifiedBy>
  <cp:revision>6</cp:revision>
  <dcterms:created xsi:type="dcterms:W3CDTF">2022-10-19T14:06:31Z</dcterms:created>
  <dcterms:modified xsi:type="dcterms:W3CDTF">2023-12-18T09:22:36Z</dcterms:modified>
</cp:coreProperties>
</file>