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56" r:id="rId2"/>
  </p:sldMasterIdLst>
  <p:notesMasterIdLst>
    <p:notesMasterId r:id="rId15"/>
  </p:notesMasterIdLst>
  <p:handoutMasterIdLst>
    <p:handoutMasterId r:id="rId16"/>
  </p:handoutMasterIdLst>
  <p:sldIdLst>
    <p:sldId id="260" r:id="rId3"/>
    <p:sldId id="264" r:id="rId4"/>
    <p:sldId id="265" r:id="rId5"/>
    <p:sldId id="266" r:id="rId6"/>
    <p:sldId id="267" r:id="rId7"/>
    <p:sldId id="268" r:id="rId8"/>
    <p:sldId id="257" r:id="rId9"/>
    <p:sldId id="263" r:id="rId10"/>
    <p:sldId id="269" r:id="rId11"/>
    <p:sldId id="261" r:id="rId12"/>
    <p:sldId id="262" r:id="rId13"/>
    <p:sldId id="25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3"/>
  </p:normalViewPr>
  <p:slideViewPr>
    <p:cSldViewPr snapToGrid="0" snapToObjects="1" showGuides="1">
      <p:cViewPr varScale="1">
        <p:scale>
          <a:sx n="108" d="100"/>
          <a:sy n="108" d="100"/>
        </p:scale>
        <p:origin x="2298" y="10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k Radek" userId="ac09dc90-b9e7-4a0d-a7b3-49f17fe4105c" providerId="ADAL" clId="{B8AE5A10-7959-4CCE-BEE8-DD45618780D9}"/>
    <pc:docChg chg="modSld">
      <pc:chgData name="Martinek Radek" userId="ac09dc90-b9e7-4a0d-a7b3-49f17fe4105c" providerId="ADAL" clId="{B8AE5A10-7959-4CCE-BEE8-DD45618780D9}" dt="2023-12-18T10:13:40.118" v="6" actId="20577"/>
      <pc:docMkLst>
        <pc:docMk/>
      </pc:docMkLst>
      <pc:sldChg chg="modSp mod">
        <pc:chgData name="Martinek Radek" userId="ac09dc90-b9e7-4a0d-a7b3-49f17fe4105c" providerId="ADAL" clId="{B8AE5A10-7959-4CCE-BEE8-DD45618780D9}" dt="2023-12-18T10:13:40.118" v="6" actId="20577"/>
        <pc:sldMkLst>
          <pc:docMk/>
          <pc:sldMk cId="886867292" sldId="262"/>
        </pc:sldMkLst>
        <pc:spChg chg="mod">
          <ac:chgData name="Martinek Radek" userId="ac09dc90-b9e7-4a0d-a7b3-49f17fe4105c" providerId="ADAL" clId="{B8AE5A10-7959-4CCE-BEE8-DD45618780D9}" dt="2023-12-18T10:13:40.118" v="6" actId="20577"/>
          <ac:spMkLst>
            <pc:docMk/>
            <pc:sldMk cId="886867292" sldId="262"/>
            <ac:spMk id="3" creationId="{4172E0D8-7C1D-1642-9793-1606BCBB9B2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84B11-8086-A046-B6B7-F7A9DB5EA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5F8304-EF8E-7A48-A3EC-256BB4EB24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6FA-9F78-5A43-BFD1-03D27A7F3C92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E85A97-9D2F-A74D-874B-B462CB8C6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2496D-CD03-4446-AD06-43B91E168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C9C5-FF55-F544-A6D3-2B14C7549C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8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D10F-BC7E-0545-A8D3-D708044527A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7E90-4C3A-1A40-BB34-28A95E688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42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76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25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393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02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22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112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16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01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57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813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455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2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F60A5-AF07-B541-AE6A-88569EB76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45" y="1122363"/>
            <a:ext cx="11807825" cy="2054225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AB18D6-A597-8B4E-A383-BD55E7799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45" y="3602037"/>
            <a:ext cx="11797067" cy="25987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DE463D-611E-7641-BE67-E50FAADA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1AFFB-D433-B047-9BA8-E42A060EB3E7}" type="datetime3">
              <a:rPr lang="cs-CZ" smtClean="0"/>
              <a:t>18/12/23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BC9F34-E144-0247-B652-197C07073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6199" y="6356349"/>
            <a:ext cx="9896625" cy="320377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838B55-B834-7B40-AB95-C477904C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92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5BBB-390C-8746-8F6D-62B6435F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2AC7-CCB6-7743-BA17-958390688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134D6-2490-5248-8BDE-DBC857FAD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26196-17B1-8245-A58A-F8CFE526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613EA-3698-4344-847F-E2367A8E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66FBF-FFBF-9746-9924-D6ECC8F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72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15BE-E091-174E-9BC7-1C1BCA6D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7750E-8FBE-E846-AB80-9F86414BC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1511B-D22A-1245-A98E-3D2AFE55B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5B39B-BFEB-134C-AB6F-4AB601CED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821D6-D3D4-CF41-A511-5A5AC1081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C7EB4-86D6-B743-9954-71FAD9D0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364A0-F572-C149-849B-B307CD8B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28744-8951-9A4F-A3AA-DD575AE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9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72057-05C0-D143-BA44-BD676CD9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BE2FB-8405-5C4E-A05E-0DC323AF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D6ECD-2072-7649-8717-F6947C57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33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499B7-157B-F045-9923-D12EED65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47F9E-6176-9946-A28B-E20C2D515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D7A46-18AB-7B43-B05D-7EC3E7A08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A48DC-3CD9-9542-B18D-D6CC307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FA9E0-9FA1-6145-9530-79E7D73F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50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6A7C0-0649-6040-A91B-A51D8870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670A8E-FAF4-EB48-A95A-5A580126D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CAB9C-0386-8B4F-99ED-91992F80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E2BD-95EA-854F-BAB8-0CF99DE8AA7D}" type="datetime3">
              <a:rPr lang="cs-CZ" smtClean="0"/>
              <a:t>18/12/23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33C643-BAC6-384B-8391-4C4A373E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1B1056-E9A4-E849-AFE0-99640ED4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12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01A35-F9F4-C746-910A-0AB6C44A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593868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501E6E-0516-434B-9AFD-79C0FAE7D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807746"/>
            <a:ext cx="11796416" cy="337790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AAA1F3-AAB7-A046-B5C1-7E0FED02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6486-B92A-5D40-B65E-EA3DE825AE5B}" type="datetime3">
              <a:rPr lang="cs-CZ" smtClean="0"/>
              <a:t>18/12/23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E67D82-BA89-E943-BE3E-6FD326C1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47011"/>
            <a:ext cx="9937749" cy="318604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5E7D21-DA7F-BC4B-ADBF-66F03AA0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8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10C0C-49DB-714B-8253-3919EEAB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6" y="1054247"/>
            <a:ext cx="11799716" cy="1021977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E45FF5-CFF7-BC4B-BE44-7DE11320B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846" y="2162287"/>
            <a:ext cx="5785204" cy="401467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0186BD-CCF8-814D-8F98-56078DF4C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49" y="2162285"/>
            <a:ext cx="5795963" cy="403849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C9FC7B-3212-0C45-8BA4-BD25FC40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B60A-F8EB-A649-BA02-2207FB45044B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71C6E2-9DD7-8649-B049-1FBCF5CC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2876"/>
            <a:ext cx="9937749" cy="312739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D2E780-8CA4-694B-B7E2-70742E38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43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E3C6D-02AA-BD44-84A9-B919C331D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15A8E6-4C0A-AA4C-9079-37AC2872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160E-3D53-D847-9A74-1C37BCEA757F}" type="datetime3">
              <a:rPr lang="cs-CZ" smtClean="0"/>
              <a:t>18/12/23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BB6F38-4D44-9840-89C1-FF42C22B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2876"/>
            <a:ext cx="9937749" cy="312739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3DEF9F-619E-514F-B49B-61758FC0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4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14C914-950A-7942-B0E9-3FEB6F7F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DC4E-A034-0F4F-963D-96AE1C40BED7}" type="datetime3">
              <a:rPr lang="cs-CZ" smtClean="0"/>
              <a:t>18/12/23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F0096-0579-6045-8D0F-A71D6439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670FDF-F365-974E-B39A-0DEC9CD4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08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A41D-18F5-2B4E-BE99-D6457D84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0582C-01B7-3F42-AD28-9B7DF4DD5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3A37-4F77-534E-9AF3-D82BFE15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DCCB8-70AD-574C-9AA9-B02DA9D9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117F-487E-494C-9FA1-CB037C2C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16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6EA4-94EE-9E4C-9451-0C053C35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0C682-265E-EE41-A540-118A3A390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CE98-8002-BC4F-85CF-80F1678C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00820-F6DD-5A4F-80F7-CAC42703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03D53-E799-BF42-83F0-6B6D5E02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10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D3AB-3AE5-6C49-B89B-0B3333B9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51D72-6450-1245-B950-D14EEE9BC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A13D4-2C24-4B4C-A527-27123477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6D41A-5F70-D542-B768-4CA673DB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4A22-3709-7E43-ADD3-04B31F1D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22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D6CC12-ACA0-634F-80C9-39820930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dirty="0"/>
              <a:t>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F40DBE-8FC7-7448-B1A4-0F1683F3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294" y="2229316"/>
            <a:ext cx="11798619" cy="397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F516F3-F99B-5944-9236-CEAA13395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3497" y="6356350"/>
            <a:ext cx="926054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D0002-C91F-8548-89A7-9BF65FF7DADF}" type="datetime3">
              <a:rPr lang="cs-CZ" smtClean="0"/>
              <a:t>18/12/23</a:t>
            </a:fld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D98F16-2029-8D49-91DD-2C737D88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356349"/>
            <a:ext cx="612775" cy="3127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44BAA-1A06-B141-8215-9D88CF6A720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D62A909B-22CA-3945-A5C2-F5DBFE050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7129" y="6356351"/>
            <a:ext cx="9935695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text</a:t>
            </a:r>
            <a:endParaRPr lang="cs-CZ" dirty="0"/>
          </a:p>
        </p:txBody>
      </p:sp>
      <p:pic>
        <p:nvPicPr>
          <p:cNvPr id="113" name="Obrázek 112" descr="Obsah obrázku objekt&#10;&#10;&#10;&#10;Popis se vygeneroval automaticky.">
            <a:extLst>
              <a:ext uri="{FF2B5EF4-FFF2-40B4-BE49-F238E27FC236}">
                <a16:creationId xmlns:a16="http://schemas.microsoft.com/office/drawing/2014/main" id="{54F6AF1C-4EC2-DE46-BAB8-1CDC110061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2846" y="199669"/>
            <a:ext cx="6223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  <p15:guide id="5" pos="121" userDrawn="1">
          <p15:clr>
            <a:srgbClr val="F26B43"/>
          </p15:clr>
        </p15:guide>
        <p15:guide id="6" pos="7559" userDrawn="1">
          <p15:clr>
            <a:srgbClr val="F26B43"/>
          </p15:clr>
        </p15:guide>
        <p15:guide id="7" pos="3772" userDrawn="1">
          <p15:clr>
            <a:srgbClr val="F26B43"/>
          </p15:clr>
        </p15:guide>
        <p15:guide id="8" pos="3908" userDrawn="1">
          <p15:clr>
            <a:srgbClr val="F26B43"/>
          </p15:clr>
        </p15:guide>
        <p15:guide id="9" orient="horz" pos="2001" userDrawn="1">
          <p15:clr>
            <a:srgbClr val="F26B43"/>
          </p15:clr>
        </p15:guide>
        <p15:guide id="10" pos="7151" userDrawn="1">
          <p15:clr>
            <a:srgbClr val="F26B43"/>
          </p15:clr>
        </p15:guide>
        <p15:guide id="11" pos="7038" userDrawn="1">
          <p15:clr>
            <a:srgbClr val="F26B43"/>
          </p15:clr>
        </p15:guide>
        <p15:guide id="12" orient="horz" pos="3997" userDrawn="1">
          <p15:clr>
            <a:srgbClr val="F26B43"/>
          </p15:clr>
        </p15:guide>
        <p15:guide id="13" pos="3659" userDrawn="1">
          <p15:clr>
            <a:srgbClr val="F26B43"/>
          </p15:clr>
        </p15:guide>
        <p15:guide id="14" orient="horz" pos="2432" userDrawn="1">
          <p15:clr>
            <a:srgbClr val="F26B43"/>
          </p15:clr>
        </p15:guide>
        <p15:guide id="15" orient="horz" pos="3906" userDrawn="1">
          <p15:clr>
            <a:srgbClr val="F26B43"/>
          </p15:clr>
        </p15:guide>
        <p15:guide id="16" orient="horz" pos="527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  <p15:guide id="18" pos="710" userDrawn="1">
          <p15:clr>
            <a:srgbClr val="F26B43"/>
          </p15:clr>
        </p15:guide>
        <p15:guide id="19" pos="7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2C198-AF9F-0A41-9A82-28EC7DDD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5F5F5-E124-A54B-9981-D7FA5E3D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42D7-B669-9940-B52D-60CF522EF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BC748-752E-9E47-952B-1B6B12A8FBCB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2DEF7-65E0-8647-8D41-57980F1E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E33C7-0C21-634B-9232-89AED6692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91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3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C7814-19D0-D044-AD35-ED9091139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45" y="1122364"/>
            <a:ext cx="11807825" cy="1420812"/>
          </a:xfrm>
        </p:spPr>
        <p:txBody>
          <a:bodyPr/>
          <a:lstStyle/>
          <a:p>
            <a:r>
              <a:rPr lang="cs-CZ" sz="4800" dirty="0">
                <a:solidFill>
                  <a:srgbClr val="00A499"/>
                </a:solidFill>
              </a:rPr>
              <a:t>VŠB-TUO, FEI, K450 </a:t>
            </a:r>
            <a:br>
              <a:rPr lang="cs-CZ" sz="4800" dirty="0">
                <a:solidFill>
                  <a:srgbClr val="00A499"/>
                </a:solidFill>
              </a:rPr>
            </a:br>
            <a:r>
              <a:rPr lang="cs-CZ" sz="4800" dirty="0">
                <a:solidFill>
                  <a:srgbClr val="00A499"/>
                </a:solidFill>
              </a:rPr>
              <a:t>odbor. skupina Měření, testování a senzory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62E6A-BA43-6348-924A-E49976C56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603" y="2686050"/>
            <a:ext cx="11797067" cy="3514724"/>
          </a:xfrm>
        </p:spPr>
        <p:txBody>
          <a:bodyPr/>
          <a:lstStyle/>
          <a:p>
            <a:r>
              <a:rPr lang="cs-CZ" sz="2400" dirty="0"/>
              <a:t>prof. Ing. Petr Bilík, Ph.D.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8121F1-3D8E-594F-90DB-4F0B98C0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1AFFB-D433-B047-9BA8-E42A060EB3E7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A7925D-4BBE-3C40-9FF4-E30546487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0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A4CDF1-BC57-2131-B097-A9B04D11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5" y="3397025"/>
            <a:ext cx="4912749" cy="32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49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Nabízíme znalosti z oblastí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4"/>
            <a:ext cx="11796416" cy="28826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tx1"/>
                </a:solidFill>
              </a:rPr>
              <a:t>Zpracování digitálních signálů konvenčními metodami a také metodami adaptivní filtrace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9</a:t>
            </a:fld>
            <a:endParaRPr lang="cs-CZ"/>
          </a:p>
        </p:txBody>
      </p:sp>
      <p:pic>
        <p:nvPicPr>
          <p:cNvPr id="7" name="Grafický objekt 81">
            <a:extLst>
              <a:ext uri="{FF2B5EF4-FFF2-40B4-BE49-F238E27FC236}">
                <a16:creationId xmlns:a16="http://schemas.microsoft.com/office/drawing/2014/main" id="{ECD080A0-7150-F228-A026-13C13D10D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0727" y="3286125"/>
            <a:ext cx="8160044" cy="327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87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pPr algn="ctr"/>
            <a:r>
              <a:rPr lang="cs-CZ" sz="4400" dirty="0">
                <a:solidFill>
                  <a:srgbClr val="00A499"/>
                </a:solidFill>
              </a:rPr>
              <a:t>Tým odborné skupiny</a:t>
            </a:r>
            <a:r>
              <a:rPr lang="cs-CZ" dirty="0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3"/>
            <a:ext cx="11796416" cy="4225699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chemeClr val="tx1"/>
                </a:solidFill>
              </a:rPr>
              <a:t>prof. Petr Bilík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prof. Radek Martinek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doc. Radana </a:t>
            </a:r>
            <a:r>
              <a:rPr lang="cs-CZ" sz="2000" dirty="0" err="1">
                <a:solidFill>
                  <a:schemeClr val="tx1"/>
                </a:solidFill>
              </a:rPr>
              <a:t>Vilímková-Kahánková</a:t>
            </a:r>
            <a:endParaRPr lang="cs-CZ" sz="2000" dirty="0">
              <a:solidFill>
                <a:schemeClr val="tx1"/>
              </a:solidFill>
            </a:endParaRP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doc. Jan </a:t>
            </a:r>
            <a:r>
              <a:rPr lang="cs-CZ" sz="2000" dirty="0" err="1">
                <a:solidFill>
                  <a:schemeClr val="tx1"/>
                </a:solidFill>
              </a:rPr>
              <a:t>Vaňuš</a:t>
            </a:r>
            <a:endParaRPr lang="cs-CZ" sz="2000" dirty="0">
              <a:solidFill>
                <a:schemeClr val="tx1"/>
              </a:solidFill>
            </a:endParaRP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doc. Jan Žídek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Ing. Jindřich </a:t>
            </a:r>
            <a:r>
              <a:rPr lang="cs-CZ" sz="2000" dirty="0" err="1">
                <a:solidFill>
                  <a:schemeClr val="tx1"/>
                </a:solidFill>
              </a:rPr>
              <a:t>Brablík</a:t>
            </a:r>
            <a:r>
              <a:rPr lang="cs-CZ" sz="2000" dirty="0">
                <a:solidFill>
                  <a:schemeClr val="tx1"/>
                </a:solidFill>
              </a:rPr>
              <a:t>, Ph.D.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Ing. Lukáš Danys, Ph.D.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Ing. René Jaroš, Ph.D.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Ing. Jakub Kolařík, Ph.D.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Ing. Richard Velička, Ph.D.</a:t>
            </a:r>
          </a:p>
          <a:p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86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8574-6581-B943-9544-53578E1A0E6E}" type="datetime3">
              <a:rPr lang="cs-CZ" smtClean="0"/>
              <a:t>18/12/23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228093-4893-764A-89E9-6B9C6335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A0DD5F-9D7C-234D-BBCB-4B088545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11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DDB3C1C-78A3-FD45-9288-66B6297FA8A9}"/>
              </a:ext>
            </a:extLst>
          </p:cNvPr>
          <p:cNvSpPr/>
          <p:nvPr/>
        </p:nvSpPr>
        <p:spPr>
          <a:xfrm>
            <a:off x="3451861" y="1840230"/>
            <a:ext cx="528066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08D255-5881-3A44-BC2B-29C775205970}"/>
              </a:ext>
            </a:extLst>
          </p:cNvPr>
          <p:cNvSpPr/>
          <p:nvPr/>
        </p:nvSpPr>
        <p:spPr>
          <a:xfrm>
            <a:off x="3048000" y="3500527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Ing. </a:t>
            </a:r>
            <a:r>
              <a:rPr lang="cs-CZ" sz="26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 Bilík, </a:t>
            </a:r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Ph.D.</a:t>
            </a:r>
          </a:p>
          <a:p>
            <a:pPr algn="ctr"/>
            <a:endParaRPr lang="cs-CZ" dirty="0"/>
          </a:p>
          <a:p>
            <a:pPr algn="ctr"/>
            <a:r>
              <a:rPr lang="cs-CZ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+420 737 204 716</a:t>
            </a:r>
          </a:p>
          <a:p>
            <a:pPr algn="ctr"/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petr.bilik@vsb.cz</a:t>
            </a:r>
          </a:p>
          <a:p>
            <a:pPr algn="ctr"/>
            <a:endParaRPr lang="cs-CZ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 err="1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www.vsb.cz</a:t>
            </a:r>
            <a:endParaRPr lang="cs-CZ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Realizované projekty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4"/>
            <a:ext cx="11796416" cy="12538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 Comprehensive System for the Development of the Field of Non-Invasive Fetal ECG Monitoring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</a:t>
            </a:fld>
            <a:endParaRPr lang="cs-CZ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3B0EF92-2E2B-CCE2-57B6-7266E8C28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r="25607"/>
          <a:stretch/>
        </p:blipFill>
        <p:spPr bwMode="auto">
          <a:xfrm rot="16200000">
            <a:off x="5253944" y="3162541"/>
            <a:ext cx="1684113" cy="395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D581DB0E-A77D-544B-CE68-A4CD3D1BB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38" y="3991945"/>
            <a:ext cx="2902206" cy="217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EB1BD5E9-C7D6-156C-C268-180613E2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r="16345" b="16739"/>
          <a:stretch/>
        </p:blipFill>
        <p:spPr bwMode="auto">
          <a:xfrm>
            <a:off x="735883" y="4520146"/>
            <a:ext cx="2869833" cy="14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6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Realizované projekty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60826"/>
            <a:ext cx="11796416" cy="12538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Development of a Complex Sensory System for Effective MRI Control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87D0DB6-3F86-C368-4EC9-AAD8426C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98" y="3261390"/>
            <a:ext cx="4358510" cy="32063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601675-1718-13CB-E23E-4614D930F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4377" y="3543106"/>
            <a:ext cx="3313127" cy="24848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F613068-CA87-DB4D-95CF-434AB2702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619" y="5197449"/>
            <a:ext cx="3016510" cy="136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9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Realizované projekty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4"/>
            <a:ext cx="11796416" cy="1253899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</a:rPr>
              <a:t>E-</a:t>
            </a:r>
            <a:r>
              <a:rPr lang="cs-CZ" sz="2800" dirty="0" err="1">
                <a:solidFill>
                  <a:schemeClr val="tx1"/>
                </a:solidFill>
              </a:rPr>
              <a:t>Town</a:t>
            </a:r>
            <a:r>
              <a:rPr lang="cs-CZ" sz="2800" dirty="0">
                <a:solidFill>
                  <a:schemeClr val="tx1"/>
                </a:solidFill>
              </a:rPr>
              <a:t>, vývoj testeru a nabíjecí infrastruktury pro e-kola a e-koloběžky</a:t>
            </a:r>
          </a:p>
          <a:p>
            <a:r>
              <a:rPr lang="cs-CZ" sz="2800" b="1" dirty="0">
                <a:solidFill>
                  <a:schemeClr val="tx1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</a:t>
            </a:fld>
            <a:endParaRPr lang="cs-CZ"/>
          </a:p>
        </p:txBody>
      </p:sp>
      <p:pic>
        <p:nvPicPr>
          <p:cNvPr id="7" name="Obrázek 6" descr="Obsah obrázku jízdní kolo, interiér, regál/nosič/stojan&#10;&#10;Popis byl vytvořen automaticky">
            <a:extLst>
              <a:ext uri="{FF2B5EF4-FFF2-40B4-BE49-F238E27FC236}">
                <a16:creationId xmlns:a16="http://schemas.microsoft.com/office/drawing/2014/main" id="{328F132E-1854-4A5C-4B95-CFFA766DD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5" y="2902063"/>
            <a:ext cx="4360895" cy="327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BCBE628-973F-4E1D-0A1B-B19A9E567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82" y="2916351"/>
            <a:ext cx="3335542" cy="333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23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Realizované projekty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4"/>
            <a:ext cx="11796416" cy="1253899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IQZeProd</a:t>
            </a:r>
            <a:r>
              <a:rPr lang="en-US" sz="2800" b="1" dirty="0">
                <a:solidFill>
                  <a:schemeClr val="tx1"/>
                </a:solidFill>
              </a:rPr>
              <a:t> - Inline quality control for zero-error-products</a:t>
            </a:r>
          </a:p>
          <a:p>
            <a:r>
              <a:rPr lang="cs-CZ" sz="2800" b="1" dirty="0">
                <a:solidFill>
                  <a:schemeClr val="tx1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</a:t>
            </a:fld>
            <a:endParaRPr lang="cs-CZ"/>
          </a:p>
        </p:txBody>
      </p:sp>
      <p:pic>
        <p:nvPicPr>
          <p:cNvPr id="9" name="Picture 3" descr="Diagram&#10;&#10;Description automatically generated">
            <a:extLst>
              <a:ext uri="{FF2B5EF4-FFF2-40B4-BE49-F238E27FC236}">
                <a16:creationId xmlns:a16="http://schemas.microsoft.com/office/drawing/2014/main" id="{2E6E1760-FA0A-B498-55FF-F92245161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31" t="9016" r="631" b="8852"/>
          <a:stretch/>
        </p:blipFill>
        <p:spPr>
          <a:xfrm>
            <a:off x="8389850" y="3116660"/>
            <a:ext cx="3406545" cy="3230351"/>
          </a:xfrm>
          <a:prstGeom prst="rect">
            <a:avLst/>
          </a:prstGeom>
        </p:spPr>
      </p:pic>
      <p:pic>
        <p:nvPicPr>
          <p:cNvPr id="11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B9D496E3-AEA0-E944-8326-822E607F0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5" y="3109720"/>
            <a:ext cx="6503926" cy="32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 descr="Diagram&#10;&#10;Description automatically generated">
            <a:extLst>
              <a:ext uri="{FF2B5EF4-FFF2-40B4-BE49-F238E27FC236}">
                <a16:creationId xmlns:a16="http://schemas.microsoft.com/office/drawing/2014/main" id="{BFCF73B3-2ADF-178B-4FE8-C0EE3FD57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677" y="1956338"/>
            <a:ext cx="3269235" cy="432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Realizované projekty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4"/>
            <a:ext cx="11796416" cy="1253899"/>
          </a:xfrm>
        </p:spPr>
        <p:txBody>
          <a:bodyPr>
            <a:normAutofit fontScale="92500" lnSpcReduction="20000"/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							Smart </a:t>
            </a:r>
            <a:r>
              <a:rPr lang="cs-CZ" sz="2800" b="1" dirty="0" err="1">
                <a:solidFill>
                  <a:schemeClr val="tx1"/>
                </a:solidFill>
              </a:rPr>
              <a:t>Cushion</a:t>
            </a:r>
            <a:r>
              <a:rPr lang="cs-CZ" sz="2800" b="1" dirty="0">
                <a:solidFill>
                  <a:schemeClr val="tx1"/>
                </a:solidFill>
              </a:rPr>
              <a:t> Pin</a:t>
            </a:r>
          </a:p>
          <a:p>
            <a:endParaRPr lang="cs-CZ" sz="2800" b="1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Smart </a:t>
            </a:r>
            <a:r>
              <a:rPr lang="cs-CZ" sz="2800" b="1" dirty="0" err="1">
                <a:solidFill>
                  <a:schemeClr val="tx1"/>
                </a:solidFill>
              </a:rPr>
              <a:t>Steam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  <a:r>
              <a:rPr lang="cs-CZ" sz="2800" b="1" dirty="0" err="1">
                <a:solidFill>
                  <a:schemeClr val="tx1"/>
                </a:solidFill>
              </a:rPr>
              <a:t>Valve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5</a:t>
            </a:fld>
            <a:endParaRPr lang="cs-CZ"/>
          </a:p>
        </p:txBody>
      </p:sp>
      <p:pic>
        <p:nvPicPr>
          <p:cNvPr id="8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D2DE138C-9823-9840-FFCA-46E1E9030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11401" y="4220946"/>
            <a:ext cx="3361802" cy="7489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AB9AC05-AAFD-F524-415A-7AC9872DE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07" y="3621824"/>
            <a:ext cx="4554137" cy="256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6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Oblasti výzkumu</a:t>
            </a:r>
            <a:r>
              <a:rPr lang="cs-CZ" dirty="0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4"/>
            <a:ext cx="11796416" cy="39105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Automatizované měřicí a testovací systémy pro průmysl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Kamerové systémy pro optickou kontrolu průmyslových výrobků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Testování měřicí techniky pro elektroenergetiku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Vývoj a testování senzorů a měřicí techniky „na míru“ od průmyslu po měření plodového EKG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Zpracování signálů, návrh adaptivních filtrů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Technologie pro řízení a monitoring Smart </a:t>
            </a:r>
            <a:r>
              <a:rPr lang="cs-CZ" sz="2800" dirty="0" err="1">
                <a:solidFill>
                  <a:schemeClr val="tx1"/>
                </a:solidFill>
              </a:rPr>
              <a:t>Homes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59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Aktuálně řešíme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4"/>
            <a:ext cx="11796416" cy="39105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Vývoj SW &amp; HW nástrojů pro hodnocení postižení mozku novorozenců z obrazů 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Systém řízení pohybu </a:t>
            </a:r>
            <a:r>
              <a:rPr lang="cs-CZ" sz="2800" dirty="0" err="1">
                <a:solidFill>
                  <a:schemeClr val="tx1"/>
                </a:solidFill>
              </a:rPr>
              <a:t>nanorobotů</a:t>
            </a:r>
            <a:r>
              <a:rPr lang="cs-CZ" sz="2800" dirty="0">
                <a:solidFill>
                  <a:schemeClr val="tx1"/>
                </a:solidFill>
              </a:rPr>
              <a:t> pomocí magnetického 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Automatická kamerová inspekce rostlin v </a:t>
            </a:r>
            <a:r>
              <a:rPr lang="cs-CZ" sz="2800" dirty="0" err="1">
                <a:solidFill>
                  <a:schemeClr val="tx1"/>
                </a:solidFill>
              </a:rPr>
              <a:t>indoor</a:t>
            </a:r>
            <a:r>
              <a:rPr lang="cs-CZ" sz="2800" dirty="0">
                <a:solidFill>
                  <a:schemeClr val="tx1"/>
                </a:solidFill>
              </a:rPr>
              <a:t> pěstebních podmínkách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Vývoj senzoru pro detekci dírek ve válcované hliníkové fólii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Vývoj testeru pro e-kola a e-koloběžky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20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Nabízíme znalosti z oblastí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275114"/>
            <a:ext cx="11796416" cy="20111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tx1"/>
                </a:solidFill>
              </a:rPr>
              <a:t>Návrh speciálních senzorů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tx1"/>
                </a:solidFill>
              </a:rPr>
              <a:t>Návrh měřicího řetězce, od senzoru až po digitalizovaný signál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tx1"/>
                </a:solidFill>
              </a:rPr>
              <a:t>Fast </a:t>
            </a:r>
            <a:r>
              <a:rPr lang="cs-CZ" sz="3200" dirty="0" err="1">
                <a:solidFill>
                  <a:schemeClr val="tx1"/>
                </a:solidFill>
              </a:rPr>
              <a:t>prototyping</a:t>
            </a:r>
            <a:r>
              <a:rPr lang="cs-CZ" sz="3200" dirty="0">
                <a:solidFill>
                  <a:schemeClr val="tx1"/>
                </a:solidFill>
              </a:rPr>
              <a:t> měřicích a monitorovacích systémů na míru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18/12/23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8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B37F29-79C6-084E-380E-06DE1BFAE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13" y="4084525"/>
            <a:ext cx="3026104" cy="2402165"/>
          </a:xfrm>
          <a:prstGeom prst="rect">
            <a:avLst/>
          </a:prstGeom>
        </p:spPr>
      </p:pic>
      <p:pic>
        <p:nvPicPr>
          <p:cNvPr id="8" name="Picture 2" descr="https://ni.scene7.com/is/image/ni/virtualbench_02_cropped_16x9?&amp;$ni-card-sm$&amp;fit=crop">
            <a:extLst>
              <a:ext uri="{FF2B5EF4-FFF2-40B4-BE49-F238E27FC236}">
                <a16:creationId xmlns:a16="http://schemas.microsoft.com/office/drawing/2014/main" id="{D6376C02-DB81-5689-FC77-DA0640EF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2" y="4214868"/>
            <a:ext cx="3804203" cy="214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454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40 FEI CZ verze" id="{6C08F42E-4C42-1248-AFBD-44B85FF3097C}" vid="{625188C0-F481-6D4D-9D88-9817E5AEE6D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40 FEI CZ verze" id="{6C08F42E-4C42-1248-AFBD-44B85FF3097C}" vid="{D4DD8BDB-1D41-D74E-BC7B-57F90FB64D14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ElevPitch-K450-OdbSkMereniSenzory</Template>
  <TotalTime>41</TotalTime>
  <Words>363</Words>
  <Application>Microsoft Office PowerPoint</Application>
  <PresentationFormat>Širokoúhlá obrazovka</PresentationFormat>
  <Paragraphs>90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Custom Design</vt:lpstr>
      <vt:lpstr>VŠB-TUO, FEI, K450  odbor. skupina Měření, testování a senzory</vt:lpstr>
      <vt:lpstr>Realizované projekty</vt:lpstr>
      <vt:lpstr>Realizované projekty</vt:lpstr>
      <vt:lpstr>Realizované projekty</vt:lpstr>
      <vt:lpstr>Realizované projekty</vt:lpstr>
      <vt:lpstr>Realizované projekty</vt:lpstr>
      <vt:lpstr>Oblasti výzkumu </vt:lpstr>
      <vt:lpstr>Aktuálně řešíme</vt:lpstr>
      <vt:lpstr>Nabízíme znalosti z oblastí</vt:lpstr>
      <vt:lpstr>Nabízíme znalosti z oblastí</vt:lpstr>
      <vt:lpstr>Tým odborné skupiny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VŠB-TUO, FEI, K450  odbor. skupina Měření, testování a senzory</dc:title>
  <dc:creator>Bilik Petr</dc:creator>
  <cp:lastModifiedBy>Martinek Radek</cp:lastModifiedBy>
  <cp:revision>6</cp:revision>
  <dcterms:created xsi:type="dcterms:W3CDTF">2023-12-18T09:08:38Z</dcterms:created>
  <dcterms:modified xsi:type="dcterms:W3CDTF">2023-12-18T10:14:00Z</dcterms:modified>
</cp:coreProperties>
</file>