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7" r:id="rId3"/>
    <p:sldId id="262" r:id="rId4"/>
    <p:sldId id="258" r:id="rId5"/>
    <p:sldId id="260" r:id="rId6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0" d="100"/>
          <a:sy n="60" d="100"/>
        </p:scale>
        <p:origin x="84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27A6893-C81B-3EFF-690C-4C7068EE41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B9A33F9C-61F5-48C6-4244-00DA868562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D5E5CD9-1106-F4E5-9CED-3AFBDAAB9E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90CE1-6E7C-41B9-B18A-4BC4C7E84E9F}" type="datetimeFigureOut">
              <a:rPr lang="cs-CZ" smtClean="0"/>
              <a:t>16.12.2023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F53A960-6272-85F7-4438-3635F10531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624EB30-8EF8-9917-4331-68DC859C7A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5BD03-987F-4503-B86E-20BD5F527B6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263005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3A33F35-F4CE-F887-11B8-376F365F35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DAD27918-FEAF-F9EF-410F-667D1A70F0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B438211-368E-3BEF-01E6-DAE9114A7C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90CE1-6E7C-41B9-B18A-4BC4C7E84E9F}" type="datetimeFigureOut">
              <a:rPr lang="cs-CZ" smtClean="0"/>
              <a:t>16.12.2023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41C6636-1224-0831-B7B3-B02DFFC3F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FF26A26-5F63-DAF7-7DB1-9D75B53331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5BD03-987F-4503-B86E-20BD5F527B6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285306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A0844394-E47C-EF82-DCE3-60EE5D2292E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031F8302-BA6E-48EE-3DCA-F634DD3106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835738A-0DDE-4908-BA59-977C03D501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90CE1-6E7C-41B9-B18A-4BC4C7E84E9F}" type="datetimeFigureOut">
              <a:rPr lang="cs-CZ" smtClean="0"/>
              <a:t>16.12.2023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70DF7A2-4FBA-E77C-2A19-C14F16E1DD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D6AD9DC-5B3C-4A18-0B22-04DD76E225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5BD03-987F-4503-B86E-20BD5F527B6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664650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BC611E6-5BED-AC84-2815-BD29BF7AED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57D614A-7E98-E3D0-7CE3-B240B022D6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60EE9E5-554C-64B5-00C1-E0712C7BA2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90CE1-6E7C-41B9-B18A-4BC4C7E84E9F}" type="datetimeFigureOut">
              <a:rPr lang="cs-CZ" smtClean="0"/>
              <a:t>16.12.2023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125E1E0-0AC2-F57B-C086-4EB65056A7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905DF73-01DA-B1DA-7F7B-C0011E6349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5BD03-987F-4503-B86E-20BD5F527B6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306400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3958B96-427C-73B2-2D2D-0F01BDC593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26677D7E-297D-63C9-4D4D-8698252BEE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1477AA4-22AD-56A8-E3DA-DF4ECE28E3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90CE1-6E7C-41B9-B18A-4BC4C7E84E9F}" type="datetimeFigureOut">
              <a:rPr lang="cs-CZ" smtClean="0"/>
              <a:t>16.12.2023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51E68CA-EB75-6396-BD28-6C5F54B975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A68E63C-150E-A41F-AA65-8FD92507AB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5BD03-987F-4503-B86E-20BD5F527B6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634802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57AF82F-3863-2576-7F01-119E41DF8B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C9C7F64-676C-5688-0518-120FE5CC339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904F1966-1E72-200B-60CC-DF6EEB4B94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BC15351C-4012-C228-57E9-280CB49559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90CE1-6E7C-41B9-B18A-4BC4C7E84E9F}" type="datetimeFigureOut">
              <a:rPr lang="cs-CZ" smtClean="0"/>
              <a:t>16.12.2023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8F144672-0814-B9F7-E9F4-5B8DD22D97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599F3F26-7B95-5BAD-6CFF-845222853F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5BD03-987F-4503-B86E-20BD5F527B6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463408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9CA5F0E-7EEC-29CA-D651-C4B97D164E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4B4548E1-EA91-A019-9918-EED03C523A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9D15608C-609E-3552-848C-A5A78A5348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0F49066A-7C26-5CC4-49B8-69885A3195E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7B4CAA7A-BDAF-B81C-7C52-0B1242BA9D1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0BA82C3E-DE2A-4E6B-B12E-27EBC93988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90CE1-6E7C-41B9-B18A-4BC4C7E84E9F}" type="datetimeFigureOut">
              <a:rPr lang="cs-CZ" smtClean="0"/>
              <a:t>16.12.2023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1607919D-B468-A3E1-CD43-2FF228D44D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D504D3C5-CC99-91FB-2BF8-81C78C0208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5BD03-987F-4503-B86E-20BD5F527B6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819811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23A7C8F-FE9F-282F-F3D3-E52C644997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429C5DB4-86E5-7AF9-80FA-59E59E0811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90CE1-6E7C-41B9-B18A-4BC4C7E84E9F}" type="datetimeFigureOut">
              <a:rPr lang="cs-CZ" smtClean="0"/>
              <a:t>16.12.2023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2AEDA1E2-A147-4D0D-5253-E88D20E7DD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E60B2975-981D-19DA-6D92-9FCF4CFFD8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5BD03-987F-4503-B86E-20BD5F527B6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561303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AF9E2D28-638D-6E63-96AD-29DF7371A4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90CE1-6E7C-41B9-B18A-4BC4C7E84E9F}" type="datetimeFigureOut">
              <a:rPr lang="cs-CZ" smtClean="0"/>
              <a:t>16.12.2023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B78A4D38-14A0-2240-A806-7459953D51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7B9F68D-403F-7329-D828-9D50C6A0B0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5BD03-987F-4503-B86E-20BD5F527B6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570059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E299EA5-F270-6A84-D68B-CC67AF726F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467BCF7-4D9F-98DA-86BA-7CB98EC578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6AEB3F43-A145-20AE-E238-2326B334F2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5A0E5948-60C6-7A93-57D6-2E0944F76A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90CE1-6E7C-41B9-B18A-4BC4C7E84E9F}" type="datetimeFigureOut">
              <a:rPr lang="cs-CZ" smtClean="0"/>
              <a:t>16.12.2023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E6F0D24A-B25A-9D12-315A-0F56C469AF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1A807B57-A82F-C6E6-5BE7-31935CB1CC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5BD03-987F-4503-B86E-20BD5F527B6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567251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5121F01-5784-7EE6-0582-8BB4F462E8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53A2E9A9-0903-B735-3987-6162AB09C4D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4D3087E2-1555-2ECE-E47F-1F166BE71B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5404D977-135E-E662-2BE8-87929DD019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90CE1-6E7C-41B9-B18A-4BC4C7E84E9F}" type="datetimeFigureOut">
              <a:rPr lang="cs-CZ" smtClean="0"/>
              <a:t>16.12.2023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6C3CBA88-5472-58C2-EA72-B84E4D18F8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76C58FDB-95D2-75BB-4FA8-A79321D8F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5BD03-987F-4503-B86E-20BD5F527B6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430938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06B6A27E-4766-714D-7986-714A028535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A3D589E8-24F0-61F7-A0D7-5A0555536F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68A7AE7-81E7-74C6-4F78-DDAAB097C5C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290CE1-6E7C-41B9-B18A-4BC4C7E84E9F}" type="datetimeFigureOut">
              <a:rPr lang="cs-CZ" smtClean="0"/>
              <a:t>16.12.2023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9AABE89-880D-4550-75FD-1899961D1F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16E7FF8-95D7-C9CB-B27B-0559EBC068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75BD03-987F-4503-B86E-20BD5F527B6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61598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smartfactory.vsb.cz/" TargetMode="External"/><Relationship Id="rId2" Type="http://schemas.openxmlformats.org/officeDocument/2006/relationships/hyperlink" Target="https://www.fei.vsb.cz/450/cs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mailto:michal.prauzek@vsb.cz" TargetMode="External"/><Relationship Id="rId2" Type="http://schemas.openxmlformats.org/officeDocument/2006/relationships/hyperlink" Target="mailto:jiri.koziorek@vsb.cz" TargetMode="External"/><Relationship Id="rId1" Type="http://schemas.openxmlformats.org/officeDocument/2006/relationships/slideLayout" Target="../slideLayouts/slideLayout1.xml"/><Relationship Id="rId5" Type="http://schemas.openxmlformats.org/officeDocument/2006/relationships/hyperlink" Target="mailto:stepan.ozana@vsb.cz" TargetMode="External"/><Relationship Id="rId4" Type="http://schemas.openxmlformats.org/officeDocument/2006/relationships/hyperlink" Target="mailto:radovan.hajovsky@vsb.cz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FE45DDD-D9FB-0E45-078D-8A087C501C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510363"/>
            <a:ext cx="9144000" cy="1006789"/>
          </a:xfrm>
        </p:spPr>
        <p:txBody>
          <a:bodyPr>
            <a:normAutofit fontScale="90000"/>
          </a:bodyPr>
          <a:lstStyle/>
          <a:p>
            <a:pPr algn="l"/>
            <a:r>
              <a:rPr lang="cs-CZ" sz="3600" b="1" dirty="0"/>
              <a:t>Odborná skupina </a:t>
            </a:r>
            <a:br>
              <a:rPr lang="cs-CZ" sz="3600" b="1" dirty="0"/>
            </a:br>
            <a:r>
              <a:rPr lang="cs-CZ" sz="3600" b="1" cap="all" dirty="0"/>
              <a:t>Průmyslová automatizace a počítače pro řízení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8954CEC4-AB40-1223-6A5F-7EA6B10FE4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517152"/>
            <a:ext cx="9144000" cy="4756057"/>
          </a:xfrm>
        </p:spPr>
        <p:txBody>
          <a:bodyPr>
            <a:normAutofit/>
          </a:bodyPr>
          <a:lstStyle/>
          <a:p>
            <a:pPr algn="l"/>
            <a:endParaRPr lang="cs-CZ" sz="800" dirty="0"/>
          </a:p>
          <a:p>
            <a:pPr algn="l"/>
            <a:r>
              <a:rPr lang="cs-CZ" sz="2000" dirty="0"/>
              <a:t>Jsme odborná skupina působící na Katedře kybernetiky a biomedicínského inženýrství</a:t>
            </a:r>
          </a:p>
          <a:p>
            <a:pPr algn="l"/>
            <a:endParaRPr lang="cs-CZ" sz="800" dirty="0"/>
          </a:p>
          <a:p>
            <a:pPr algn="l"/>
            <a:r>
              <a:rPr lang="cs-CZ" sz="2000" dirty="0" err="1"/>
              <a:t>Člěnové</a:t>
            </a:r>
            <a:r>
              <a:rPr lang="cs-CZ" sz="2000" dirty="0"/>
              <a:t>: Jiří Koziorek, Michal </a:t>
            </a:r>
            <a:r>
              <a:rPr lang="cs-CZ" sz="2000" dirty="0" err="1"/>
              <a:t>Prauzek</a:t>
            </a:r>
            <a:r>
              <a:rPr lang="cs-CZ" sz="2000" dirty="0"/>
              <a:t>, Jaromír Konečný, Štěpán Ožana, Radovan </a:t>
            </a:r>
            <a:r>
              <a:rPr lang="cs-CZ" sz="2000" dirty="0" err="1"/>
              <a:t>Hájovský</a:t>
            </a:r>
            <a:r>
              <a:rPr lang="cs-CZ" sz="2000" dirty="0"/>
              <a:t>, Blanka Filipová, Zdeněk Macháček, Martin </a:t>
            </a:r>
            <a:r>
              <a:rPr lang="cs-CZ" sz="2000" dirty="0" err="1"/>
              <a:t>Pieš</a:t>
            </a:r>
            <a:r>
              <a:rPr lang="cs-CZ" sz="2000" dirty="0"/>
              <a:t>, Zdeněk Slanina, Radim Hercík, Martin </a:t>
            </a:r>
            <a:r>
              <a:rPr lang="cs-CZ" sz="2000" dirty="0" err="1"/>
              <a:t>Stankuš</a:t>
            </a:r>
            <a:r>
              <a:rPr lang="cs-CZ" sz="2000" dirty="0"/>
              <a:t>, Martin </a:t>
            </a:r>
            <a:r>
              <a:rPr lang="cs-CZ" sz="2000" dirty="0" err="1"/>
              <a:t>Mikolajek</a:t>
            </a:r>
            <a:endParaRPr lang="cs-CZ" sz="2000" dirty="0"/>
          </a:p>
          <a:p>
            <a:pPr algn="l"/>
            <a:endParaRPr lang="cs-CZ" sz="2000" dirty="0"/>
          </a:p>
          <a:p>
            <a:pPr algn="l"/>
            <a:r>
              <a:rPr lang="cs-CZ" sz="2000" dirty="0"/>
              <a:t>Doktorandi:  12</a:t>
            </a:r>
          </a:p>
          <a:p>
            <a:pPr algn="l"/>
            <a:endParaRPr lang="cs-CZ" sz="2000" dirty="0"/>
          </a:p>
          <a:p>
            <a:pPr algn="l"/>
            <a:r>
              <a:rPr lang="cs-CZ" sz="2000" dirty="0"/>
              <a:t>Web: 	</a:t>
            </a:r>
            <a:r>
              <a:rPr lang="cs-CZ" sz="2000" dirty="0">
                <a:hlinkClick r:id="rId2"/>
              </a:rPr>
              <a:t>https://www.fei.vsb.cz/450/cs</a:t>
            </a:r>
            <a:endParaRPr lang="cs-CZ" sz="2000" dirty="0"/>
          </a:p>
          <a:p>
            <a:pPr algn="l"/>
            <a:r>
              <a:rPr lang="cs-CZ" sz="2000" dirty="0"/>
              <a:t>	</a:t>
            </a:r>
            <a:r>
              <a:rPr lang="cs-CZ" sz="2000" dirty="0">
                <a:hlinkClick r:id="rId3"/>
              </a:rPr>
              <a:t>http://smartfactory.vsb.cz/</a:t>
            </a:r>
            <a:r>
              <a:rPr lang="cs-CZ" sz="2000" dirty="0"/>
              <a:t> </a:t>
            </a:r>
          </a:p>
        </p:txBody>
      </p:sp>
      <p:pic>
        <p:nvPicPr>
          <p:cNvPr id="4" name="Obrázek 3" descr="Obsah obrázku stroj/přístroj, průmysl, inženýrství, interiér&#10;&#10;Popis byl vytvořen automaticky">
            <a:extLst>
              <a:ext uri="{FF2B5EF4-FFF2-40B4-BE49-F238E27FC236}">
                <a16:creationId xmlns:a16="http://schemas.microsoft.com/office/drawing/2014/main" id="{1AAADDB7-D41F-E3F0-7419-A68860691B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89896" y="3304715"/>
            <a:ext cx="5302103" cy="3534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8125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816BF4E-280F-FCF3-3ABE-2779DD1A30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61507"/>
            <a:ext cx="9144000" cy="768581"/>
          </a:xfrm>
        </p:spPr>
        <p:txBody>
          <a:bodyPr>
            <a:normAutofit/>
          </a:bodyPr>
          <a:lstStyle/>
          <a:p>
            <a:r>
              <a:rPr lang="cs-CZ" sz="3600" b="1" dirty="0"/>
              <a:t>OBLASTI VÝZKUMU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9BF3DEC4-C6A9-7D49-1D06-BC2EA5855C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56930" y="1130088"/>
            <a:ext cx="10122196" cy="5727912"/>
          </a:xfrm>
        </p:spPr>
        <p:txBody>
          <a:bodyPr>
            <a:normAutofit/>
          </a:bodyPr>
          <a:lstStyle/>
          <a:p>
            <a:pPr algn="l"/>
            <a:r>
              <a:rPr lang="cs-CZ" sz="2000" b="1" dirty="0"/>
              <a:t>Průmyslová automatizace (Koziorek, Macháček, Hercík, Filipová)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s-CZ" sz="2000" dirty="0"/>
              <a:t>Průmyslové řídicí systémy, PLC, HMI</a:t>
            </a:r>
            <a:r>
              <a:rPr lang="en-GB" sz="2000" dirty="0"/>
              <a:t>/SCADA</a:t>
            </a:r>
            <a:r>
              <a:rPr lang="cs-CZ" sz="2000" dirty="0"/>
              <a:t>, sběr dat z průmyslových systémů</a:t>
            </a:r>
            <a:endParaRPr lang="en-GB" sz="2000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s-CZ" sz="2000" dirty="0" err="1"/>
              <a:t>Cyber-physical</a:t>
            </a:r>
            <a:r>
              <a:rPr lang="cs-CZ" sz="2000" dirty="0"/>
              <a:t> </a:t>
            </a:r>
            <a:r>
              <a:rPr lang="cs-CZ" sz="2000" dirty="0" err="1"/>
              <a:t>systems</a:t>
            </a:r>
            <a:r>
              <a:rPr lang="cs-CZ" sz="2000" dirty="0"/>
              <a:t>, </a:t>
            </a:r>
            <a:r>
              <a:rPr lang="cs-CZ" sz="2000" dirty="0" err="1"/>
              <a:t>digital</a:t>
            </a:r>
            <a:r>
              <a:rPr lang="cs-CZ" sz="2000" dirty="0"/>
              <a:t> </a:t>
            </a:r>
            <a:r>
              <a:rPr lang="cs-CZ" sz="2000" dirty="0" err="1"/>
              <a:t>twins</a:t>
            </a:r>
            <a:endParaRPr lang="cs-CZ" sz="2000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s-CZ" sz="2000" dirty="0"/>
              <a:t>Průmyslová a mobilní robotika</a:t>
            </a:r>
          </a:p>
          <a:p>
            <a:pPr algn="l"/>
            <a:r>
              <a:rPr lang="cs-CZ" sz="2000" b="1" dirty="0" err="1"/>
              <a:t>Embedded</a:t>
            </a:r>
            <a:r>
              <a:rPr lang="cs-CZ" sz="2000" b="1" dirty="0"/>
              <a:t> systémy (</a:t>
            </a:r>
            <a:r>
              <a:rPr lang="cs-CZ" sz="2000" b="1" dirty="0" err="1"/>
              <a:t>Prauzek</a:t>
            </a:r>
            <a:r>
              <a:rPr lang="cs-CZ" sz="2000" b="1" dirty="0"/>
              <a:t>, Konečný, </a:t>
            </a:r>
            <a:r>
              <a:rPr lang="cs-CZ" sz="2000" b="1" dirty="0" err="1"/>
              <a:t>Stankuš</a:t>
            </a:r>
            <a:r>
              <a:rPr lang="cs-CZ" sz="2000" b="1" dirty="0"/>
              <a:t>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s-CZ" sz="2000" dirty="0"/>
              <a:t>Řídicí systémy na bázi mikrokontrolerů a mikroprocesorů</a:t>
            </a:r>
            <a:endParaRPr lang="en-GB" sz="2000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s-CZ" sz="2000" dirty="0"/>
              <a:t>Software pro </a:t>
            </a:r>
            <a:r>
              <a:rPr lang="cs-CZ" sz="2000" dirty="0" err="1"/>
              <a:t>embedded</a:t>
            </a:r>
            <a:r>
              <a:rPr lang="cs-CZ" sz="2000" dirty="0"/>
              <a:t> systémy včetně aplikace metod AI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s-CZ" sz="2000" dirty="0" err="1"/>
              <a:t>Energy</a:t>
            </a:r>
            <a:r>
              <a:rPr lang="cs-CZ" sz="2000" dirty="0"/>
              <a:t> management </a:t>
            </a:r>
            <a:r>
              <a:rPr lang="cs-CZ" sz="2000" dirty="0" err="1"/>
              <a:t>embedded</a:t>
            </a:r>
            <a:r>
              <a:rPr lang="cs-CZ" sz="2000" dirty="0"/>
              <a:t> systémů</a:t>
            </a:r>
          </a:p>
          <a:p>
            <a:pPr algn="l"/>
            <a:r>
              <a:rPr lang="cs-CZ" sz="2000" b="1" dirty="0"/>
              <a:t>Senzorové sítě a </a:t>
            </a:r>
            <a:r>
              <a:rPr lang="cs-CZ" sz="2000" b="1" dirty="0" err="1"/>
              <a:t>IoT</a:t>
            </a:r>
            <a:r>
              <a:rPr lang="cs-CZ" sz="2000" b="1" dirty="0"/>
              <a:t> (</a:t>
            </a:r>
            <a:r>
              <a:rPr lang="cs-CZ" sz="2000" b="1" dirty="0" err="1"/>
              <a:t>Hájovský</a:t>
            </a:r>
            <a:r>
              <a:rPr lang="cs-CZ" sz="2000" b="1" dirty="0"/>
              <a:t>, </a:t>
            </a:r>
            <a:r>
              <a:rPr lang="cs-CZ" sz="2000" b="1" dirty="0" err="1"/>
              <a:t>Pieš</a:t>
            </a:r>
            <a:r>
              <a:rPr lang="cs-CZ" sz="2000" b="1" dirty="0"/>
              <a:t>, Velička)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s-CZ" sz="2000" dirty="0"/>
              <a:t>Monitorovací systémy pro environmentální aplikace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s-CZ" sz="2000" dirty="0"/>
              <a:t>Sběr a přenos dat z rozlehlých systémů</a:t>
            </a:r>
          </a:p>
          <a:p>
            <a:pPr algn="l"/>
            <a:r>
              <a:rPr lang="cs-CZ" sz="2000" b="1" dirty="0"/>
              <a:t>Počítače v řízení, kybernetika (Ožana, Slanina)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s-CZ" sz="2000" dirty="0"/>
              <a:t>Modelování, simulace, identifikace a řízení komplexních lineárních i nelineárních systémů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s-CZ" sz="2000" dirty="0"/>
              <a:t>Operační systémy reálného času</a:t>
            </a:r>
          </a:p>
        </p:txBody>
      </p:sp>
    </p:spTree>
    <p:extLst>
      <p:ext uri="{BB962C8B-B14F-4D97-AF65-F5344CB8AC3E}">
        <p14:creationId xmlns:p14="http://schemas.microsoft.com/office/powerpoint/2010/main" val="30459207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816BF4E-280F-FCF3-3ABE-2779DD1A30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61507"/>
            <a:ext cx="9144000" cy="768581"/>
          </a:xfrm>
        </p:spPr>
        <p:txBody>
          <a:bodyPr>
            <a:normAutofit/>
          </a:bodyPr>
          <a:lstStyle/>
          <a:p>
            <a:r>
              <a:rPr lang="cs-CZ" sz="3600" b="1" dirty="0"/>
              <a:t>AKTUÁLNĚ BĚŽÍCÍ PROJEKTY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9BF3DEC4-C6A9-7D49-1D06-BC2EA5855C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56929" y="1130088"/>
            <a:ext cx="10983433" cy="5600321"/>
          </a:xfrm>
        </p:spPr>
        <p:txBody>
          <a:bodyPr>
            <a:norm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cs-CZ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REFRESH – </a:t>
            </a:r>
            <a:r>
              <a:rPr lang="cs-CZ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Research</a:t>
            </a:r>
            <a:r>
              <a:rPr lang="cs-CZ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Excellence </a:t>
            </a:r>
            <a:r>
              <a:rPr lang="cs-CZ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</a:t>
            </a:r>
            <a:r>
              <a:rPr lang="cs-CZ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REgion</a:t>
            </a:r>
            <a:r>
              <a:rPr lang="cs-CZ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Sustainability</a:t>
            </a:r>
            <a:r>
              <a:rPr lang="cs-CZ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High-tech </a:t>
            </a:r>
            <a:r>
              <a:rPr lang="cs-CZ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Industries</a:t>
            </a:r>
            <a:r>
              <a:rPr lang="cs-CZ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CZ.10.03.01/00/22_003/0000048, VP2.1.4 Průmyslová automatizace.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cs-CZ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EDIH Ostrava, Evropský digitální inovační hub Ostrava.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CET Partnership, Call 2022. </a:t>
            </a:r>
            <a:r>
              <a:rPr lang="en-US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NewHeatIntegrated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- Highly flexible and modular PCM based thermal energy storage system for efficient heating applications in the built environment </a:t>
            </a:r>
            <a:endParaRPr lang="cs-CZ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cs-CZ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TAČR Delta, Green Urban Mobility </a:t>
            </a:r>
            <a:r>
              <a:rPr lang="cs-CZ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EcoSystem</a:t>
            </a:r>
            <a:r>
              <a:rPr lang="cs-CZ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(GUMES)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cs-CZ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Bridge2ERA, Network4.0 - </a:t>
            </a:r>
            <a:r>
              <a:rPr lang="cs-CZ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Proposal</a:t>
            </a:r>
            <a:r>
              <a:rPr lang="cs-CZ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cs-CZ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project</a:t>
            </a:r>
            <a:r>
              <a:rPr lang="cs-CZ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network </a:t>
            </a:r>
            <a:r>
              <a:rPr lang="cs-CZ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</a:t>
            </a:r>
            <a:r>
              <a:rPr lang="cs-CZ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holistic</a:t>
            </a:r>
            <a:r>
              <a:rPr lang="cs-CZ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cs-CZ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intelligent</a:t>
            </a:r>
            <a:r>
              <a:rPr lang="cs-CZ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human-integrated</a:t>
            </a:r>
            <a:r>
              <a:rPr lang="cs-CZ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manufacturing</a:t>
            </a:r>
            <a:r>
              <a:rPr lang="cs-CZ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cs-CZ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handling</a:t>
            </a:r>
            <a:r>
              <a:rPr lang="cs-CZ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concepts</a:t>
            </a:r>
            <a:r>
              <a:rPr lang="cs-CZ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4.0 to </a:t>
            </a:r>
            <a:r>
              <a:rPr lang="cs-CZ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achieve</a:t>
            </a:r>
            <a:r>
              <a:rPr lang="cs-CZ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future-oriented</a:t>
            </a:r>
            <a:r>
              <a:rPr lang="cs-CZ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sustainability</a:t>
            </a:r>
            <a:r>
              <a:rPr lang="cs-CZ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 </a:t>
            </a:r>
            <a:r>
              <a:rPr lang="cs-CZ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production</a:t>
            </a:r>
            <a:r>
              <a:rPr lang="cs-CZ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cs-CZ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Interreg</a:t>
            </a:r>
            <a:r>
              <a:rPr lang="cs-CZ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Danube</a:t>
            </a:r>
            <a:r>
              <a:rPr lang="cs-CZ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programme</a:t>
            </a:r>
            <a:r>
              <a:rPr lang="cs-CZ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GeoNetSee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An AI/IoT-based system of </a:t>
            </a:r>
            <a:r>
              <a:rPr lang="en-US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GEOsensor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NETworks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for real-time monitoring of </a:t>
            </a:r>
            <a:r>
              <a:rPr lang="en-US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unStablE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tErrain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artificial structures</a:t>
            </a:r>
            <a:r>
              <a:rPr lang="cs-CZ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cs-CZ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TAČR Trend, Vývoj systému pro monitoring a vyhodnocení vybraných rizikových faktorů fyzické zátěže pracovních operací v kontextu Průmyslu 4.0.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cs-CZ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TAČR Trend, KITR - Komplexní inovace transceiver modulů pro bezdrátové </a:t>
            </a:r>
            <a:r>
              <a:rPr lang="cs-CZ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mesh</a:t>
            </a:r>
            <a:r>
              <a:rPr lang="cs-CZ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sítě a mezinárodní konkurenceschopnost.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cs-CZ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 TAK, Aplikace. Vývoj komplexního bezdrátového monitorovacího systému pro vysoké teploty na bázi </a:t>
            </a:r>
            <a:r>
              <a:rPr lang="cs-CZ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IoT</a:t>
            </a:r>
            <a:r>
              <a:rPr lang="cs-CZ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pro náročné prostředí zasaženého důsledky důlní činnosti.</a:t>
            </a:r>
          </a:p>
        </p:txBody>
      </p:sp>
    </p:spTree>
    <p:extLst>
      <p:ext uri="{BB962C8B-B14F-4D97-AF65-F5344CB8AC3E}">
        <p14:creationId xmlns:p14="http://schemas.microsoft.com/office/powerpoint/2010/main" val="34929355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816BF4E-280F-FCF3-3ABE-2779DD1A30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49572" y="402338"/>
            <a:ext cx="9144000" cy="663907"/>
          </a:xfrm>
        </p:spPr>
        <p:txBody>
          <a:bodyPr>
            <a:normAutofit/>
          </a:bodyPr>
          <a:lstStyle/>
          <a:p>
            <a:r>
              <a:rPr lang="cs-CZ" sz="3600" b="1" dirty="0"/>
              <a:t>NABÍZÍME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9BF3DEC4-C6A9-7D49-1D06-BC2EA5855C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32614" y="1275906"/>
            <a:ext cx="9144000" cy="2561821"/>
          </a:xfrm>
        </p:spPr>
        <p:txBody>
          <a:bodyPr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s-CZ" sz="2000" dirty="0"/>
              <a:t>Naše zapojení do výzkumu, kde je nutné něco automaticky řídit, měřit, sbírat data.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s-CZ" sz="2000" dirty="0"/>
              <a:t>Modelování a simulace systémů, model-</a:t>
            </a:r>
            <a:r>
              <a:rPr lang="cs-CZ" sz="2000" dirty="0" err="1"/>
              <a:t>based</a:t>
            </a:r>
            <a:r>
              <a:rPr lang="cs-CZ" sz="2000" dirty="0"/>
              <a:t> design.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s-CZ" sz="2000" dirty="0"/>
              <a:t>Tvorbu digitálních dvojčat pro různé typy systémů.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s-CZ" sz="2000" dirty="0"/>
              <a:t>Řešení monitorovacích systémů a přenos dat, aplikace technologií </a:t>
            </a:r>
            <a:r>
              <a:rPr lang="cs-CZ" sz="2000" dirty="0" err="1"/>
              <a:t>IoT</a:t>
            </a:r>
            <a:r>
              <a:rPr lang="cs-CZ" sz="2000" dirty="0"/>
              <a:t>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s-CZ" sz="2000" dirty="0"/>
              <a:t>Metody řízení komplexních systémů.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s-CZ" sz="2000" dirty="0"/>
              <a:t>Aplikace průmyslových či mobilních robotů.</a:t>
            </a:r>
          </a:p>
          <a:p>
            <a:pPr algn="l"/>
            <a:endParaRPr lang="cs-CZ" sz="2000" dirty="0"/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837293E2-388C-BC57-20A4-E7AFDCDFE918}"/>
              </a:ext>
            </a:extLst>
          </p:cNvPr>
          <p:cNvSpPr txBox="1">
            <a:spLocks/>
          </p:cNvSpPr>
          <p:nvPr/>
        </p:nvSpPr>
        <p:spPr>
          <a:xfrm>
            <a:off x="1332614" y="3976578"/>
            <a:ext cx="9144000" cy="66390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600" b="1" dirty="0"/>
              <a:t>HLEDÁME</a:t>
            </a:r>
          </a:p>
        </p:txBody>
      </p:sp>
      <p:sp>
        <p:nvSpPr>
          <p:cNvPr id="5" name="Podnadpis 2">
            <a:extLst>
              <a:ext uri="{FF2B5EF4-FFF2-40B4-BE49-F238E27FC236}">
                <a16:creationId xmlns:a16="http://schemas.microsoft.com/office/drawing/2014/main" id="{13445AEB-7239-8415-C6CC-8FC81BEC7596}"/>
              </a:ext>
            </a:extLst>
          </p:cNvPr>
          <p:cNvSpPr txBox="1">
            <a:spLocks/>
          </p:cNvSpPr>
          <p:nvPr/>
        </p:nvSpPr>
        <p:spPr>
          <a:xfrm>
            <a:off x="1332614" y="4779335"/>
            <a:ext cx="9260958" cy="1605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s-CZ" sz="2000" dirty="0"/>
              <a:t>Multioborový výzkum, kdy bychom mohli uplatnit naši odbornost.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s-CZ" sz="2000" dirty="0"/>
              <a:t>Často potřebujeme při řešení výzkumných projektů zapojení jiných odborností – měření a zpracování dat, matematika, fyzika, optika, tvorba sw apod.</a:t>
            </a:r>
          </a:p>
          <a:p>
            <a:pPr algn="l"/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473659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816BF4E-280F-FCF3-3ABE-2779DD1A30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41879"/>
            <a:ext cx="9144000" cy="1034911"/>
          </a:xfrm>
        </p:spPr>
        <p:txBody>
          <a:bodyPr>
            <a:normAutofit/>
          </a:bodyPr>
          <a:lstStyle/>
          <a:p>
            <a:r>
              <a:rPr lang="cs-CZ" sz="3600" b="1" dirty="0"/>
              <a:t>KONTAKTY</a:t>
            </a:r>
          </a:p>
        </p:txBody>
      </p:sp>
      <p:sp>
        <p:nvSpPr>
          <p:cNvPr id="6" name="Podnadpis 2">
            <a:extLst>
              <a:ext uri="{FF2B5EF4-FFF2-40B4-BE49-F238E27FC236}">
                <a16:creationId xmlns:a16="http://schemas.microsoft.com/office/drawing/2014/main" id="{87F44EA6-29F1-FE28-9E3E-76F5A476E0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796902"/>
            <a:ext cx="9144000" cy="1754372"/>
          </a:xfrm>
        </p:spPr>
        <p:txBody>
          <a:bodyPr>
            <a:noAutofit/>
          </a:bodyPr>
          <a:lstStyle/>
          <a:p>
            <a:pPr algn="l"/>
            <a:r>
              <a:rPr lang="cs-CZ" sz="2800" b="1" dirty="0"/>
              <a:t>Průmyslová automatizace – </a:t>
            </a:r>
            <a:r>
              <a:rPr lang="cs-CZ" sz="2800" b="1" dirty="0" err="1">
                <a:hlinkClick r:id="rId2"/>
              </a:rPr>
              <a:t>jiri</a:t>
            </a:r>
            <a:r>
              <a:rPr lang="cs-CZ" sz="2800" b="1" dirty="0">
                <a:hlinkClick r:id="rId2"/>
              </a:rPr>
              <a:t>.</a:t>
            </a:r>
            <a:r>
              <a:rPr lang="en-GB" sz="2800" b="1" dirty="0">
                <a:hlinkClick r:id="rId2"/>
              </a:rPr>
              <a:t>k</a:t>
            </a:r>
            <a:r>
              <a:rPr lang="cs-CZ" sz="2800" b="1" dirty="0" err="1">
                <a:hlinkClick r:id="rId2"/>
              </a:rPr>
              <a:t>oziorek</a:t>
            </a:r>
            <a:r>
              <a:rPr lang="en-GB" sz="2800" b="1" dirty="0">
                <a:hlinkClick r:id="rId2"/>
              </a:rPr>
              <a:t>@vsb.cz</a:t>
            </a:r>
            <a:r>
              <a:rPr lang="en-GB" sz="2800" b="1" dirty="0"/>
              <a:t> </a:t>
            </a:r>
            <a:endParaRPr lang="cs-CZ" sz="2800" b="1" dirty="0"/>
          </a:p>
          <a:p>
            <a:pPr algn="l"/>
            <a:r>
              <a:rPr lang="cs-CZ" sz="2800" b="1" dirty="0" err="1"/>
              <a:t>Embedded</a:t>
            </a:r>
            <a:r>
              <a:rPr lang="cs-CZ" sz="2800" b="1" dirty="0"/>
              <a:t> systémy </a:t>
            </a:r>
            <a:r>
              <a:rPr lang="en-GB" sz="2800" b="1" dirty="0"/>
              <a:t>– </a:t>
            </a:r>
            <a:r>
              <a:rPr lang="en-GB" sz="2800" b="1" dirty="0">
                <a:hlinkClick r:id="rId3"/>
              </a:rPr>
              <a:t>michal.prauzek@vsb.cz</a:t>
            </a:r>
            <a:r>
              <a:rPr lang="en-GB" sz="2800" b="1" dirty="0"/>
              <a:t> </a:t>
            </a:r>
            <a:endParaRPr lang="cs-CZ" sz="2800" b="1" dirty="0"/>
          </a:p>
          <a:p>
            <a:pPr algn="l"/>
            <a:r>
              <a:rPr lang="cs-CZ" sz="2800" b="1" dirty="0"/>
              <a:t>Senzorové sítě a </a:t>
            </a:r>
            <a:r>
              <a:rPr lang="cs-CZ" sz="2800" b="1" dirty="0" err="1"/>
              <a:t>IoT</a:t>
            </a:r>
            <a:r>
              <a:rPr lang="cs-CZ" sz="2800" b="1" dirty="0"/>
              <a:t> </a:t>
            </a:r>
            <a:r>
              <a:rPr lang="en-GB" sz="2800" b="1" dirty="0"/>
              <a:t> - </a:t>
            </a:r>
            <a:r>
              <a:rPr lang="en-GB" sz="2800" b="1" dirty="0">
                <a:hlinkClick r:id="rId4"/>
              </a:rPr>
              <a:t>radovan.hajovsky@vsb.cz</a:t>
            </a:r>
            <a:r>
              <a:rPr lang="en-GB" sz="2800" b="1" dirty="0"/>
              <a:t> </a:t>
            </a:r>
            <a:endParaRPr lang="cs-CZ" sz="2800" b="1" dirty="0"/>
          </a:p>
          <a:p>
            <a:pPr algn="l"/>
            <a:r>
              <a:rPr lang="cs-CZ" sz="2800" b="1" dirty="0"/>
              <a:t>Počítače v řízení, kybernetika </a:t>
            </a:r>
            <a:r>
              <a:rPr lang="en-GB" sz="2800" b="1" dirty="0"/>
              <a:t>– </a:t>
            </a:r>
            <a:r>
              <a:rPr lang="en-GB" sz="2800" b="1" dirty="0">
                <a:hlinkClick r:id="rId5"/>
              </a:rPr>
              <a:t>stepan.ozana@vsb.cz</a:t>
            </a:r>
            <a:r>
              <a:rPr lang="en-GB" sz="2800" b="1" dirty="0"/>
              <a:t> </a:t>
            </a:r>
            <a:endParaRPr lang="cs-CZ" sz="2800" b="1" dirty="0"/>
          </a:p>
        </p:txBody>
      </p:sp>
    </p:spTree>
    <p:extLst>
      <p:ext uri="{BB962C8B-B14F-4D97-AF65-F5344CB8AC3E}">
        <p14:creationId xmlns:p14="http://schemas.microsoft.com/office/powerpoint/2010/main" val="3523999690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</TotalTime>
  <Words>515</Words>
  <Application>Microsoft Office PowerPoint</Application>
  <PresentationFormat>Širokoúhlá obrazovka</PresentationFormat>
  <Paragraphs>50</Paragraphs>
  <Slides>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Motiv Office</vt:lpstr>
      <vt:lpstr>Odborná skupina  Průmyslová automatizace a počítače pro řízení</vt:lpstr>
      <vt:lpstr>OBLASTI VÝZKUMU</vt:lpstr>
      <vt:lpstr>AKTUÁLNĚ BĚŽÍCÍ PROJEKTY</vt:lpstr>
      <vt:lpstr>NABÍZÍME</vt:lpstr>
      <vt:lpstr>KONTAKTY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KDO</dc:title>
  <dc:creator>Sabina Koukolová</dc:creator>
  <cp:lastModifiedBy>Jiří Koziorek</cp:lastModifiedBy>
  <cp:revision>5</cp:revision>
  <dcterms:created xsi:type="dcterms:W3CDTF">2022-10-19T14:06:31Z</dcterms:created>
  <dcterms:modified xsi:type="dcterms:W3CDTF">2023-12-16T20:49:27Z</dcterms:modified>
</cp:coreProperties>
</file>