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1" r:id="rId3"/>
    <p:sldId id="262" r:id="rId4"/>
    <p:sldId id="263" r:id="rId5"/>
    <p:sldId id="275" r:id="rId6"/>
    <p:sldId id="269" r:id="rId7"/>
    <p:sldId id="273" r:id="rId8"/>
    <p:sldId id="274" r:id="rId9"/>
    <p:sldId id="276" r:id="rId10"/>
    <p:sldId id="258" r:id="rId11"/>
    <p:sldId id="264" r:id="rId12"/>
    <p:sldId id="260" r:id="rId13"/>
  </p:sldIdLst>
  <p:sldSz cx="12192000" cy="6858000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23" d="100"/>
          <a:sy n="123" d="100"/>
        </p:scale>
        <p:origin x="114" y="5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7A6893-C81B-3EFF-690C-4C7068EE4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B9A33F9C-61F5-48C6-4244-00DA86856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D5E5CD9-1106-F4E5-9CED-3AFBDAAB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F53A960-6272-85F7-4438-3635F105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624EB30-8EF8-9917-4331-68DC859C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A33F35-F4CE-F887-11B8-376F365F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DAD27918-FEAF-F9EF-410F-667D1A70F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B438211-368E-3BEF-01E6-DAE9114A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41C6636-1224-0831-B7B3-B02DFFC3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CFF26A26-5F63-DAF7-7DB1-9D75B533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A0844394-E47C-EF82-DCE3-60EE5D229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31F8302-BA6E-48EE-3DCA-F634DD310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835738A-0DDE-4908-BA59-977C03D50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70DF7A2-4FBA-E77C-2A19-C14F16E1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D6AD9DC-5B3C-4A18-0B22-04DD76E2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65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22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BC611E6-5BED-AC84-2815-BD29BF7AE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57D614A-7E98-E3D0-7CE3-B240B022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60EE9E5-554C-64B5-00C1-E0712C7B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125E1E0-0AC2-F57B-C086-4EB65056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905DF73-01DA-B1DA-7F7B-C0011E63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64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958B96-427C-73B2-2D2D-0F01BDC59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6677D7E-297D-63C9-4D4D-8698252BE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1477AA4-22AD-56A8-E3DA-DF4ECE28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51E68CA-EB75-6396-BD28-6C5F54B9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A68E63C-150E-A41F-AA65-8FD9250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57AF82F-3863-2576-7F01-119E41DF8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C9C7F64-676C-5688-0518-120FE5CC3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904F1966-1E72-200B-60CC-DF6EEB4B9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BC15351C-4012-C228-57E9-280CB495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F144672-0814-B9F7-E9F4-5B8DD22D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599F3F26-7B95-5BAD-6CFF-84522285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34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9CA5F0E-7EEC-29CA-D651-C4B97D16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4B4548E1-EA91-A019-9918-EED03C523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9D15608C-609E-3552-848C-A5A78A53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0F49066A-7C26-5CC4-49B8-69885A319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7B4CAA7A-BDAF-B81C-7C52-0B1242BA9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0BA82C3E-DE2A-4E6B-B12E-27EBC939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1607919D-B468-A3E1-CD43-2FF228D4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D504D3C5-CC99-91FB-2BF8-81C78C02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8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3A7C8F-FE9F-282F-F3D3-E52C64499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429C5DB4-86E5-7AF9-80FA-59E59E08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AEDA1E2-A147-4D0D-5253-E88D20E7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E60B2975-981D-19DA-6D92-9FCF4CFF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13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AF9E2D28-638D-6E63-96AD-29DF7371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78A4D38-14A0-2240-A806-7459953D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7B9F68D-403F-7329-D828-9D50C6A0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00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E299EA5-F270-6A84-D68B-CC67AF72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67BCF7-4D9F-98DA-86BA-7CB98EC57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6AEB3F43-A145-20AE-E238-2326B334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A0E5948-60C6-7A93-57D6-2E0944F7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6F0D24A-B25A-9D12-315A-0F56C469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A807B57-A82F-C6E6-5BE7-31935CB1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72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5121F01-5784-7EE6-0582-8BB4F462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53A2E9A9-0903-B735-3987-6162AB09C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D3087E2-1555-2ECE-E47F-1F166BE71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5404D977-135E-E662-2BE8-87929DD0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C3CBA88-5472-58C2-EA72-B84E4D18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6C58FDB-95D2-75BB-4FA8-A79321D8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09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06B6A27E-4766-714D-7986-714A0285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A3D589E8-24F0-61F7-A0D7-5A055553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368A7AE7-81E7-74C6-4F78-DDAAB097C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0CE1-6E7C-41B9-B18A-4BC4C7E84E9F}" type="datetimeFigureOut">
              <a:rPr lang="cs-CZ" smtClean="0"/>
              <a:t>6.12.2023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9AABE89-880D-4550-75FD-1899961D1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E7FF8-95D7-C9CB-B27B-0559EBC06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9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rofily.vsb.cz/kra0220" TargetMode="External"/><Relationship Id="rId13" Type="http://schemas.openxmlformats.org/officeDocument/2006/relationships/hyperlink" Target="https://profily.vsb.cz/maz0092" TargetMode="External"/><Relationship Id="rId3" Type="http://schemas.openxmlformats.org/officeDocument/2006/relationships/hyperlink" Target="https://www.fei.vsb.cz/470/cs/veda-a-vyzkum/vyzkumneSkupiny/stat/?id=25#email" TargetMode="External"/><Relationship Id="rId7" Type="http://schemas.openxmlformats.org/officeDocument/2006/relationships/hyperlink" Target="https://profily.vsb.cz/jah02" TargetMode="External"/><Relationship Id="rId12" Type="http://schemas.openxmlformats.org/officeDocument/2006/relationships/hyperlink" Target="https://profily.vsb.cz/vrt002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ofily.vsb.cz/dom0015" TargetMode="External"/><Relationship Id="rId11" Type="http://schemas.openxmlformats.org/officeDocument/2006/relationships/hyperlink" Target="https://profily.vsb.cz/sim46" TargetMode="External"/><Relationship Id="rId5" Type="http://schemas.openxmlformats.org/officeDocument/2006/relationships/hyperlink" Target="https://profily.vsb.cz/bri10" TargetMode="External"/><Relationship Id="rId10" Type="http://schemas.openxmlformats.org/officeDocument/2006/relationships/hyperlink" Target="https://profily.vsb.cz/lit40" TargetMode="External"/><Relationship Id="rId4" Type="http://schemas.openxmlformats.org/officeDocument/2006/relationships/hyperlink" Target="https://profily.vsb.cz/ber0061" TargetMode="External"/><Relationship Id="rId9" Type="http://schemas.openxmlformats.org/officeDocument/2006/relationships/hyperlink" Target="https://profily.vsb.cz/kra04" TargetMode="External"/><Relationship Id="rId14" Type="http://schemas.openxmlformats.org/officeDocument/2006/relationships/hyperlink" Target="https://www.fei.vsb.cz/470/cs/veda-a-vyzkum/vyzkumneSkupiny/stat/?id=25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i.vsb.cz/470/cs/veda-a-vyzkum/vyzkumneSkupiny/stat/?id=25#emai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adim.bris@vsb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i.vsb.cz/470/cs/veda-a-vyzkum/projekty/detailProjekt/?projectDetailId=674153197&amp;fromPage=/470/cs/veda-a-vyzkum/projekty/aktualniProjekty/index.html" TargetMode="External"/><Relationship Id="rId2" Type="http://schemas.openxmlformats.org/officeDocument/2006/relationships/hyperlink" Target="https://zilinskauniverzita-my.sharepoint.com/:b:/g/personal/kostolny8_uniza_sk/EdI-IwX1T65HgGAYn7KdTdQBWn8JD1WQ2--7ywBtgLAflQ?e=kWkEo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ei.vsb.cz/470/cs/veda-a-vyzkum/projekty/detailProjekt/?projectDetailId=58420783&amp;fromPage=/470/cs/veda-a-vyzkum/projekty/vsechnyProjekty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90/math11020320" TargetMode="External"/><Relationship Id="rId2" Type="http://schemas.openxmlformats.org/officeDocument/2006/relationships/hyperlink" Target="https://doi.org/10.3390/math10162865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hyperlink" Target="https://www.mdpi.com/journal/mathematic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89/fnut.2021.785694" TargetMode="External"/><Relationship Id="rId2" Type="http://schemas.openxmlformats.org/officeDocument/2006/relationships/hyperlink" Target="https://doi.org/10.3389/fnut.2022.867690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doi.org/10.1007/s00540-018-2532-6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1/jamaoto.2022.1638" TargetMode="External"/><Relationship Id="rId2" Type="http://schemas.openxmlformats.org/officeDocument/2006/relationships/hyperlink" Target="https://doi.org/10.1002/lary.30766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doi.org/10.1007/s10639-023-11870-x" TargetMode="External"/><Relationship Id="rId4" Type="http://schemas.openxmlformats.org/officeDocument/2006/relationships/hyperlink" Target="https://doi.org/10.1161/STROKEAHA.120.03155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FE45DDD-D9FB-0E45-078D-8A087C501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0724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KDO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8954CEC4-AB40-1223-6A5F-7EA6B10FE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54928"/>
            <a:ext cx="9144000" cy="300287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32" b="39661"/>
          <a:stretch/>
        </p:blipFill>
        <p:spPr>
          <a:xfrm>
            <a:off x="2969217" y="867905"/>
            <a:ext cx="6858000" cy="1673817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224362" y="2665709"/>
            <a:ext cx="10368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i="1" dirty="0" err="1"/>
              <a:t>Vedoucí</a:t>
            </a:r>
            <a:r>
              <a:rPr lang="en-US" i="1" dirty="0"/>
              <a:t> </a:t>
            </a:r>
            <a:r>
              <a:rPr lang="en-US" i="1" dirty="0" err="1"/>
              <a:t>skupiny</a:t>
            </a:r>
            <a:r>
              <a:rPr lang="en-US" i="1" dirty="0"/>
              <a:t>:</a:t>
            </a:r>
            <a:r>
              <a:rPr lang="cs-CZ" i="1" dirty="0"/>
              <a:t> </a:t>
            </a:r>
            <a:r>
              <a:rPr lang="en-US" dirty="0">
                <a:hlinkClick r:id="rId3" tooltip="Zaslat mail vedoucímu skupiny"/>
              </a:rPr>
              <a:t>prof. Ing. Radim Briš, CSc</a:t>
            </a:r>
            <a:r>
              <a:rPr lang="en-US" dirty="0" smtClean="0">
                <a:hlinkClick r:id="rId3" tooltip="Zaslat mail vedoucímu skupiny"/>
              </a:rPr>
              <a:t>.</a:t>
            </a:r>
            <a:endParaRPr lang="cs-CZ" dirty="0" smtClean="0"/>
          </a:p>
          <a:p>
            <a:pPr>
              <a:defRPr/>
            </a:pPr>
            <a:r>
              <a:rPr lang="en-US" i="1" dirty="0" err="1"/>
              <a:t>Katedra</a:t>
            </a:r>
            <a:r>
              <a:rPr lang="en-US" i="1" dirty="0" smtClean="0"/>
              <a:t>:</a:t>
            </a:r>
            <a:r>
              <a:rPr lang="cs-CZ" i="1" dirty="0" smtClean="0"/>
              <a:t> </a:t>
            </a:r>
            <a:r>
              <a:rPr lang="en-US" dirty="0"/>
              <a:t>470 - </a:t>
            </a:r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aplikované</a:t>
            </a:r>
            <a:r>
              <a:rPr lang="en-US" dirty="0"/>
              <a:t> </a:t>
            </a:r>
            <a:r>
              <a:rPr lang="en-US" dirty="0" err="1" smtClean="0"/>
              <a:t>matematiky</a:t>
            </a:r>
            <a:endParaRPr lang="cs-CZ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i="1" dirty="0" err="1"/>
              <a:t>Akademičtí</a:t>
            </a:r>
            <a:r>
              <a:rPr lang="en-US" i="1" dirty="0"/>
              <a:t> </a:t>
            </a:r>
            <a:r>
              <a:rPr lang="en-US" i="1" dirty="0" err="1"/>
              <a:t>pracovníci</a:t>
            </a:r>
            <a:r>
              <a:rPr lang="en-US" i="1" dirty="0" smtClean="0"/>
              <a:t>:</a:t>
            </a:r>
            <a:r>
              <a:rPr lang="cs-CZ" i="1" dirty="0" smtClean="0"/>
              <a:t> </a:t>
            </a:r>
            <a:r>
              <a:rPr lang="en-US" dirty="0">
                <a:hlinkClick r:id="rId4" tooltip="Profil uživatele"/>
              </a:rPr>
              <a:t>Ing. Michal Béreš, Ph.D.</a:t>
            </a:r>
            <a:r>
              <a:rPr lang="en-US" dirty="0"/>
              <a:t>, </a:t>
            </a:r>
            <a:r>
              <a:rPr lang="en-US" dirty="0">
                <a:hlinkClick r:id="rId5" tooltip="Profil uživatele"/>
              </a:rPr>
              <a:t>prof. Ing. Radim Briš, CSc.</a:t>
            </a:r>
            <a:r>
              <a:rPr lang="en-US" dirty="0"/>
              <a:t>, </a:t>
            </a:r>
            <a:r>
              <a:rPr lang="en-US" dirty="0">
                <a:hlinkClick r:id="rId6" tooltip="Profil uživatele"/>
              </a:rPr>
              <a:t>Ing. Simona </a:t>
            </a:r>
            <a:r>
              <a:rPr lang="en-US" dirty="0" err="1">
                <a:hlinkClick r:id="rId6" tooltip="Profil uživatele"/>
              </a:rPr>
              <a:t>Bérešová</a:t>
            </a:r>
            <a:r>
              <a:rPr lang="en-US" dirty="0"/>
              <a:t>, </a:t>
            </a:r>
            <a:endParaRPr lang="cs-CZ" dirty="0" smtClean="0"/>
          </a:p>
          <a:p>
            <a:pPr>
              <a:defRPr/>
            </a:pPr>
            <a:r>
              <a:rPr lang="en-US" dirty="0" smtClean="0">
                <a:hlinkClick r:id="rId7" tooltip="Profil uživatele"/>
              </a:rPr>
              <a:t>RNDr</a:t>
            </a:r>
            <a:r>
              <a:rPr lang="en-US" dirty="0">
                <a:hlinkClick r:id="rId7" tooltip="Profil uživatele"/>
              </a:rPr>
              <a:t>. Pavel Jahoda, Ph.D.</a:t>
            </a:r>
            <a:r>
              <a:rPr lang="en-US" dirty="0"/>
              <a:t>, </a:t>
            </a:r>
            <a:r>
              <a:rPr lang="en-US" dirty="0">
                <a:hlinkClick r:id="rId8" tooltip="Profil uživatele"/>
              </a:rPr>
              <a:t>Ing. Jan Kracík, Ph.D.</a:t>
            </a:r>
            <a:r>
              <a:rPr lang="en-US" dirty="0"/>
              <a:t>, </a:t>
            </a:r>
            <a:r>
              <a:rPr lang="en-US" dirty="0">
                <a:hlinkClick r:id="rId9" tooltip="Profil uživatele"/>
              </a:rPr>
              <a:t>Mgr. </a:t>
            </a:r>
            <a:r>
              <a:rPr lang="en-US" dirty="0" err="1">
                <a:hlinkClick r:id="rId9" tooltip="Profil uživatele"/>
              </a:rPr>
              <a:t>Bohumil</a:t>
            </a:r>
            <a:r>
              <a:rPr lang="en-US" dirty="0">
                <a:hlinkClick r:id="rId9" tooltip="Profil uživatele"/>
              </a:rPr>
              <a:t> </a:t>
            </a:r>
            <a:r>
              <a:rPr lang="en-US" dirty="0" err="1">
                <a:hlinkClick r:id="rId9" tooltip="Profil uživatele"/>
              </a:rPr>
              <a:t>Krajc</a:t>
            </a:r>
            <a:r>
              <a:rPr lang="en-US" dirty="0">
                <a:hlinkClick r:id="rId9" tooltip="Profil uživatele"/>
              </a:rPr>
              <a:t>, Ph.D.</a:t>
            </a:r>
            <a:r>
              <a:rPr lang="en-US" dirty="0"/>
              <a:t>, </a:t>
            </a:r>
            <a:r>
              <a:rPr lang="en-US" dirty="0">
                <a:hlinkClick r:id="rId10" tooltip="Profil uživatele"/>
              </a:rPr>
              <a:t>Ing. Martina </a:t>
            </a:r>
            <a:r>
              <a:rPr lang="en-US" dirty="0" err="1">
                <a:hlinkClick r:id="rId10" tooltip="Profil uživatele"/>
              </a:rPr>
              <a:t>Litschmannová</a:t>
            </a:r>
            <a:r>
              <a:rPr lang="en-US" dirty="0">
                <a:hlinkClick r:id="rId10" tooltip="Profil uživatele"/>
              </a:rPr>
              <a:t>, Ph.D.</a:t>
            </a:r>
            <a:r>
              <a:rPr lang="en-US" dirty="0"/>
              <a:t>, </a:t>
            </a:r>
            <a:r>
              <a:rPr lang="en-US" dirty="0">
                <a:hlinkClick r:id="rId11" tooltip="Profil uživatele"/>
              </a:rPr>
              <a:t>Mgr. Lenka </a:t>
            </a:r>
            <a:r>
              <a:rPr lang="en-US" dirty="0" err="1">
                <a:hlinkClick r:id="rId11" tooltip="Profil uživatele"/>
              </a:rPr>
              <a:t>Přibylová</a:t>
            </a:r>
            <a:r>
              <a:rPr lang="en-US" dirty="0">
                <a:hlinkClick r:id="rId11" tooltip="Profil uživatele"/>
              </a:rPr>
              <a:t>, Ph.D.</a:t>
            </a:r>
            <a:r>
              <a:rPr lang="en-US" dirty="0"/>
              <a:t>, </a:t>
            </a:r>
            <a:r>
              <a:rPr lang="en-US" dirty="0">
                <a:hlinkClick r:id="rId12" tooltip="Profil uživatele"/>
              </a:rPr>
              <a:t>Mgr. Adéla </a:t>
            </a:r>
            <a:r>
              <a:rPr lang="en-US" dirty="0" err="1">
                <a:hlinkClick r:id="rId12" tooltip="Profil uživatele"/>
              </a:rPr>
              <a:t>Kondé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i="1" dirty="0" err="1"/>
              <a:t>Doktorandi</a:t>
            </a:r>
            <a:r>
              <a:rPr lang="en-US" i="1" dirty="0" smtClean="0"/>
              <a:t>:</a:t>
            </a:r>
            <a:r>
              <a:rPr lang="cs-CZ" i="1" dirty="0" smtClean="0"/>
              <a:t> </a:t>
            </a:r>
            <a:r>
              <a:rPr lang="cs-CZ" dirty="0" smtClean="0">
                <a:hlinkClick r:id="rId13" tooltip="Profil uživatele"/>
              </a:rPr>
              <a:t>Ing</a:t>
            </a:r>
            <a:r>
              <a:rPr lang="en-US" dirty="0" smtClean="0">
                <a:hlinkClick r:id="rId13" tooltip="Profil uživatele"/>
              </a:rPr>
              <a:t>. </a:t>
            </a:r>
            <a:r>
              <a:rPr lang="en-US" dirty="0">
                <a:hlinkClick r:id="rId13" tooltip="Profil uživatele"/>
              </a:rPr>
              <a:t>Matěj </a:t>
            </a:r>
            <a:r>
              <a:rPr lang="en-US" dirty="0" err="1" smtClean="0">
                <a:hlinkClick r:id="rId13" tooltip="Profil uživatele"/>
              </a:rPr>
              <a:t>Mazůrek</a:t>
            </a:r>
            <a:r>
              <a:rPr lang="cs-CZ" dirty="0" smtClean="0"/>
              <a:t>, </a:t>
            </a:r>
            <a:r>
              <a:rPr lang="en-US" dirty="0">
                <a:hlinkClick r:id="rId12" tooltip="Profil uživatele"/>
              </a:rPr>
              <a:t>Mgr. Adéla </a:t>
            </a:r>
            <a:r>
              <a:rPr lang="en-US" dirty="0" err="1">
                <a:hlinkClick r:id="rId12" tooltip="Profil uživatele"/>
              </a:rPr>
              <a:t>Kondé</a:t>
            </a:r>
            <a:endParaRPr lang="cs-CZ" dirty="0" smtClean="0"/>
          </a:p>
          <a:p>
            <a:pPr>
              <a:defRPr/>
            </a:pPr>
            <a:endParaRPr lang="cs-CZ" dirty="0" smtClean="0">
              <a:hlinkClick r:id="rId14"/>
            </a:endParaRPr>
          </a:p>
          <a:p>
            <a:pPr>
              <a:defRPr/>
            </a:pPr>
            <a:r>
              <a:rPr lang="en-US" dirty="0" smtClean="0">
                <a:hlinkClick r:id="rId14"/>
              </a:rPr>
              <a:t>https</a:t>
            </a:r>
            <a:r>
              <a:rPr lang="en-US" dirty="0">
                <a:hlinkClick r:id="rId14"/>
              </a:rPr>
              <a:t>://www.fei.vsb.cz/470/cs/veda-a-vyzkum/vyzkumneSkupiny/stat/?</a:t>
            </a:r>
            <a:r>
              <a:rPr lang="en-US" dirty="0" smtClean="0">
                <a:hlinkClick r:id="rId14"/>
              </a:rPr>
              <a:t>id=25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8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226"/>
            <a:ext cx="9144000" cy="1064643"/>
          </a:xfrm>
        </p:spPr>
        <p:txBody>
          <a:bodyPr>
            <a:normAutofit/>
          </a:bodyPr>
          <a:lstStyle/>
          <a:p>
            <a:r>
              <a:rPr lang="cs-CZ" sz="3600" b="1" dirty="0"/>
              <a:t>PROČ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119" y="1254929"/>
            <a:ext cx="10702212" cy="3691227"/>
          </a:xfrm>
        </p:spPr>
        <p:txBody>
          <a:bodyPr>
            <a:noAutofit/>
          </a:bodyPr>
          <a:lstStyle/>
          <a:p>
            <a:pPr algn="l"/>
            <a:r>
              <a:rPr lang="cs-CZ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Systematicky </a:t>
            </a:r>
            <a:r>
              <a:rPr lang="cs-CZ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nabízíme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VV spolupráci (tj. hypotetické partnery pro aplikace) v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oblastech: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1) Výzkum, vývoj a implementace realistických spolehlivostních modelů se zahrnutím procesů stárnutí.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2) Implementace procesů údržby a její optimalizace.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i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</a:t>
            </a:r>
            <a:r>
              <a:rPr lang="cs-CZ" sz="1800" i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šenosti</a:t>
            </a:r>
            <a:r>
              <a:rPr lang="cs-CZ" sz="1800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 posledních cca 25 let: </a:t>
            </a:r>
            <a:endParaRPr lang="en-US" sz="18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 minulosti proběhly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výzkumné aktivity v oblasti matematické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formulace, řešení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algoritmického zpracování </a:t>
            </a:r>
            <a:r>
              <a:rPr 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životnostního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cyklu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zkoumaných reálných objektů, včetně jeho aktuálních modifikací v návaznosti na spolupracující aplikační subjekty. Posléze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navazovaly programovací práce v MATLAB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Byla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řešena optimalizace různých údržbových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procesů (PM, CM),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byly provedeny systémové optimalizační výpočty pro vybrané systémy, kde optimalizace se provádí s ohledem na minimalizaci nepohotovosti, jakož i nákladů na údržbu, tzv.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diskrétní optimalizace údržby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 Výpočty byly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hlavně orientovány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komplexní reálné systémy, jejichž komponenty jsou spolu vzájemně svázány, což je matematicky modelováno pomocí acyklického orientovaného grafu.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465" y="255721"/>
            <a:ext cx="10608906" cy="113438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PROČ</a:t>
            </a:r>
            <a:br>
              <a:rPr lang="cs-CZ" sz="3600" b="1" dirty="0" smtClean="0"/>
            </a:br>
            <a:r>
              <a:rPr lang="cs-CZ" sz="3600" b="1" dirty="0" smtClean="0"/>
              <a:t>… </a:t>
            </a:r>
            <a:r>
              <a:rPr lang="cs-CZ" sz="2700" b="1" dirty="0" smtClean="0">
                <a:solidFill>
                  <a:srgbClr val="FF0000"/>
                </a:solidFill>
              </a:rPr>
              <a:t>dále </a:t>
            </a:r>
            <a:r>
              <a:rPr lang="cs-CZ" sz="2400" b="1" dirty="0" smtClean="0">
                <a:solidFill>
                  <a:srgbClr val="FF0000"/>
                </a:solidFill>
              </a:rPr>
              <a:t>nabízíme </a:t>
            </a:r>
            <a:r>
              <a:rPr lang="cs-CZ" sz="2400" b="1" dirty="0" smtClean="0"/>
              <a:t>(s více než 10-letou zkušeností, podloženou aktivní spoluprací s FN Ostrava, FN Brno)</a:t>
            </a:r>
            <a:r>
              <a:rPr lang="cs-CZ" sz="2700" b="1" dirty="0" smtClean="0"/>
              <a:t>:</a:t>
            </a:r>
            <a:endParaRPr lang="cs-CZ" sz="2700" b="1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6909" y="1277865"/>
            <a:ext cx="10624088" cy="3691227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336699"/>
                </a:solidFill>
              </a:rPr>
              <a:t>Analýza </a:t>
            </a:r>
            <a:r>
              <a:rPr lang="cs-CZ" dirty="0">
                <a:solidFill>
                  <a:srgbClr val="336699"/>
                </a:solidFill>
              </a:rPr>
              <a:t>dat zatížených nejistotami v souvislosti s analýzou přežití – medicínská </a:t>
            </a:r>
            <a:r>
              <a:rPr lang="cs-CZ" dirty="0" smtClean="0">
                <a:solidFill>
                  <a:srgbClr val="336699"/>
                </a:solidFill>
              </a:rPr>
              <a:t>data. Vyhodnocení operačních rizik morbidity (mortality) pro různé typy operačních technik na bázi moderní analýzy přežití.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336699"/>
                </a:solidFill>
              </a:rPr>
              <a:t>Porovnání </a:t>
            </a:r>
            <a:r>
              <a:rPr lang="cs-CZ" dirty="0">
                <a:solidFill>
                  <a:srgbClr val="336699"/>
                </a:solidFill>
              </a:rPr>
              <a:t>standardních přístupů k nejistotám s moderními přístupy, </a:t>
            </a:r>
            <a:r>
              <a:rPr lang="cs-CZ" dirty="0" smtClean="0">
                <a:solidFill>
                  <a:srgbClr val="336699"/>
                </a:solidFill>
              </a:rPr>
              <a:t> např</a:t>
            </a:r>
            <a:r>
              <a:rPr lang="cs-CZ" dirty="0">
                <a:solidFill>
                  <a:srgbClr val="336699"/>
                </a:solidFill>
              </a:rPr>
              <a:t>. NPI (Non-</a:t>
            </a:r>
            <a:r>
              <a:rPr lang="cs-CZ" dirty="0" err="1">
                <a:solidFill>
                  <a:srgbClr val="336699"/>
                </a:solidFill>
              </a:rPr>
              <a:t>Parametric</a:t>
            </a:r>
            <a:r>
              <a:rPr lang="cs-CZ" dirty="0">
                <a:solidFill>
                  <a:srgbClr val="336699"/>
                </a:solidFill>
              </a:rPr>
              <a:t> </a:t>
            </a:r>
            <a:r>
              <a:rPr lang="cs-CZ" dirty="0" smtClean="0">
                <a:solidFill>
                  <a:srgbClr val="336699"/>
                </a:solidFill>
              </a:rPr>
              <a:t>Inference, </a:t>
            </a:r>
            <a:r>
              <a:rPr lang="cs-CZ" dirty="0" err="1" smtClean="0">
                <a:solidFill>
                  <a:srgbClr val="336699"/>
                </a:solidFill>
              </a:rPr>
              <a:t>Propensity</a:t>
            </a:r>
            <a:r>
              <a:rPr lang="cs-CZ" dirty="0" smtClean="0">
                <a:solidFill>
                  <a:srgbClr val="336699"/>
                </a:solidFill>
              </a:rPr>
              <a:t> </a:t>
            </a:r>
            <a:r>
              <a:rPr lang="cs-CZ" dirty="0" err="1">
                <a:solidFill>
                  <a:srgbClr val="336699"/>
                </a:solidFill>
              </a:rPr>
              <a:t>S</a:t>
            </a:r>
            <a:r>
              <a:rPr lang="cs-CZ" dirty="0" err="1" smtClean="0">
                <a:solidFill>
                  <a:srgbClr val="336699"/>
                </a:solidFill>
              </a:rPr>
              <a:t>core</a:t>
            </a:r>
            <a:r>
              <a:rPr lang="cs-CZ" dirty="0" smtClean="0">
                <a:solidFill>
                  <a:srgbClr val="336699"/>
                </a:solidFill>
              </a:rPr>
              <a:t>, Logistická regrese, atd.) </a:t>
            </a:r>
          </a:p>
          <a:p>
            <a:pPr algn="l"/>
            <a:endParaRPr lang="cs-CZ" dirty="0"/>
          </a:p>
        </p:txBody>
      </p:sp>
      <p:pic>
        <p:nvPicPr>
          <p:cNvPr id="4" name="Picture 4" descr="KM_for_different_techniqu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8524" y="3260548"/>
            <a:ext cx="3492284" cy="260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914400" y="3603356"/>
            <a:ext cx="58893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vyhodnocení:</a:t>
            </a:r>
          </a:p>
          <a:p>
            <a:pPr algn="just"/>
            <a:r>
              <a:rPr lang="cs-CZ" dirty="0">
                <a:solidFill>
                  <a:srgbClr val="336699"/>
                </a:solidFill>
              </a:rPr>
              <a:t>Křivky pravděpodobnosti přežití a jejich </a:t>
            </a:r>
            <a:r>
              <a:rPr lang="cs-CZ" dirty="0" smtClean="0">
                <a:solidFill>
                  <a:srgbClr val="336699"/>
                </a:solidFill>
              </a:rPr>
              <a:t>neurčitosti </a:t>
            </a:r>
            <a:r>
              <a:rPr lang="cs-CZ" dirty="0">
                <a:solidFill>
                  <a:srgbClr val="336699"/>
                </a:solidFill>
              </a:rPr>
              <a:t>pro pacienty chirurgie </a:t>
            </a:r>
            <a:r>
              <a:rPr lang="cs-CZ" dirty="0" smtClean="0">
                <a:solidFill>
                  <a:srgbClr val="336699"/>
                </a:solidFill>
              </a:rPr>
              <a:t>operované různými </a:t>
            </a:r>
            <a:r>
              <a:rPr lang="cs-CZ" dirty="0">
                <a:solidFill>
                  <a:srgbClr val="336699"/>
                </a:solidFill>
              </a:rPr>
              <a:t>typy operací </a:t>
            </a:r>
            <a:r>
              <a:rPr lang="cs-CZ" dirty="0" err="1">
                <a:solidFill>
                  <a:srgbClr val="336699"/>
                </a:solidFill>
              </a:rPr>
              <a:t>kolorekta</a:t>
            </a:r>
            <a:r>
              <a:rPr lang="cs-CZ" dirty="0">
                <a:solidFill>
                  <a:srgbClr val="336699"/>
                </a:solidFill>
              </a:rPr>
              <a:t> (otevřené vs. laparoskopické) </a:t>
            </a:r>
            <a:r>
              <a:rPr lang="cs-CZ" dirty="0" smtClean="0">
                <a:solidFill>
                  <a:srgbClr val="336699"/>
                </a:solidFill>
              </a:rPr>
              <a:t>posloužily </a:t>
            </a:r>
            <a:r>
              <a:rPr lang="cs-CZ" dirty="0">
                <a:solidFill>
                  <a:srgbClr val="336699"/>
                </a:solidFill>
              </a:rPr>
              <a:t>k vyhodnocení operačních rizik: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4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252"/>
            <a:ext cx="9144000" cy="111113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ZÁVĚR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136" y="2432482"/>
            <a:ext cx="9980908" cy="2825318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marL="457200" indent="-457200" algn="l">
              <a:buAutoNum type="arabicParenR"/>
            </a:pPr>
            <a:r>
              <a:rPr lang="cs-CZ" sz="2000" dirty="0" smtClean="0"/>
              <a:t>Výzkum</a:t>
            </a:r>
            <a:r>
              <a:rPr lang="cs-CZ" sz="2000" dirty="0"/>
              <a:t>, vývoj a implementace realistických spolehlivostních modelů se zahrnutím </a:t>
            </a:r>
            <a:r>
              <a:rPr lang="en-US" sz="2000" dirty="0" smtClean="0"/>
              <a:t> </a:t>
            </a:r>
            <a:r>
              <a:rPr lang="cs-CZ" sz="2000" dirty="0" smtClean="0"/>
              <a:t>procesů stárnutí, </a:t>
            </a:r>
            <a:r>
              <a:rPr lang="cs-CZ" sz="2000" dirty="0" smtClean="0"/>
              <a:t>údržby </a:t>
            </a:r>
            <a:r>
              <a:rPr lang="cs-CZ" sz="2000" dirty="0" smtClean="0"/>
              <a:t>(PM, CM</a:t>
            </a:r>
            <a:r>
              <a:rPr lang="cs-CZ" sz="2000" dirty="0" smtClean="0"/>
              <a:t>), jakož i nedokonalé údržby. </a:t>
            </a:r>
            <a:endParaRPr lang="en-US" sz="2000" dirty="0" smtClean="0"/>
          </a:p>
          <a:p>
            <a:pPr marL="457200" indent="-457200" algn="l">
              <a:buAutoNum type="arabicParenR"/>
            </a:pPr>
            <a:r>
              <a:rPr lang="cs-CZ" sz="2000" dirty="0" smtClean="0"/>
              <a:t>Implementace </a:t>
            </a:r>
            <a:r>
              <a:rPr lang="cs-CZ" sz="2000" dirty="0"/>
              <a:t>procesů údržby a její optimalizace</a:t>
            </a:r>
            <a:r>
              <a:rPr lang="cs-CZ" sz="2000" dirty="0" smtClean="0"/>
              <a:t>. Možnosti spolupráce s jinými katedrami. </a:t>
            </a:r>
            <a:endParaRPr lang="en-US" sz="2000" dirty="0" smtClean="0"/>
          </a:p>
          <a:p>
            <a:pPr marL="457200" indent="-457200" algn="l">
              <a:buAutoNum type="arabicParenR"/>
            </a:pPr>
            <a:r>
              <a:rPr lang="cs-CZ" sz="2000" dirty="0" smtClean="0"/>
              <a:t>Vyhodnocení </a:t>
            </a:r>
            <a:r>
              <a:rPr lang="cs-CZ" sz="2000" dirty="0"/>
              <a:t>operačních rizik morbidity (mortality) pro různé typy operačních technik na bázi moderní analýzy přežití</a:t>
            </a:r>
            <a:r>
              <a:rPr lang="cs-CZ" sz="2000" dirty="0" smtClean="0"/>
              <a:t>.</a:t>
            </a:r>
          </a:p>
          <a:p>
            <a:pPr marL="457200" indent="-457200" algn="l">
              <a:buAutoNum type="arabicParenR"/>
            </a:pPr>
            <a:r>
              <a:rPr lang="cs-CZ" sz="2000" dirty="0" smtClean="0"/>
              <a:t>Vyspělé statistické metody pro zpracování jakýchkoliv biomedicínských dat.</a:t>
            </a:r>
          </a:p>
          <a:p>
            <a:pPr marL="457200" indent="-457200" algn="l">
              <a:buAutoNum type="arabicParenR"/>
            </a:pPr>
            <a:r>
              <a:rPr lang="cs-CZ" sz="2000" dirty="0" err="1" smtClean="0"/>
              <a:t>Bayesův</a:t>
            </a:r>
            <a:r>
              <a:rPr lang="cs-CZ" sz="2000" dirty="0" smtClean="0"/>
              <a:t> přístup pro odhad modelových parametrů.</a:t>
            </a:r>
            <a:endParaRPr lang="en-US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32" b="39661"/>
          <a:stretch/>
        </p:blipFill>
        <p:spPr>
          <a:xfrm>
            <a:off x="1558873" y="1265267"/>
            <a:ext cx="4880675" cy="119121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710761" y="1565331"/>
            <a:ext cx="4878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dirty="0">
                <a:hlinkClick r:id="rId3" tooltip="Zaslat mail vedoucímu skupiny"/>
              </a:rPr>
              <a:t>prof. Ing. Radim Briš, CSc.</a:t>
            </a:r>
            <a:endParaRPr lang="cs-CZ" dirty="0"/>
          </a:p>
          <a:p>
            <a:pPr>
              <a:defRPr/>
            </a:pPr>
            <a:r>
              <a:rPr lang="en-US" i="1" dirty="0" err="1"/>
              <a:t>Katedra</a:t>
            </a:r>
            <a:r>
              <a:rPr lang="en-US" i="1" dirty="0"/>
              <a:t>:</a:t>
            </a:r>
            <a:r>
              <a:rPr lang="cs-CZ" i="1" dirty="0"/>
              <a:t> </a:t>
            </a:r>
            <a:r>
              <a:rPr lang="en-US" dirty="0"/>
              <a:t>470 - </a:t>
            </a:r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aplikované</a:t>
            </a:r>
            <a:r>
              <a:rPr lang="en-US" dirty="0"/>
              <a:t> </a:t>
            </a:r>
            <a:r>
              <a:rPr lang="en-US" dirty="0" err="1" smtClean="0"/>
              <a:t>matematiky</a:t>
            </a:r>
            <a:r>
              <a:rPr lang="en-US" dirty="0" smtClean="0"/>
              <a:t>, FEI</a:t>
            </a:r>
            <a:endParaRPr lang="cs-CZ" dirty="0" smtClean="0"/>
          </a:p>
          <a:p>
            <a:pPr>
              <a:defRPr/>
            </a:pPr>
            <a:r>
              <a:rPr lang="en-US" dirty="0" smtClean="0">
                <a:hlinkClick r:id="rId4"/>
              </a:rPr>
              <a:t>r</a:t>
            </a:r>
            <a:r>
              <a:rPr lang="cs-CZ" dirty="0" err="1" smtClean="0">
                <a:hlinkClick r:id="rId4"/>
              </a:rPr>
              <a:t>adim.bris</a:t>
            </a:r>
            <a:r>
              <a:rPr lang="en-US" dirty="0" smtClean="0">
                <a:hlinkClick r:id="rId4"/>
              </a:rPr>
              <a:t>@vsb.cz</a:t>
            </a:r>
            <a:r>
              <a:rPr lang="en-US" dirty="0" smtClean="0"/>
              <a:t>     tel.: +420 597 325 976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9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7723"/>
            <a:ext cx="9177580" cy="844810"/>
          </a:xfrm>
        </p:spPr>
        <p:txBody>
          <a:bodyPr>
            <a:normAutofit/>
          </a:bodyPr>
          <a:lstStyle/>
          <a:p>
            <a:r>
              <a:rPr lang="cs-CZ" sz="3600" b="1" dirty="0"/>
              <a:t>CO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624" y="1119001"/>
            <a:ext cx="10042900" cy="3084919"/>
          </a:xfrm>
        </p:spPr>
        <p:txBody>
          <a:bodyPr>
            <a:normAutofit/>
          </a:bodyPr>
          <a:lstStyle/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cs-CZ" altLang="en-US" sz="2000" dirty="0"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Stochastické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modelování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spolehlivosti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rizik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vyspělých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systémů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Efektivní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algoritmy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pro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kvantifikaci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optimalizaci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spolehlivosti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rizik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Vyspělé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statistické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metody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pro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analýzu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evaluaci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biomedicínských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inženýrských</a:t>
            </a: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</a:pP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dat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analýzu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nejistot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v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datech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lvl="0" algn="l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FontTx/>
              <a:buChar char="•"/>
            </a:pPr>
            <a:r>
              <a:rPr lang="cs-CZ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Bayesovské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statistické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1"/>
                </a:solidFill>
                <a:latin typeface="Arial" panose="020B0604020202020204" pitchFamily="34" charset="0"/>
              </a:rPr>
              <a:t>metody</a:t>
            </a:r>
            <a:r>
              <a:rPr lang="en-US" altLang="en-US" sz="20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18234"/>
              </p:ext>
            </p:extLst>
          </p:nvPr>
        </p:nvGraphicFramePr>
        <p:xfrm>
          <a:off x="838199" y="3331776"/>
          <a:ext cx="10715787" cy="1554480"/>
        </p:xfrm>
        <a:graphic>
          <a:graphicData uri="http://schemas.openxmlformats.org/drawingml/2006/table">
            <a:tbl>
              <a:tblPr/>
              <a:tblGrid>
                <a:gridCol w="1161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222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46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78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41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</a:t>
                      </a:r>
                      <a:r>
                        <a:rPr lang="cs-CZ" b="1" dirty="0" err="1"/>
                        <a:t>ěkteré</a:t>
                      </a:r>
                      <a:r>
                        <a:rPr lang="cs-CZ" b="1" dirty="0"/>
                        <a:t> vybrané projekty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r>
                        <a:rPr lang="en-US" dirty="0" err="1" smtClean="0"/>
                        <a:t>ahájení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8522">
                <a:tc>
                  <a:txBody>
                    <a:bodyPr/>
                    <a:lstStyle/>
                    <a:p>
                      <a:r>
                        <a:rPr lang="en-US" dirty="0"/>
                        <a:t>21830194</a:t>
                      </a:r>
                      <a:endParaRPr lang="cs-CZ" dirty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2"/>
                        </a:rPr>
                        <a:t>Visegrad</a:t>
                      </a:r>
                      <a:r>
                        <a:rPr lang="en-US" dirty="0">
                          <a:hlinkClick r:id="rId2"/>
                        </a:rPr>
                        <a:t> Grant </a:t>
                      </a:r>
                      <a:r>
                        <a:rPr lang="en-US" dirty="0" err="1">
                          <a:hlinkClick r:id="rId2"/>
                        </a:rPr>
                        <a:t>Programme</a:t>
                      </a:r>
                      <a:r>
                        <a:rPr lang="en-US" dirty="0">
                          <a:hlinkClick r:id="rId2"/>
                        </a:rPr>
                        <a:t> of the International </a:t>
                      </a:r>
                      <a:r>
                        <a:rPr lang="en-US" dirty="0" err="1">
                          <a:hlinkClick r:id="rId2"/>
                        </a:rPr>
                        <a:t>Visegrad</a:t>
                      </a:r>
                      <a:r>
                        <a:rPr lang="en-US" dirty="0">
                          <a:hlinkClick r:id="rId2"/>
                        </a:rPr>
                        <a:t> Fund by the project "Exchange Reliability and Safety Experience in the V4 region" (ERaSEV4)</a:t>
                      </a:r>
                      <a:endParaRPr lang="cs-CZ" dirty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830450" y="4565797"/>
            <a:ext cx="3028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SP2023/011 </a:t>
            </a:r>
            <a:r>
              <a:rPr lang="en-US" dirty="0">
                <a:hlinkClick r:id="rId3"/>
              </a:rPr>
              <a:t>SGS 2 KAM 2023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60024"/>
              </p:ext>
            </p:extLst>
          </p:nvPr>
        </p:nvGraphicFramePr>
        <p:xfrm>
          <a:off x="784299" y="4890130"/>
          <a:ext cx="10538505" cy="365760"/>
        </p:xfrm>
        <a:graphic>
          <a:graphicData uri="http://schemas.openxmlformats.org/drawingml/2006/table">
            <a:tbl>
              <a:tblPr/>
              <a:tblGrid>
                <a:gridCol w="13189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059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12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3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1M06047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hlinkClick r:id="rId4"/>
                        </a:rPr>
                        <a:t>Centrum pro jakost a spolehlivost výroby</a:t>
                      </a:r>
                      <a:r>
                        <a:rPr lang="pl-PL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2006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cs-CZ" dirty="0" smtClean="0"/>
                        <a:t>2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38199" y="5325370"/>
            <a:ext cx="83561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…spoluúčast v řadě projektů FEI z poslední doby, např</a:t>
            </a:r>
            <a:r>
              <a:rPr lang="cs-CZ" dirty="0" smtClean="0"/>
              <a:t>.: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Platforma pro výzkum orientovaný na Průmysl 4.0 a robotiku v ostravské aglomeraci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0E59EB9-BC7B-C556-DC53-C5A9AE00869A}"/>
              </a:ext>
            </a:extLst>
          </p:cNvPr>
          <p:cNvSpPr txBox="1"/>
          <p:nvPr/>
        </p:nvSpPr>
        <p:spPr>
          <a:xfrm>
            <a:off x="830450" y="5924517"/>
            <a:ext cx="108762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1"/>
                </a:solidFill>
              </a:rPr>
              <a:t>MARTINEK, R., TAČR FW06010498, název projektu: MR </a:t>
            </a:r>
            <a:r>
              <a:rPr lang="cs-CZ" dirty="0" err="1">
                <a:solidFill>
                  <a:schemeClr val="accent1"/>
                </a:solidFill>
              </a:rPr>
              <a:t>relaxometricke</a:t>
            </a:r>
            <a:r>
              <a:rPr lang="cs-CZ" dirty="0">
                <a:solidFill>
                  <a:schemeClr val="accent1"/>
                </a:solidFill>
              </a:rPr>
              <a:t>́ </a:t>
            </a:r>
            <a:r>
              <a:rPr lang="cs-CZ" dirty="0" err="1">
                <a:solidFill>
                  <a:schemeClr val="accent1"/>
                </a:solidFill>
              </a:rPr>
              <a:t>stanovenı</a:t>
            </a:r>
            <a:r>
              <a:rPr lang="cs-CZ" dirty="0">
                <a:solidFill>
                  <a:schemeClr val="accent1"/>
                </a:solidFill>
              </a:rPr>
              <a:t>́ </a:t>
            </a:r>
            <a:r>
              <a:rPr lang="cs-CZ" dirty="0" err="1">
                <a:solidFill>
                  <a:schemeClr val="accent1"/>
                </a:solidFill>
              </a:rPr>
              <a:t>mı́ry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postiženı</a:t>
            </a:r>
            <a:r>
              <a:rPr lang="cs-CZ" dirty="0">
                <a:solidFill>
                  <a:schemeClr val="accent1"/>
                </a:solidFill>
              </a:rPr>
              <a:t>́ </a:t>
            </a:r>
            <a:r>
              <a:rPr lang="cs-CZ" dirty="0" err="1">
                <a:solidFill>
                  <a:schemeClr val="accent1"/>
                </a:solidFill>
              </a:rPr>
              <a:t>bazálnı́ch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gangliı</a:t>
            </a:r>
            <a:r>
              <a:rPr lang="cs-CZ" dirty="0">
                <a:solidFill>
                  <a:schemeClr val="accent1"/>
                </a:solidFill>
              </a:rPr>
              <a:t>́ u </a:t>
            </a:r>
            <a:r>
              <a:rPr lang="cs-CZ" dirty="0" err="1">
                <a:solidFill>
                  <a:schemeClr val="accent1"/>
                </a:solidFill>
              </a:rPr>
              <a:t>novorozencu</a:t>
            </a:r>
            <a:r>
              <a:rPr lang="cs-CZ" dirty="0">
                <a:solidFill>
                  <a:schemeClr val="accent1"/>
                </a:solidFill>
              </a:rPr>
              <a:t>̊ s hypoxicko-ischemickou encefalopatií, 2023-2027</a:t>
            </a:r>
            <a:r>
              <a:rPr lang="x-none" dirty="0">
                <a:solidFill>
                  <a:schemeClr val="accent1"/>
                </a:solidFill>
              </a:rPr>
              <a:t> (Litschmannová – statistik)</a:t>
            </a:r>
          </a:p>
        </p:txBody>
      </p:sp>
    </p:spTree>
    <p:extLst>
      <p:ext uri="{BB962C8B-B14F-4D97-AF65-F5344CB8AC3E}">
        <p14:creationId xmlns:p14="http://schemas.microsoft.com/office/powerpoint/2010/main" val="30459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NEJNOVĚJŠÍ VÝSLEDKY NAŠÍ </a:t>
            </a:r>
            <a:r>
              <a:rPr lang="cs-CZ" sz="2800" dirty="0" smtClean="0"/>
              <a:t>PRÁCE</a:t>
            </a:r>
            <a:br>
              <a:rPr lang="cs-CZ" sz="2800" dirty="0" smtClean="0"/>
            </a:br>
            <a:r>
              <a:rPr lang="cs-CZ" sz="2200" dirty="0" smtClean="0"/>
              <a:t>oblast: </a:t>
            </a:r>
            <a:r>
              <a:rPr lang="en-US" alt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Efektivní</a:t>
            </a:r>
            <a:r>
              <a:rPr lang="en-US" alt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algoritmy</a:t>
            </a:r>
            <a:r>
              <a:rPr lang="en-US" alt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pro </a:t>
            </a:r>
            <a:r>
              <a:rPr lang="en-US" alt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kvantifikaci</a:t>
            </a:r>
            <a:r>
              <a:rPr lang="en-US" alt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optimalizaci</a:t>
            </a:r>
            <a:r>
              <a:rPr lang="en-US" alt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spolehlivosti</a:t>
            </a:r>
            <a:r>
              <a:rPr lang="en-US" alt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endParaRPr lang="en-US" sz="2200" dirty="0">
              <a:solidFill>
                <a:schemeClr val="accent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38200" y="2285999"/>
            <a:ext cx="10515600" cy="1318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/>
              <a:t>Briš R., Jahoda P., </a:t>
            </a:r>
            <a:r>
              <a:rPr lang="cs-CZ" dirty="0" err="1"/>
              <a:t>Really</a:t>
            </a:r>
            <a:r>
              <a:rPr lang="cs-CZ" dirty="0"/>
              <a:t> </a:t>
            </a:r>
            <a:r>
              <a:rPr lang="cs-CZ" dirty="0" err="1"/>
              <a:t>Ageing</a:t>
            </a:r>
            <a:r>
              <a:rPr lang="cs-CZ" dirty="0"/>
              <a:t> Systems </a:t>
            </a:r>
            <a:r>
              <a:rPr lang="cs-CZ" dirty="0" err="1"/>
              <a:t>Undergoing</a:t>
            </a:r>
            <a:r>
              <a:rPr lang="cs-CZ" dirty="0"/>
              <a:t> a </a:t>
            </a:r>
            <a:r>
              <a:rPr lang="cs-CZ" dirty="0" err="1"/>
              <a:t>Discrete</a:t>
            </a:r>
            <a:r>
              <a:rPr lang="cs-CZ" dirty="0"/>
              <a:t> </a:t>
            </a:r>
            <a:r>
              <a:rPr lang="cs-CZ" dirty="0" err="1"/>
              <a:t>Maintenance</a:t>
            </a:r>
            <a:r>
              <a:rPr lang="cs-CZ" dirty="0"/>
              <a:t> </a:t>
            </a:r>
            <a:r>
              <a:rPr lang="cs-CZ" dirty="0" err="1"/>
              <a:t>Optimization</a:t>
            </a:r>
            <a:r>
              <a:rPr lang="cs-CZ" dirty="0"/>
              <a:t> 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cs-CZ" i="1" dirty="0" smtClean="0"/>
              <a:t>     Mathematics</a:t>
            </a:r>
            <a:r>
              <a:rPr lang="cs-CZ" dirty="0" smtClean="0"/>
              <a:t> </a:t>
            </a:r>
            <a:r>
              <a:rPr lang="cs-CZ" dirty="0"/>
              <a:t>2022, 10(16), 2865;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doi.org/10.3390/math10162865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Briš </a:t>
            </a:r>
            <a:r>
              <a:rPr lang="en-US" dirty="0"/>
              <a:t>R, Tran NTT. Discrete Model for a Multi-Objective Maintenance Optimization Problem of Safety Systems. </a:t>
            </a:r>
            <a:r>
              <a:rPr lang="en-US" i="1" dirty="0"/>
              <a:t>Mathematics</a:t>
            </a:r>
            <a:r>
              <a:rPr lang="en-US" dirty="0"/>
              <a:t>. 2023; 11(2):320. </a:t>
            </a:r>
            <a:r>
              <a:rPr lang="en-US" u="sng" dirty="0">
                <a:hlinkClick r:id="rId3"/>
              </a:rPr>
              <a:t>https://doi.org/10.3390/math11020320</a:t>
            </a:r>
            <a:endParaRPr lang="en-US" dirty="0"/>
          </a:p>
        </p:txBody>
      </p:sp>
      <p:pic>
        <p:nvPicPr>
          <p:cNvPr id="1026" name="Picture 2" descr="mathematics-logo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19"/>
          <a:stretch/>
        </p:blipFill>
        <p:spPr bwMode="auto">
          <a:xfrm>
            <a:off x="1240453" y="1642720"/>
            <a:ext cx="2463638" cy="6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812583" y="1761554"/>
            <a:ext cx="590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</a:t>
            </a:r>
            <a:r>
              <a:rPr lang="en-US" dirty="0" err="1" smtClean="0"/>
              <a:t>mpact</a:t>
            </a:r>
            <a:r>
              <a:rPr lang="en-US" dirty="0" smtClean="0"/>
              <a:t> </a:t>
            </a:r>
            <a:r>
              <a:rPr lang="en-US" dirty="0"/>
              <a:t>factor </a:t>
            </a:r>
            <a:r>
              <a:rPr lang="en-US" dirty="0" smtClean="0"/>
              <a:t>2.592</a:t>
            </a:r>
            <a:r>
              <a:rPr lang="cs-CZ" dirty="0" smtClean="0"/>
              <a:t>, </a:t>
            </a:r>
            <a:r>
              <a:rPr lang="cs-CZ" dirty="0" err="1" smtClean="0"/>
              <a:t>WoS</a:t>
            </a:r>
            <a:r>
              <a:rPr lang="cs-CZ" dirty="0" smtClean="0"/>
              <a:t>: </a:t>
            </a:r>
            <a:r>
              <a:rPr lang="en-US" dirty="0" smtClean="0"/>
              <a:t>Q1</a:t>
            </a:r>
            <a:r>
              <a:rPr lang="cs-CZ" dirty="0" smtClean="0"/>
              <a:t>, D1(23/330) in Mathematics</a:t>
            </a:r>
            <a:endParaRPr lang="en-US" dirty="0"/>
          </a:p>
          <a:p>
            <a:endParaRPr lang="en-US" dirty="0"/>
          </a:p>
        </p:txBody>
      </p:sp>
      <p:pic>
        <p:nvPicPr>
          <p:cNvPr id="7" name="Obrázek 6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" t="4306" r="5000"/>
          <a:stretch/>
        </p:blipFill>
        <p:spPr bwMode="auto">
          <a:xfrm>
            <a:off x="1038386" y="3781586"/>
            <a:ext cx="3316637" cy="23479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241366" y="3865253"/>
            <a:ext cx="7112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unavailability function of optimal FBM, four component system </a:t>
            </a:r>
            <a:r>
              <a:rPr lang="en-US" i="1" dirty="0"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lang="en-US" baseline="-25000" dirty="0"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Palatino Linotype" panose="0204050205050503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=0.08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5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10043" t="21179" r="9936"/>
          <a:stretch/>
        </p:blipFill>
        <p:spPr>
          <a:xfrm>
            <a:off x="1255363" y="667844"/>
            <a:ext cx="8981268" cy="145345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3560" t="9768" r="15593" b="14557"/>
          <a:stretch/>
        </p:blipFill>
        <p:spPr>
          <a:xfrm>
            <a:off x="1255361" y="2130370"/>
            <a:ext cx="8888278" cy="397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2800" dirty="0"/>
              <a:t>NEJNOVĚJŠÍ VÝSLEDKY NAŠÍ PRÁCE</a:t>
            </a:r>
            <a:br>
              <a:rPr lang="cs-CZ" sz="2800" dirty="0"/>
            </a:br>
            <a:r>
              <a:rPr lang="cs-CZ" sz="2200" dirty="0"/>
              <a:t>oblast</a:t>
            </a:r>
            <a:r>
              <a:rPr lang="cs-CZ" sz="2200" dirty="0" smtClean="0"/>
              <a:t>: </a:t>
            </a:r>
            <a:r>
              <a:rPr lang="cs-CZ" sz="2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plikace </a:t>
            </a:r>
            <a:r>
              <a:rPr lang="cs-CZ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yspělých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statistick</a:t>
            </a:r>
            <a:r>
              <a:rPr lang="cs-CZ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ých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</a:t>
            </a:r>
            <a:r>
              <a:rPr lang="cs-CZ" sz="2400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analýza</a:t>
            </a:r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hlavních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komponent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korelační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analýza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logistická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regrese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propensity s</a:t>
            </a:r>
            <a:r>
              <a:rPr lang="cs-CZ" sz="2400" dirty="0" err="1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core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machine learning</a:t>
            </a:r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cs-CZ" sz="2400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atd.) pro ř</a:t>
            </a:r>
            <a:r>
              <a:rPr lang="en-US" sz="24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ešení</a:t>
            </a:r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reálných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úloh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medicíny</a:t>
            </a:r>
            <a:r>
              <a:rPr lang="cs-CZ" sz="2400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např.:</a:t>
            </a:r>
            <a:br>
              <a:rPr lang="cs-CZ" sz="2400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06488" y="1576878"/>
            <a:ext cx="10879495" cy="362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Petejová </a:t>
            </a:r>
            <a:r>
              <a:rPr lang="en-US" dirty="0"/>
              <a:t>N., Martínek A., </a:t>
            </a:r>
            <a:r>
              <a:rPr lang="en-US" dirty="0" err="1"/>
              <a:t>Zadražil</a:t>
            </a:r>
            <a:r>
              <a:rPr lang="en-US" dirty="0"/>
              <a:t> J., </a:t>
            </a:r>
            <a:r>
              <a:rPr lang="en-US" dirty="0" err="1"/>
              <a:t>Klementa</a:t>
            </a:r>
            <a:r>
              <a:rPr lang="en-US" dirty="0"/>
              <a:t> V., </a:t>
            </a:r>
            <a:r>
              <a:rPr lang="en-US" dirty="0" err="1"/>
              <a:t>Přibylová</a:t>
            </a:r>
            <a:r>
              <a:rPr lang="en-US" dirty="0"/>
              <a:t> L., Briš R., </a:t>
            </a:r>
            <a:r>
              <a:rPr lang="en-US" dirty="0" err="1"/>
              <a:t>Káňová</a:t>
            </a:r>
            <a:r>
              <a:rPr lang="en-US" dirty="0"/>
              <a:t> N., Šigutová R., </a:t>
            </a:r>
            <a:r>
              <a:rPr lang="en-US" dirty="0" err="1"/>
              <a:t>Kacířová</a:t>
            </a:r>
            <a:r>
              <a:rPr lang="en-US" dirty="0"/>
              <a:t> I., Švagera Z., Stejskal D., </a:t>
            </a:r>
            <a:r>
              <a:rPr lang="en-US" dirty="0" err="1" smtClean="0"/>
              <a:t>Bače</a:t>
            </a:r>
            <a:r>
              <a:rPr lang="cs-CZ" dirty="0" smtClean="0"/>
              <a:t> </a:t>
            </a:r>
            <a:r>
              <a:rPr lang="en-US" dirty="0" smtClean="0"/>
              <a:t>E</a:t>
            </a:r>
            <a:r>
              <a:rPr lang="en-US" dirty="0"/>
              <a:t>.: Expression and 7-day time course of circulating microRNAs in septic patients treated with nephrotoxic antibiotic agents, </a:t>
            </a:r>
            <a:r>
              <a:rPr lang="en-US" i="1" dirty="0"/>
              <a:t>BMC Nephrology</a:t>
            </a:r>
            <a:r>
              <a:rPr lang="en-US" dirty="0"/>
              <a:t>, 2022, </a:t>
            </a:r>
            <a:r>
              <a:rPr lang="en-US" dirty="0" smtClean="0"/>
              <a:t>doi:10.1186/s12882-022-02726-6</a:t>
            </a:r>
            <a:r>
              <a:rPr lang="cs-CZ" dirty="0" smtClean="0"/>
              <a:t>, </a:t>
            </a:r>
            <a:r>
              <a:rPr lang="cs-CZ" b="1" dirty="0" smtClean="0"/>
              <a:t>Q2</a:t>
            </a:r>
            <a:r>
              <a:rPr lang="cs-CZ" dirty="0" smtClean="0"/>
              <a:t>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 </a:t>
            </a:r>
            <a:r>
              <a:rPr lang="cs-CZ" dirty="0" smtClean="0"/>
              <a:t> </a:t>
            </a:r>
            <a:r>
              <a:rPr lang="en-US" i="1" dirty="0" smtClean="0"/>
              <a:t>-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Pomocí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korelační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analýzy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a PCA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jsme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analyzovali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závislost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mezi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ukazateli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těžkého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postižení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ledvin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(NGAL, interleukin) a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čtyřmi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vybranými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microRNA.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Závislost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byla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ve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dvou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případech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potvrzena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 </a:t>
            </a:r>
            <a:r>
              <a:rPr lang="en-US" dirty="0" smtClean="0"/>
              <a:t>BENČURIK</a:t>
            </a:r>
            <a:r>
              <a:rPr lang="en-US" dirty="0"/>
              <a:t>, V., </a:t>
            </a:r>
            <a:r>
              <a:rPr lang="en-US" dirty="0" err="1"/>
              <a:t>Škrovina</a:t>
            </a:r>
            <a:r>
              <a:rPr lang="en-US" dirty="0"/>
              <a:t> M., Martínek L., </a:t>
            </a:r>
            <a:r>
              <a:rPr lang="en-US" dirty="0" err="1"/>
              <a:t>Bartoš</a:t>
            </a:r>
            <a:r>
              <a:rPr lang="en-US" dirty="0"/>
              <a:t> J., </a:t>
            </a:r>
            <a:r>
              <a:rPr lang="en-US" dirty="0" err="1"/>
              <a:t>Macháčková</a:t>
            </a:r>
            <a:r>
              <a:rPr lang="en-US" dirty="0"/>
              <a:t> M., </a:t>
            </a:r>
            <a:r>
              <a:rPr lang="en-US" dirty="0" err="1"/>
              <a:t>Dosoudil</a:t>
            </a:r>
            <a:r>
              <a:rPr lang="en-US" dirty="0"/>
              <a:t> M., </a:t>
            </a:r>
            <a:r>
              <a:rPr lang="en-US" dirty="0" err="1"/>
              <a:t>Štěpánová</a:t>
            </a:r>
            <a:r>
              <a:rPr lang="en-US" dirty="0"/>
              <a:t> E., </a:t>
            </a:r>
            <a:r>
              <a:rPr lang="en-US" dirty="0" err="1"/>
              <a:t>Přibylová</a:t>
            </a:r>
            <a:r>
              <a:rPr lang="en-US" dirty="0"/>
              <a:t> L., Briš R.,  </a:t>
            </a:r>
            <a:r>
              <a:rPr lang="en-US" dirty="0" err="1"/>
              <a:t>Vomáčková</a:t>
            </a:r>
            <a:r>
              <a:rPr lang="en-US" dirty="0"/>
              <a:t> K</a:t>
            </a:r>
            <a:r>
              <a:rPr lang="en-US" dirty="0" smtClean="0"/>
              <a:t>.:</a:t>
            </a:r>
            <a:r>
              <a:rPr lang="cs-CZ" dirty="0" smtClean="0"/>
              <a:t> </a:t>
            </a:r>
            <a:r>
              <a:rPr lang="en-US" dirty="0" smtClean="0"/>
              <a:t>Intraoperative </a:t>
            </a:r>
            <a:r>
              <a:rPr lang="en-US" dirty="0"/>
              <a:t>fluorescence angiography and risk factors of anastomotic leakage in mini-invasive low rectal resections. </a:t>
            </a:r>
            <a:r>
              <a:rPr lang="en-US" i="1" dirty="0"/>
              <a:t>Surgical Endoscopy and Other Interventional Techniques</a:t>
            </a:r>
            <a:r>
              <a:rPr lang="en-US" dirty="0"/>
              <a:t>. Springer, 2021, 35(9), p. 5015-5023. </a:t>
            </a:r>
            <a:r>
              <a:rPr lang="cs-CZ" b="1" dirty="0" smtClean="0"/>
              <a:t>D1</a:t>
            </a:r>
            <a:endParaRPr lang="en-US" b="1" dirty="0"/>
          </a:p>
          <a:p>
            <a:r>
              <a:rPr lang="en-US" dirty="0"/>
              <a:t> </a:t>
            </a:r>
            <a:r>
              <a:rPr lang="en-US" i="1" dirty="0"/>
              <a:t> - </a:t>
            </a:r>
            <a:r>
              <a:rPr lang="cs-CZ" i="1" dirty="0" smtClean="0">
                <a:solidFill>
                  <a:srgbClr val="0070C0"/>
                </a:solidFill>
              </a:rPr>
              <a:t>A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nalýza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rizikových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faktorů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nastomotického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leaku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cs-CZ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cs-CZ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i="1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při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</a:rPr>
              <a:t>operacích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5">
                    <a:lumMod val="75000"/>
                  </a:schemeClr>
                </a:solidFill>
              </a:rPr>
              <a:t>kolorekta</a:t>
            </a:r>
            <a:r>
              <a:rPr lang="cs-CZ" i="1" dirty="0" smtClean="0">
                <a:solidFill>
                  <a:schemeClr val="accent5">
                    <a:lumMod val="75000"/>
                  </a:schemeClr>
                </a:solidFill>
              </a:rPr>
              <a:t> pomocí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logistick</a:t>
            </a:r>
            <a:r>
              <a:rPr lang="cs-CZ" i="1" dirty="0" smtClean="0">
                <a:solidFill>
                  <a:schemeClr val="accent5">
                    <a:lumMod val="75000"/>
                  </a:schemeClr>
                </a:solidFill>
              </a:rPr>
              <a:t>é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regrese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" b="1921"/>
          <a:stretch/>
        </p:blipFill>
        <p:spPr>
          <a:xfrm>
            <a:off x="5840033" y="4133450"/>
            <a:ext cx="2809445" cy="217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92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689675" y="360000"/>
            <a:ext cx="10326325" cy="12960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62500" lnSpcReduction="20000"/>
          </a:bodyPr>
          <a:lstStyle/>
          <a:p>
            <a:pPr lvl="0" algn="ctr" eaLnBrk="0" fontAlgn="base" hangingPunct="0">
              <a:spcBef>
                <a:spcPts val="1200"/>
              </a:spcBef>
              <a:spcAft>
                <a:spcPts val="600"/>
              </a:spcAft>
            </a:pPr>
            <a:r>
              <a:rPr lang="cs-CZ" sz="3600" dirty="0"/>
              <a:t>NEJNOVĚJŠÍ VÝSLEDKY NAŠÍ PRÁCE</a:t>
            </a:r>
            <a:br>
              <a:rPr lang="cs-CZ" sz="3600" dirty="0"/>
            </a:br>
            <a:r>
              <a:rPr lang="cs-CZ" sz="3200" dirty="0"/>
              <a:t>oblast: </a:t>
            </a:r>
            <a:r>
              <a:rPr lang="en-US" altLang="en-US" sz="3600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Vyspělé</a:t>
            </a:r>
            <a:r>
              <a:rPr lang="en-US" altLang="en-US" sz="3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chemeClr val="accent1"/>
                </a:solidFill>
                <a:latin typeface="Arial" panose="020B0604020202020204" pitchFamily="34" charset="0"/>
              </a:rPr>
              <a:t>statistické</a:t>
            </a: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 err="1">
                <a:solidFill>
                  <a:schemeClr val="accent1"/>
                </a:solidFill>
                <a:latin typeface="Arial" panose="020B0604020202020204" pitchFamily="34" charset="0"/>
              </a:rPr>
              <a:t>metody</a:t>
            </a: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 pro </a:t>
            </a:r>
            <a:r>
              <a:rPr lang="en-US" altLang="en-US" sz="3600" dirty="0" err="1">
                <a:solidFill>
                  <a:schemeClr val="accent1"/>
                </a:solidFill>
                <a:latin typeface="Arial" panose="020B0604020202020204" pitchFamily="34" charset="0"/>
              </a:rPr>
              <a:t>analýzu</a:t>
            </a: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 a </a:t>
            </a:r>
            <a:r>
              <a:rPr lang="en-US" altLang="en-US" sz="3600" dirty="0" err="1">
                <a:solidFill>
                  <a:schemeClr val="accent1"/>
                </a:solidFill>
                <a:latin typeface="Arial" panose="020B0604020202020204" pitchFamily="34" charset="0"/>
              </a:rPr>
              <a:t>evaluaci</a:t>
            </a:r>
            <a:r>
              <a:rPr lang="en-US" altLang="en-US" sz="3600" dirty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dirty="0" err="1" smtClean="0">
                <a:solidFill>
                  <a:schemeClr val="accent1"/>
                </a:solidFill>
                <a:latin typeface="Arial" panose="020B0604020202020204" pitchFamily="34" charset="0"/>
              </a:rPr>
              <a:t>biomedicínských</a:t>
            </a:r>
            <a:r>
              <a:rPr lang="cs-CZ" altLang="en-US" sz="3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dat</a:t>
            </a:r>
            <a:r>
              <a:rPr lang="en-US" altLang="en-US" sz="3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cs-CZ" altLang="en-US" sz="3600" dirty="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cs-CZ" sz="4500" b="1" strike="noStrike" spc="-1" dirty="0" smtClean="0">
                <a:solidFill>
                  <a:srgbClr val="FF0000"/>
                </a:solidFill>
                <a:latin typeface="Calibri Light"/>
              </a:rPr>
              <a:t>  Rekonstrukce </a:t>
            </a:r>
            <a:r>
              <a:rPr lang="cs-CZ" sz="4500" b="1" strike="noStrike" spc="-1" dirty="0">
                <a:solidFill>
                  <a:srgbClr val="FF0000"/>
                </a:solidFill>
                <a:latin typeface="Calibri Light"/>
              </a:rPr>
              <a:t>objektů z CT</a:t>
            </a:r>
            <a:endParaRPr lang="cs-CZ" sz="4500" b="0" strike="noStrike" spc="-1" dirty="0">
              <a:solidFill>
                <a:srgbClr val="FF0000"/>
              </a:solidFill>
              <a:latin typeface="Calibri"/>
            </a:endParaRPr>
          </a:p>
        </p:txBody>
      </p:sp>
      <p:pic>
        <p:nvPicPr>
          <p:cNvPr id="142" name="Obrázek 141"/>
          <p:cNvPicPr/>
          <p:nvPr/>
        </p:nvPicPr>
        <p:blipFill>
          <a:blip r:embed="rId2"/>
          <a:stretch/>
        </p:blipFill>
        <p:spPr>
          <a:xfrm>
            <a:off x="3292200" y="2376000"/>
            <a:ext cx="1963800" cy="1728000"/>
          </a:xfrm>
          <a:prstGeom prst="rect">
            <a:avLst/>
          </a:prstGeom>
          <a:ln>
            <a:noFill/>
          </a:ln>
        </p:spPr>
      </p:pic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1224000" y="2461680"/>
            <a:ext cx="1584000" cy="1442160"/>
          </a:xfrm>
          <a:prstGeom prst="rect">
            <a:avLst/>
          </a:prstGeom>
          <a:ln>
            <a:noFill/>
          </a:ln>
        </p:spPr>
      </p:pic>
      <p:pic>
        <p:nvPicPr>
          <p:cNvPr id="144" name="Obrázek 143"/>
          <p:cNvPicPr/>
          <p:nvPr/>
        </p:nvPicPr>
        <p:blipFill>
          <a:blip r:embed="rId4"/>
          <a:stretch/>
        </p:blipFill>
        <p:spPr>
          <a:xfrm>
            <a:off x="8640000" y="1908000"/>
            <a:ext cx="2664000" cy="2664000"/>
          </a:xfrm>
          <a:prstGeom prst="rect">
            <a:avLst/>
          </a:prstGeom>
          <a:ln>
            <a:noFill/>
          </a:ln>
        </p:spPr>
      </p:pic>
      <p:pic>
        <p:nvPicPr>
          <p:cNvPr id="145" name="Obrázek 144"/>
          <p:cNvPicPr/>
          <p:nvPr/>
        </p:nvPicPr>
        <p:blipFill>
          <a:blip r:embed="rId5"/>
          <a:stretch/>
        </p:blipFill>
        <p:spPr>
          <a:xfrm>
            <a:off x="5704560" y="2088000"/>
            <a:ext cx="2215440" cy="2058480"/>
          </a:xfrm>
          <a:prstGeom prst="rect">
            <a:avLst/>
          </a:prstGeom>
          <a:ln>
            <a:noFill/>
          </a:ln>
        </p:spPr>
      </p:pic>
      <p:sp>
        <p:nvSpPr>
          <p:cNvPr id="146" name="Line 2"/>
          <p:cNvSpPr/>
          <p:nvPr/>
        </p:nvSpPr>
        <p:spPr>
          <a:xfrm>
            <a:off x="2952000" y="3240000"/>
            <a:ext cx="360000" cy="0"/>
          </a:xfrm>
          <a:prstGeom prst="line">
            <a:avLst/>
          </a:prstGeom>
          <a:ln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7" name="Line 3"/>
          <p:cNvSpPr/>
          <p:nvPr/>
        </p:nvSpPr>
        <p:spPr>
          <a:xfrm>
            <a:off x="5256000" y="3240000"/>
            <a:ext cx="448560" cy="0"/>
          </a:xfrm>
          <a:prstGeom prst="line">
            <a:avLst/>
          </a:prstGeom>
          <a:ln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Line 4"/>
          <p:cNvSpPr/>
          <p:nvPr/>
        </p:nvSpPr>
        <p:spPr>
          <a:xfrm>
            <a:off x="7992000" y="3240000"/>
            <a:ext cx="576000" cy="0"/>
          </a:xfrm>
          <a:prstGeom prst="line">
            <a:avLst/>
          </a:prstGeom>
          <a:ln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TextShape 5"/>
          <p:cNvSpPr txBox="1"/>
          <p:nvPr/>
        </p:nvSpPr>
        <p:spPr>
          <a:xfrm>
            <a:off x="1440000" y="4824000"/>
            <a:ext cx="9576000" cy="85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Rekonstrukce objektů s využitím pravděpodobnostních modelů a </a:t>
            </a:r>
            <a:r>
              <a:rPr lang="cs-CZ" sz="1800" b="0" strike="noStrike" spc="-1" dirty="0" err="1">
                <a:latin typeface="Arial"/>
              </a:rPr>
              <a:t>bayesovských</a:t>
            </a:r>
            <a:r>
              <a:rPr lang="cs-CZ" sz="1800" b="0" strike="noStrike" spc="-1" dirty="0">
                <a:latin typeface="Arial"/>
              </a:rPr>
              <a:t> metod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1" strike="noStrike" spc="-1" dirty="0">
                <a:latin typeface="Arial"/>
              </a:rPr>
              <a:t>Nevyžaduje rozsáhlé soubory dat pro učení</a:t>
            </a:r>
            <a:r>
              <a:rPr dirty="0"/>
              <a:t/>
            </a:r>
            <a:br>
              <a:rPr dirty="0"/>
            </a:br>
            <a:r>
              <a:rPr lang="cs-CZ" sz="1800" b="0" strike="noStrike" spc="-1" dirty="0">
                <a:latin typeface="Arial"/>
              </a:rPr>
              <a:t>(Diplomová práce: Matěj Mazůrek. Rekonstrukce 3D modelu aorty z CT snímků, 2022)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NEJNOVĚJŠÍ VÝSLEDKY NAŠÍ PRÁCE</a:t>
            </a:r>
            <a:br>
              <a:rPr lang="cs-CZ" sz="2800" dirty="0"/>
            </a:br>
            <a:r>
              <a:rPr lang="cs-CZ" sz="2200" dirty="0"/>
              <a:t>oblast: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Analýza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dat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z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oblasti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biomedicíny</a:t>
            </a:r>
            <a:endParaRPr lang="en-US" sz="2200" dirty="0">
              <a:solidFill>
                <a:schemeClr val="accent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8805" y="1766955"/>
            <a:ext cx="11556117" cy="2513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CIPRYAN, Lukas; LITSCHMANNOVA, Martina; MAFFETONE, Philip B.; PLEWS, Daniel J.; DOSTAL, Tomas et al. Very Low-Carbohydrate High-Fat Diet Improves Risk Markers for Cardiometabolic Health More Than Exercise in Men and Women With Overfat Constitution: Secondary Analysis of a Randomized Controlled Clinical Trial. Online. </a:t>
            </a:r>
            <a:r>
              <a:rPr lang="en-GB" sz="1600" b="0" i="1" u="none" strike="noStrike" dirty="0">
                <a:solidFill>
                  <a:srgbClr val="212529"/>
                </a:solidFill>
                <a:effectLst/>
              </a:rPr>
              <a:t>Frontiers in Nutrition</a:t>
            </a: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. 2022, </a:t>
            </a:r>
            <a:r>
              <a:rPr lang="en-GB" sz="1600" b="0" i="0" u="none" strike="noStrike" dirty="0" err="1">
                <a:solidFill>
                  <a:srgbClr val="212529"/>
                </a:solidFill>
                <a:effectLst/>
              </a:rPr>
              <a:t>roč</a:t>
            </a: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. 9. ISSN 2296-861X. </a:t>
            </a:r>
            <a:r>
              <a:rPr lang="en-GB" sz="1600" b="0" i="0" u="none" strike="noStrike" dirty="0" smtClean="0">
                <a:effectLst/>
                <a:hlinkClick r:id="rId2"/>
              </a:rPr>
              <a:t>https</a:t>
            </a:r>
            <a:r>
              <a:rPr lang="en-GB" sz="1600" b="0" i="0" u="none" strike="noStrike" dirty="0">
                <a:effectLst/>
                <a:hlinkClick r:id="rId2"/>
              </a:rPr>
              <a:t>://doi.org/10.3389/fnut.2022.867690</a:t>
            </a:r>
            <a:r>
              <a:rPr lang="cs-CZ" sz="1600" dirty="0"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1600" b="1" dirty="0"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Q1, IF = 6,873</a:t>
            </a:r>
            <a:r>
              <a:rPr lang="cs-CZ" sz="1600" dirty="0"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x-none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Wingdings" pitchFamily="2" charset="2"/>
              <a:buChar char="v"/>
            </a:pP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CIPRYAN, Lukas; DOSTAL, Tomas; LITSCHMANNOVA, Martina; HOFMANN, Peter; MAFFETONE, Philip B. et al. Effects of a Very Low-Carbohydrate High-Fat Diet and High-Intensity Interval Training on Visceral Fat Deposition and Cardiorespiratory Fitness in Overfat Individuals: A Randomized Controlled Clinical Trial. Online. </a:t>
            </a:r>
            <a:r>
              <a:rPr lang="en-GB" sz="1600" b="0" i="1" u="none" strike="noStrike" dirty="0">
                <a:solidFill>
                  <a:srgbClr val="212529"/>
                </a:solidFill>
                <a:effectLst/>
              </a:rPr>
              <a:t>Frontiers in Nutrition</a:t>
            </a: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. 2021, </a:t>
            </a:r>
            <a:r>
              <a:rPr lang="en-GB" sz="1600" b="0" i="0" u="none" strike="noStrike" dirty="0" err="1">
                <a:solidFill>
                  <a:srgbClr val="212529"/>
                </a:solidFill>
                <a:effectLst/>
              </a:rPr>
              <a:t>roč</a:t>
            </a:r>
            <a:r>
              <a:rPr lang="en-GB" sz="1600" b="0" i="0" u="none" strike="noStrike" dirty="0">
                <a:solidFill>
                  <a:srgbClr val="212529"/>
                </a:solidFill>
                <a:effectLst/>
              </a:rPr>
              <a:t>. 8. ISSN 2296-861X. </a:t>
            </a:r>
            <a:r>
              <a:rPr lang="en-GB" sz="1600" b="0" i="0" u="none" strike="noStrike" dirty="0" smtClean="0">
                <a:effectLst/>
                <a:hlinkClick r:id="rId3"/>
              </a:rPr>
              <a:t>https</a:t>
            </a:r>
            <a:r>
              <a:rPr lang="en-GB" sz="1600" b="0" i="0" u="none" strike="noStrike" dirty="0">
                <a:effectLst/>
                <a:hlinkClick r:id="rId3"/>
              </a:rPr>
              <a:t>://doi.org/10.3389/fnut.2021.785694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Q1, IF = 6,576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 algn="just">
              <a:spcAft>
                <a:spcPts val="1000"/>
              </a:spcAft>
              <a:buFont typeface="Wingdings" pitchFamily="2" charset="2"/>
              <a:buChar char="v"/>
            </a:pPr>
            <a:endParaRPr lang="x-none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7">
            <a:extLst>
              <a:ext uri="{FF2B5EF4-FFF2-40B4-BE49-F238E27FC236}">
                <a16:creationId xmlns:a16="http://schemas.microsoft.com/office/drawing/2014/main" xmlns="" id="{D930B43D-0A2F-4487-A648-92EC0C6B44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471" y="3606800"/>
            <a:ext cx="5272784" cy="31699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31D1455-91F3-D735-53BB-4B3309D3F289}"/>
              </a:ext>
            </a:extLst>
          </p:cNvPr>
          <p:cNvSpPr txBox="1"/>
          <p:nvPr/>
        </p:nvSpPr>
        <p:spPr>
          <a:xfrm>
            <a:off x="158805" y="3871177"/>
            <a:ext cx="6096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000"/>
              </a:spcAft>
              <a:buFont typeface="Wingdings" pitchFamily="2" charset="2"/>
              <a:buChar char="v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JOR, Ondrej; MACA, Jan; KOUTNA,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Jirina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GEMROTOVA, Michaela; VYMAZAL, Tomas; LITSCHMANNOVA, Martina et al.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Hypotension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induction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anesthesia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occurrence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risk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therapy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prospective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multicentre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observational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study. Online.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Anesthesia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2018, roč. 32, č. 5, s. 673-680. ISSN 0913-8668. </a:t>
            </a:r>
            <a:r>
              <a:rPr lang="cs-CZ" sz="16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://doi.org/10.1007/s00540-018-2532-6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Q4, IF = 1,462, počet citací na WOS = 72</a:t>
            </a: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x-none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06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NEJNOVĚJŠÍ VÝSLEDKY NAŠÍ PRÁCE</a:t>
            </a:r>
            <a:br>
              <a:rPr lang="cs-CZ" sz="2800" dirty="0"/>
            </a:br>
            <a:r>
              <a:rPr lang="cs-CZ" sz="2200" dirty="0"/>
              <a:t>oblast: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Analýza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dat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z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oblasti</a:t>
            </a:r>
            <a:r>
              <a:rPr lang="en-US" sz="22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chemeClr val="accent2"/>
                </a:solidFill>
                <a:latin typeface="Arial" panose="020B0604020202020204" pitchFamily="34" charset="0"/>
              </a:rPr>
              <a:t>biomedicíny</a:t>
            </a:r>
            <a:endParaRPr lang="en-US" sz="2200" dirty="0">
              <a:solidFill>
                <a:schemeClr val="accent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8805" y="1766955"/>
            <a:ext cx="1155611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b="0" i="0" u="none" strike="noStrike" baseline="0" dirty="0"/>
              <a:t>JAVORSKÁ, Zuzana; ZELENÍK, Karol; LUKÁČOVÁ, Kristína; TAIMROVÁ, Renata; VRTKOVÁ, Adéla; HRÁNKOVÁ, Viktória; LUBOJACKÝ, Jakub; FORMÁNEK, Martin; TEDLA, Miroslav. </a:t>
            </a:r>
            <a:r>
              <a:rPr lang="cs-CZ" sz="1600" b="0" i="0" u="none" strike="noStrike" baseline="0" dirty="0" err="1"/>
              <a:t>Mulberry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Posterior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Inferior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Nasal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Turbinate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Is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Associated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with</a:t>
            </a:r>
            <a:r>
              <a:rPr lang="cs-CZ" sz="1600" b="0" i="0" u="none" strike="noStrike" baseline="0" dirty="0"/>
              <a:t> a </a:t>
            </a:r>
            <a:r>
              <a:rPr lang="cs-CZ" sz="1600" b="0" i="0" u="none" strike="noStrike" baseline="0" dirty="0" err="1"/>
              <a:t>Lower</a:t>
            </a:r>
            <a:r>
              <a:rPr lang="cs-CZ" sz="1600" b="0" i="0" u="none" strike="noStrike" baseline="0" dirty="0"/>
              <a:t> </a:t>
            </a:r>
            <a:r>
              <a:rPr lang="cs-CZ" sz="1600" b="0" i="0" u="none" strike="noStrike" baseline="0" dirty="0" err="1"/>
              <a:t>Pharyngeal</a:t>
            </a:r>
            <a:r>
              <a:rPr lang="cs-CZ" sz="1600" dirty="0"/>
              <a:t> </a:t>
            </a:r>
            <a:r>
              <a:rPr lang="cs-CZ" sz="1600" b="0" i="0" u="none" strike="noStrike" baseline="0" dirty="0"/>
              <a:t>pH Environment. </a:t>
            </a:r>
            <a:r>
              <a:rPr lang="cs-CZ" sz="1600" b="0" i="1" u="none" strike="noStrike" baseline="0" dirty="0" err="1"/>
              <a:t>The</a:t>
            </a:r>
            <a:r>
              <a:rPr lang="cs-CZ" sz="1600" b="0" i="1" u="none" strike="noStrike" baseline="0" dirty="0"/>
              <a:t> </a:t>
            </a:r>
            <a:r>
              <a:rPr lang="cs-CZ" sz="1600" b="0" i="1" u="none" strike="noStrike" baseline="0" dirty="0" err="1"/>
              <a:t>Laryngoscope</a:t>
            </a:r>
            <a:r>
              <a:rPr lang="cs-CZ" sz="1600" b="0" i="0" u="none" strike="noStrike" baseline="0" dirty="0"/>
              <a:t>. 2023. ISSN </a:t>
            </a:r>
            <a:r>
              <a:rPr lang="cs-CZ" sz="1600" dirty="0"/>
              <a:t>1531-4995</a:t>
            </a:r>
            <a:r>
              <a:rPr lang="cs-CZ" sz="1600" b="0" i="0" u="none" strike="noStrike" baseline="0" dirty="0"/>
              <a:t>. Dostupné z: </a:t>
            </a:r>
            <a:r>
              <a:rPr lang="cs-CZ" sz="1600" b="0" i="0" u="none" strike="noStrike" baseline="0" dirty="0">
                <a:hlinkClick r:id="rId2"/>
              </a:rPr>
              <a:t>https://doi.org/10.1002/lary.30766</a:t>
            </a:r>
            <a:r>
              <a:rPr lang="cs-CZ" sz="1600" b="0" i="0" u="none" strike="noStrike" baseline="0" dirty="0"/>
              <a:t>. </a:t>
            </a:r>
            <a:r>
              <a:rPr lang="cs-CZ" sz="1600" b="1" i="0" u="none" strike="noStrike" baseline="0" dirty="0"/>
              <a:t>(D2, IF: 2,970)</a:t>
            </a:r>
            <a:endParaRPr lang="cs-CZ" sz="1600" b="0" i="0" u="none" strike="noStrike" baseline="0" dirty="0"/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cs-CZ" sz="1600" b="0" i="0" u="none" strike="noStrike" baseline="0" dirty="0" smtClean="0"/>
              <a:t>ZELENÍK</a:t>
            </a:r>
            <a:r>
              <a:rPr lang="cs-CZ" sz="1600" b="0" i="0" u="none" strike="noStrike" baseline="0" dirty="0"/>
              <a:t>, Karol; JAVORSKÁ, Zuzana; TAIMROVÁ, Renata; VRTKOVÁ, Adéla; HRÁNKOVÁ, Viktória; TEDLA, Miroslav; LUKÁČOVÁ, Kristína; LUBOJACKÝ, Jakub; FORMÁNEK, Martin; </a:t>
            </a:r>
            <a:r>
              <a:rPr lang="en-US" sz="1600" b="0" i="0" u="none" strike="noStrike" baseline="0" dirty="0"/>
              <a:t>KOMÍNEK, Pavel. Association Between Inferior Turbinate Hypertrophy and Extraesophageal</a:t>
            </a:r>
            <a:r>
              <a:rPr lang="cs-CZ" sz="1600" b="0" i="0" u="none" strike="noStrike" baseline="0" dirty="0"/>
              <a:t> </a:t>
            </a:r>
            <a:r>
              <a:rPr lang="en-US" sz="1600" b="0" i="0" u="none" strike="noStrike" baseline="0" dirty="0"/>
              <a:t>Reflux. </a:t>
            </a:r>
            <a:r>
              <a:rPr lang="en-US" sz="1600" b="0" i="1" u="none" strike="noStrike" baseline="0" dirty="0"/>
              <a:t>JAMA Otolaryngology–Head &amp; Neck Surgery</a:t>
            </a:r>
            <a:r>
              <a:rPr lang="en-US" sz="1600" b="0" i="0" u="none" strike="noStrike" baseline="0" dirty="0"/>
              <a:t>. 2022.</a:t>
            </a:r>
            <a:r>
              <a:rPr lang="cs-CZ" sz="1600" b="0" i="0" u="none" strike="noStrike" baseline="0" dirty="0"/>
              <a:t> ISSN </a:t>
            </a:r>
            <a:r>
              <a:rPr lang="cs-CZ" sz="1600" dirty="0"/>
              <a:t>2168-6181</a:t>
            </a:r>
            <a:r>
              <a:rPr lang="cs-CZ" sz="1600" b="0" i="0" u="none" strike="noStrike" baseline="0" dirty="0"/>
              <a:t>. Dostupné z: </a:t>
            </a:r>
            <a:r>
              <a:rPr lang="cs-CZ" sz="1600" b="0" i="0" u="none" strike="noStrike" baseline="0" dirty="0">
                <a:hlinkClick r:id="rId3"/>
              </a:rPr>
              <a:t>https://doi.org/10.1001/jamaoto.2022.1638</a:t>
            </a:r>
            <a:r>
              <a:rPr lang="cs-CZ" sz="1600" b="0" i="0" u="none" strike="noStrike" baseline="0" dirty="0"/>
              <a:t>. </a:t>
            </a:r>
            <a:r>
              <a:rPr lang="cs-CZ" sz="1600" b="1" i="0" u="none" strike="noStrike" baseline="0" dirty="0"/>
              <a:t>(D1, IF = 8,961)</a:t>
            </a: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n-US" sz="1600" dirty="0" smtClean="0"/>
              <a:t>KHISMATULLIN</a:t>
            </a:r>
            <a:r>
              <a:rPr lang="en-US" sz="1600" dirty="0"/>
              <a:t>, Rafael R.</a:t>
            </a:r>
            <a:r>
              <a:rPr lang="cs-CZ" sz="1600" dirty="0"/>
              <a:t>; NAGASWAMI, </a:t>
            </a:r>
            <a:r>
              <a:rPr lang="cs-CZ" sz="1600" dirty="0" err="1"/>
              <a:t>Chandrasekaran</a:t>
            </a:r>
            <a:r>
              <a:rPr lang="cs-CZ" sz="1600" dirty="0"/>
              <a:t>; SHAKIROVA, </a:t>
            </a:r>
            <a:r>
              <a:rPr lang="cs-CZ" sz="1600" dirty="0" err="1"/>
              <a:t>Asia</a:t>
            </a:r>
            <a:r>
              <a:rPr lang="cs-CZ" sz="1600" dirty="0"/>
              <a:t> Z.; VRTKOVA, Adela; PROCHAZKA, </a:t>
            </a:r>
            <a:r>
              <a:rPr lang="cs-CZ" sz="1600" dirty="0" err="1"/>
              <a:t>Vaclav</a:t>
            </a:r>
            <a:r>
              <a:rPr lang="en-US" sz="1600" dirty="0"/>
              <a:t> et al. Quantitative morphology of cerebral thrombi related to intravital contraction and clinical features of ischemic stroke. </a:t>
            </a:r>
            <a:r>
              <a:rPr lang="en-US" sz="1600" i="1" dirty="0"/>
              <a:t>Stroke</a:t>
            </a:r>
            <a:r>
              <a:rPr lang="en-US" sz="1600" dirty="0"/>
              <a:t>, 2020,</a:t>
            </a:r>
            <a:r>
              <a:rPr lang="cs-CZ" sz="1600" dirty="0"/>
              <a:t> </a:t>
            </a:r>
            <a:r>
              <a:rPr lang="en-US" sz="1600" dirty="0"/>
              <a:t>51.12: 3640-3650.</a:t>
            </a:r>
            <a:r>
              <a:rPr lang="cs-CZ" sz="1600" dirty="0"/>
              <a:t> ISSN 1524-4628. Dostupné z: </a:t>
            </a:r>
            <a:r>
              <a:rPr lang="cs-CZ" sz="1600" dirty="0">
                <a:hlinkClick r:id="rId4"/>
              </a:rPr>
              <a:t>https://doi.org/10.1161/STROKEAHA.120.031559</a:t>
            </a:r>
            <a:r>
              <a:rPr lang="cs-CZ" sz="1600" dirty="0"/>
              <a:t>. </a:t>
            </a:r>
            <a:r>
              <a:rPr lang="cs-CZ" sz="1600" b="1" dirty="0"/>
              <a:t>(D1, IF = 7,914</a:t>
            </a:r>
            <a:r>
              <a:rPr lang="cs-CZ" sz="1600" b="1" dirty="0" smtClean="0"/>
              <a:t>)</a:t>
            </a:r>
          </a:p>
          <a:p>
            <a:pPr algn="just">
              <a:spcAft>
                <a:spcPts val="600"/>
              </a:spcAft>
            </a:pPr>
            <a:r>
              <a:rPr lang="cs-CZ" sz="16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psychometrických dat</a:t>
            </a:r>
            <a:r>
              <a:rPr lang="cs-CZ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GB" sz="1600" dirty="0">
                <a:solidFill>
                  <a:srgbClr val="212529"/>
                </a:solidFill>
              </a:rPr>
              <a:t>KUNDRÁT, Josef; REČKA, Karel; LITSCHMANNOVÁ, Martina; VRTKOVÁ, Adéla; BAUMGARTNER, František et al. Metaphors of distance, size and temperature in </a:t>
            </a:r>
            <a:r>
              <a:rPr lang="en-GB" sz="1600" dirty="0" err="1">
                <a:solidFill>
                  <a:srgbClr val="212529"/>
                </a:solidFill>
              </a:rPr>
              <a:t>sociometry</a:t>
            </a:r>
            <a:r>
              <a:rPr lang="en-GB" sz="1600" dirty="0">
                <a:solidFill>
                  <a:srgbClr val="212529"/>
                </a:solidFill>
              </a:rPr>
              <a:t> of small social groups: A generalizability theory approach. Online. </a:t>
            </a:r>
            <a:r>
              <a:rPr lang="en-GB" sz="1600" i="1" dirty="0">
                <a:solidFill>
                  <a:srgbClr val="212529"/>
                </a:solidFill>
              </a:rPr>
              <a:t>Education and Information Technologies</a:t>
            </a:r>
            <a:r>
              <a:rPr lang="en-GB" sz="1600" dirty="0">
                <a:solidFill>
                  <a:srgbClr val="212529"/>
                </a:solidFill>
              </a:rPr>
              <a:t>. 2023. ISSN 1360-2357. </a:t>
            </a:r>
            <a:r>
              <a:rPr lang="en-GB" sz="1600" dirty="0" err="1">
                <a:solidFill>
                  <a:srgbClr val="212529"/>
                </a:solidFill>
              </a:rPr>
              <a:t>Dostupné</a:t>
            </a:r>
            <a:r>
              <a:rPr lang="en-GB" sz="1600" dirty="0">
                <a:solidFill>
                  <a:srgbClr val="212529"/>
                </a:solidFill>
              </a:rPr>
              <a:t> z: </a:t>
            </a:r>
            <a:r>
              <a:rPr lang="en-GB" sz="1600" dirty="0">
                <a:solidFill>
                  <a:srgbClr val="212529"/>
                </a:solidFill>
                <a:hlinkClick r:id="rId5"/>
              </a:rPr>
              <a:t>https://doi.org/10.1007/s10639-023-11870-x</a:t>
            </a:r>
            <a:r>
              <a:rPr lang="cs-CZ" sz="1600" dirty="0">
                <a:solidFill>
                  <a:srgbClr val="21212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sz="1600" b="1" dirty="0">
                <a:solidFill>
                  <a:srgbClr val="21212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D1, IF = 5,5</a:t>
            </a:r>
            <a:r>
              <a:rPr lang="cs-CZ" sz="1600" dirty="0">
                <a:solidFill>
                  <a:srgbClr val="21212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Font typeface="Wingdings" pitchFamily="2" charset="2"/>
              <a:buChar char="v"/>
            </a:pPr>
            <a:endParaRPr lang="cs-CZ" sz="1600" b="1" dirty="0" smtClean="0"/>
          </a:p>
          <a:p>
            <a:pPr algn="just"/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minulosti byla nastartována a aktuálně probíhá dlouhodobá spolupráce s FN Ostrava a FN Brno (8 krát </a:t>
            </a:r>
            <a:r>
              <a:rPr lang="cs-CZ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Jimp</a:t>
            </a:r>
            <a:r>
              <a:rPr lang="cs-CZ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 2023).</a:t>
            </a:r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Wingdings" pitchFamily="2" charset="2"/>
              <a:buChar char="v"/>
            </a:pPr>
            <a:endParaRPr lang="cs-CZ" sz="1600" b="0" i="0" u="none" strike="noStrike" dirty="0">
              <a:solidFill>
                <a:srgbClr val="2125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3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/>
              <a:t>NEJNOVĚJŠÍ VÝSLEDKY NAŠÍ PRÁCE</a:t>
            </a:r>
            <a:br>
              <a:rPr lang="cs-CZ" sz="2800" dirty="0"/>
            </a:br>
            <a:r>
              <a:rPr lang="cs-CZ" sz="2200" dirty="0"/>
              <a:t>oblast: </a:t>
            </a:r>
            <a:r>
              <a:rPr lang="cs-CZ" sz="2200" b="1" dirty="0" smtClean="0">
                <a:solidFill>
                  <a:schemeClr val="accent2"/>
                </a:solidFill>
              </a:rPr>
              <a:t>Řešení parciálních DR s nejistotami, </a:t>
            </a:r>
            <a:r>
              <a:rPr lang="cs-CZ" sz="2200" b="1" dirty="0" err="1" smtClean="0">
                <a:solidFill>
                  <a:schemeClr val="accent2"/>
                </a:solidFill>
              </a:rPr>
              <a:t>Bayesův</a:t>
            </a:r>
            <a:r>
              <a:rPr lang="cs-CZ" sz="2200" b="1" dirty="0" smtClean="0">
                <a:solidFill>
                  <a:schemeClr val="accent2"/>
                </a:solidFill>
              </a:rPr>
              <a:t> přístup pro inverzní úlohy, MCMC</a:t>
            </a:r>
            <a:endParaRPr lang="en-US" sz="2200" b="1" dirty="0">
              <a:solidFill>
                <a:schemeClr val="accent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8805" y="1348502"/>
            <a:ext cx="1155611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Vývoj metodologie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Galerkinovských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diskretizací stochastických PDR s nejistotami a efektivních řešičů vzniklých soustav lineárních rovnic.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pecifické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počítajícími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nejistotami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úrovni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diskretizace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problému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obrovským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systémům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rovnic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(&gt;10^12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neznámých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fektivní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řešení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těchto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systémů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redukované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báze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Tensor-Train low rank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aproximace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Bayesovský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přístup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řešení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inverzních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modelových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úloh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(aplikace v geotechnice)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oužití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(a zrychlování)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MCMC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Markov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chain Monte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Carlo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založených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algoritmu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Metropolis-Hastings (MH) pro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generování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vzorků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aposteriorního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rozdělení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spcAft>
                <a:spcPts val="1200"/>
              </a:spcAft>
            </a:pP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publikační výstupy:</a:t>
            </a:r>
            <a:endParaRPr lang="cs-CZ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Domesová S., Béreš M., Blaheta R.: Efficient Implementation of the Bayesian Inversion by MCMC with Acceleration of Posterior Sampling Using Surrogate Models.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Lecture Notes in Civil Engineering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(2021), 125, pp. 846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853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Béreš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M.: Efficient Solution of Stochastic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Galerkin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Matrix Equations via Reduced Basis and Tensor Train Approximation.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Lecture Notes in Computer Science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(LNCS) (to appear 2024)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2000" i="0" strike="noStrike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2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1233</Words>
  <Application>Microsoft Office PowerPoint</Application>
  <PresentationFormat>Širokoúhlá obrazovka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SimSun</vt:lpstr>
      <vt:lpstr>Arial</vt:lpstr>
      <vt:lpstr>Calibri</vt:lpstr>
      <vt:lpstr>Calibri Light</vt:lpstr>
      <vt:lpstr>Palatino Linotype</vt:lpstr>
      <vt:lpstr>Times New Roman</vt:lpstr>
      <vt:lpstr>Wingdings</vt:lpstr>
      <vt:lpstr>Motiv Office</vt:lpstr>
      <vt:lpstr>KDO</vt:lpstr>
      <vt:lpstr>CO</vt:lpstr>
      <vt:lpstr>NEJNOVĚJŠÍ VÝSLEDKY NAŠÍ PRÁCE oblast: Efektivní algoritmy pro kvantifikaci a optimalizaci spolehlivosti </vt:lpstr>
      <vt:lpstr>Prezentace aplikace PowerPoint</vt:lpstr>
      <vt:lpstr>NEJNOVĚJŠÍ VÝSLEDKY NAŠÍ PRÁCE oblast: Aplikace vyspělých statistických metod (analýza hlavních komponent, korelační analýza, logistická regrese, propensity score, machine learning, atd.) pro řešení reálných úloh z oblasti medicíny např.: </vt:lpstr>
      <vt:lpstr>Prezentace aplikace PowerPoint</vt:lpstr>
      <vt:lpstr>NEJNOVĚJŠÍ VÝSLEDKY NAŠÍ PRÁCE oblast: Analýza dat z oblasti biomedicíny</vt:lpstr>
      <vt:lpstr>NEJNOVĚJŠÍ VÝSLEDKY NAŠÍ PRÁCE oblast: Analýza dat z oblasti biomedicíny</vt:lpstr>
      <vt:lpstr>NEJNOVĚJŠÍ VÝSLEDKY NAŠÍ PRÁCE oblast: Řešení parciálních DR s nejistotami, Bayesův přístup pro inverzní úlohy, MCMC</vt:lpstr>
      <vt:lpstr>PROČ</vt:lpstr>
      <vt:lpstr>PROČ … dále nabízíme (s více než 10-letou zkušeností, podloženou aktivní spoluprací s FN Ostrava, FN Brno):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KDO</dc:title>
  <dc:creator>Sabina Koukolová</dc:creator>
  <cp:lastModifiedBy>bri10</cp:lastModifiedBy>
  <cp:revision>63</cp:revision>
  <cp:lastPrinted>2023-12-06T14:48:58Z</cp:lastPrinted>
  <dcterms:created xsi:type="dcterms:W3CDTF">2022-10-19T14:06:31Z</dcterms:created>
  <dcterms:modified xsi:type="dcterms:W3CDTF">2023-12-06T14:50:37Z</dcterms:modified>
</cp:coreProperties>
</file>