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48" r:id="rId1"/>
    <p:sldMasterId id="2147483656" r:id="rId2"/>
  </p:sldMasterIdLst>
  <p:notesMasterIdLst>
    <p:notesMasterId r:id="rId8"/>
  </p:notesMasterIdLst>
  <p:handoutMasterIdLst>
    <p:handoutMasterId r:id="rId9"/>
  </p:handoutMasterIdLst>
  <p:sldIdLst>
    <p:sldId id="260" r:id="rId3"/>
    <p:sldId id="268" r:id="rId4"/>
    <p:sldId id="285" r:id="rId5"/>
    <p:sldId id="284" r:id="rId6"/>
    <p:sldId id="259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FF00"/>
    <a:srgbClr val="00A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93"/>
  </p:normalViewPr>
  <p:slideViewPr>
    <p:cSldViewPr snapToGrid="0" snapToObjects="1" showGuides="1">
      <p:cViewPr varScale="1">
        <p:scale>
          <a:sx n="109" d="100"/>
          <a:sy n="109" d="100"/>
        </p:scale>
        <p:origin x="636" y="108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 showGuide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7E84B11-8086-A046-B6B7-F7A9DB5EAD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E5F8304-EF8E-7A48-A3EC-256BB4EB24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746FA-9F78-5A43-BFD1-03D27A7F3C92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CE85A97-9D2F-A74D-874B-B462CB8C636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02496D-CD03-4446-AD06-43B91E1688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CC9C5-FF55-F544-A6D3-2B14C7549C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2182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2D10F-BC7E-0545-A8D3-D708044527A6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77E90-4C3A-1A40-BB34-28A95E688A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24213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477E90-4C3A-1A40-BB34-28A95E688A19}" type="slidenum">
              <a:rPr lang="cs-CZ" smtClean="0"/>
              <a:t>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37630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477E90-4C3A-1A40-BB34-28A95E688A19}" type="slidenum">
              <a:rPr lang="cs-CZ" smtClean="0"/>
              <a:t>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49D4D9A-0EBF-1E44-82EE-7C7911531DB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6024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2F60A5-AF07-B541-AE6A-88569EB7641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845" y="1122363"/>
            <a:ext cx="11807825" cy="2054225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2AB18D6-A597-8B4E-A383-BD55E7799B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845" y="3602037"/>
            <a:ext cx="11797067" cy="259873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EDE463D-611E-7641-BE67-E50FAADA5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1AFFB-D433-B047-9BA8-E42A060EB3E7}" type="datetime3">
              <a:rPr lang="cs-CZ" smtClean="0"/>
              <a:t>08/12/23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1BC9F34-E144-0247-B652-197C07073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76199" y="6356349"/>
            <a:ext cx="9896625" cy="320377"/>
          </a:xfrm>
          <a:prstGeom prst="rect">
            <a:avLst/>
          </a:prstGeom>
        </p:spPr>
        <p:txBody>
          <a:bodyPr/>
          <a:lstStyle/>
          <a:p>
            <a:r>
              <a:rPr lang="cs-CZ"/>
              <a:t>text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C838B55-B834-7B40-AB95-C477904CC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3927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85BBB-390C-8746-8F6D-62B6435F2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52AC7-CCB6-7743-BA17-958390688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7134D6-2490-5248-8BDE-DBC857FAD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B26196-17B1-8245-A58A-F8CFE5261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F613EA-3698-4344-847F-E2367A8ED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66FBF-FFBF-9746-9924-D6ECC8F22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72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015BE-E091-174E-9BC7-1C1BCA6DC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7750E-8FBE-E846-AB80-9F86414BC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1511B-D22A-1245-A98E-3D2AFE55B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A5B39B-BFEB-134C-AB6F-4AB601CEDC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7821D6-D3D4-CF41-A511-5A5AC1081B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5C7EB4-86D6-B743-9954-71FAD9D04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C364A0-F572-C149-849B-B307CD8BE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F28744-8951-9A4F-A3AA-DD575AE0E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922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72057-05C0-D143-BA44-BD676C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3BE2FB-8405-5C4E-A05E-0DC323AF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D6ECD-2072-7649-8717-F6947C571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331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499B7-157B-F045-9923-D12EED65E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647F9E-6176-9946-A28B-E20C2D5155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D7A46-18AB-7B43-B05D-7EC3E7A08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A48DC-3CD9-9542-B18D-D6CC3077A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FA9E0-9FA1-6145-9530-79E7D73F3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5021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C6A7C0-0649-6040-A91B-A51D8870ED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A670A8E-FAF4-EB48-A95A-5A580126D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65CAB9C-0386-8B4F-99ED-91992F801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4CE2BD-95EA-854F-BAB8-0CF99DE8AA7D}" type="datetime3">
              <a:rPr lang="cs-CZ" smtClean="0"/>
              <a:t>08/12/23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733C643-BAC6-384B-8391-4C4A373E6E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35075" y="6356349"/>
            <a:ext cx="9937749" cy="309266"/>
          </a:xfrm>
          <a:prstGeom prst="rect">
            <a:avLst/>
          </a:prstGeom>
        </p:spPr>
        <p:txBody>
          <a:bodyPr/>
          <a:lstStyle/>
          <a:p>
            <a:r>
              <a:rPr lang="cs-CZ"/>
              <a:t>text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E1B1056-E9A4-E849-AFE0-99640ED4F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58123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01A35-F9F4-C746-910A-0AB6C44A22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496" y="1052514"/>
            <a:ext cx="11796416" cy="1593868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E501E6E-0516-434B-9AFD-79C0FAE7D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3497" y="2807746"/>
            <a:ext cx="11796416" cy="337790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1AAA1F3-AAB7-A046-B5C1-7E0FED02F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EE6486-B92A-5D40-B65E-EA3DE825AE5B}" type="datetime3">
              <a:rPr lang="cs-CZ" smtClean="0"/>
              <a:t>08/12/23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7E67D82-BA89-E943-BE3E-6FD326C11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35075" y="6347011"/>
            <a:ext cx="9937749" cy="318604"/>
          </a:xfrm>
          <a:prstGeom prst="rect">
            <a:avLst/>
          </a:prstGeom>
        </p:spPr>
        <p:txBody>
          <a:bodyPr/>
          <a:lstStyle/>
          <a:p>
            <a:r>
              <a:rPr lang="cs-CZ"/>
              <a:t>text</a:t>
            </a:r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35E7D21-DA7F-BC4B-ADBF-66F03AA084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3804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E10C0C-49DB-714B-8253-3919EEAB25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96" y="1054247"/>
            <a:ext cx="11799716" cy="102197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E45FF5-CFF7-BC4B-BE44-7DE11320BA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2846" y="2162287"/>
            <a:ext cx="5785204" cy="4014676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E0186BD-CCF8-814D-8F98-56078DF4C9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3949" y="2162285"/>
            <a:ext cx="5795963" cy="4038490"/>
          </a:xfrm>
        </p:spPr>
        <p:txBody>
          <a:bodyPr>
            <a:normAutofit/>
          </a:bodyPr>
          <a:lstStyle>
            <a:lvl1pPr>
              <a:defRPr sz="1600"/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0C9FC7B-3212-0C45-8BA4-BD25FC408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22B60A-F8EB-A649-BA02-2207FB45044B}" type="datetime3">
              <a:rPr lang="cs-CZ" smtClean="0"/>
              <a:t>08/12/23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71C6E2-9DD7-8649-B049-1FBCF5CC8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35075" y="6352876"/>
            <a:ext cx="9937749" cy="312739"/>
          </a:xfrm>
          <a:prstGeom prst="rect">
            <a:avLst/>
          </a:prstGeom>
        </p:spPr>
        <p:txBody>
          <a:bodyPr/>
          <a:lstStyle/>
          <a:p>
            <a:r>
              <a:rPr lang="cs-CZ"/>
              <a:t>text</a:t>
            </a:r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AD2E780-8CA4-694B-B7E2-70742E384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0434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9E3C6D-02AA-BD44-84A9-B919C331D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315A8E6-4C0A-AA4C-9079-37AC28721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6160E-3D53-D847-9A74-1C37BCEA757F}" type="datetime3">
              <a:rPr lang="cs-CZ" smtClean="0"/>
              <a:t>08/12/23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8BB6F38-4D44-9840-89C1-FF42C22B00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35075" y="6352876"/>
            <a:ext cx="9937749" cy="312739"/>
          </a:xfrm>
          <a:prstGeom prst="rect">
            <a:avLst/>
          </a:prstGeom>
        </p:spPr>
        <p:txBody>
          <a:bodyPr/>
          <a:lstStyle/>
          <a:p>
            <a:r>
              <a:rPr lang="cs-CZ"/>
              <a:t>text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03DEF9F-619E-514F-B49B-61758FC00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2448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414C914-950A-7942-B0E9-3FEB6F7F3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BDC4E-A034-0F4F-963D-96AE1C40BED7}" type="datetime3">
              <a:rPr lang="cs-CZ" smtClean="0"/>
              <a:t>08/12/23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DCF0096-0579-6045-8D0F-A71D64397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235075" y="6356349"/>
            <a:ext cx="9937749" cy="309266"/>
          </a:xfrm>
          <a:prstGeom prst="rect">
            <a:avLst/>
          </a:prstGeom>
        </p:spPr>
        <p:txBody>
          <a:bodyPr/>
          <a:lstStyle/>
          <a:p>
            <a:r>
              <a:rPr lang="cs-CZ"/>
              <a:t>text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E670FDF-F365-974E-B39A-0DEC9CD46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7089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8A41D-18F5-2B4E-BE99-D6457D846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00582C-01B7-3F42-AD28-9B7DF4DD5F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C3A37-4F77-534E-9AF3-D82BFE154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DCCB8-70AD-574C-9AA9-B02DA9D9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3117F-487E-494C-9FA1-CB037C2CB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1655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56EA4-94EE-9E4C-9451-0C053C35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0C682-265E-EE41-A540-118A3A390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DCE98-8002-BC4F-85CF-80F1678C4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00820-F6DD-5A4F-80F7-CAC42703D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03D53-E799-BF42-83F0-6B6D5E020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1072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2D3AB-3AE5-6C49-B89B-0B3333B9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51D72-6450-1245-B950-D14EEE9BC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A13D4-2C24-4B4C-A527-271234776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6D41A-5F70-D542-B768-4CA673DBA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4A22-3709-7E43-ADD3-04B31F1D2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223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6D6CC12-ACA0-634F-80C9-398209300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196" y="1054247"/>
            <a:ext cx="11798620" cy="10219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dirty="0"/>
              <a:t>Nadpis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7F40DBE-8FC7-7448-B1A4-0F1683F3C4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1294" y="2229316"/>
            <a:ext cx="11798619" cy="39739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cs-CZ" dirty="0"/>
              <a:t>Upravte styly předlohy textu.
Druhá úroveň
Třetí úroveň
Čtvrtá úroveň
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6F516F3-F99B-5944-9236-CEAA133959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03497" y="6356350"/>
            <a:ext cx="926054" cy="312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CD0002-C91F-8548-89A7-9BF65FF7DADF}" type="datetime3">
              <a:rPr lang="cs-CZ" smtClean="0"/>
              <a:t>08/12/23</a:t>
            </a:fld>
            <a:endParaRPr lang="cs-CZ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6D98F16-2029-8D49-91DD-2C737D88DD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2213" y="6356349"/>
            <a:ext cx="612775" cy="31273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44BAA-1A06-B141-8215-9D88CF6A7203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zápatí 9">
            <a:extLst>
              <a:ext uri="{FF2B5EF4-FFF2-40B4-BE49-F238E27FC236}">
                <a16:creationId xmlns:a16="http://schemas.microsoft.com/office/drawing/2014/main" id="{D62A909B-22CA-3945-A5C2-F5DBFE050F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237129" y="6356351"/>
            <a:ext cx="9935695" cy="3127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/>
              <a:t>text</a:t>
            </a:r>
            <a:endParaRPr lang="cs-CZ" dirty="0"/>
          </a:p>
        </p:txBody>
      </p:sp>
      <p:pic>
        <p:nvPicPr>
          <p:cNvPr id="119" name="Obrázek 118" descr="Obsah obrázku objekt, zeď, interiér&#10;&#10;&#10;&#10;Popis se vygeneroval automaticky.">
            <a:extLst>
              <a:ext uri="{FF2B5EF4-FFF2-40B4-BE49-F238E27FC236}">
                <a16:creationId xmlns:a16="http://schemas.microsoft.com/office/drawing/2014/main" id="{25607DEA-B740-B241-823A-285B2EA557C4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00196" y="199671"/>
            <a:ext cx="48006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405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i="0" kern="1200">
          <a:solidFill>
            <a:schemeClr val="tx1"/>
          </a:solidFill>
          <a:latin typeface="Calibri" panose="020F0502020204030204" pitchFamily="34" charset="0"/>
          <a:ea typeface="+mj-ea"/>
          <a:cs typeface="Calibri" panose="020F050202020403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600" b="0" i="0" kern="1200">
          <a:solidFill>
            <a:schemeClr val="tx1"/>
          </a:solidFill>
          <a:latin typeface="Calibri" panose="020F0502020204030204" pitchFamily="34" charset="0"/>
          <a:ea typeface="+mn-ea"/>
          <a:cs typeface="Calibri" panose="020F050202020403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73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119" userDrawn="1">
          <p15:clr>
            <a:srgbClr val="F26B43"/>
          </p15:clr>
        </p15:guide>
        <p15:guide id="4" orient="horz" pos="4201" userDrawn="1">
          <p15:clr>
            <a:srgbClr val="F26B43"/>
          </p15:clr>
        </p15:guide>
        <p15:guide id="5" pos="121" userDrawn="1">
          <p15:clr>
            <a:srgbClr val="F26B43"/>
          </p15:clr>
        </p15:guide>
        <p15:guide id="6" pos="7559" userDrawn="1">
          <p15:clr>
            <a:srgbClr val="F26B43"/>
          </p15:clr>
        </p15:guide>
        <p15:guide id="7" pos="3772" userDrawn="1">
          <p15:clr>
            <a:srgbClr val="F26B43"/>
          </p15:clr>
        </p15:guide>
        <p15:guide id="8" pos="3908" userDrawn="1">
          <p15:clr>
            <a:srgbClr val="F26B43"/>
          </p15:clr>
        </p15:guide>
        <p15:guide id="9" orient="horz" pos="2001" userDrawn="1">
          <p15:clr>
            <a:srgbClr val="F26B43"/>
          </p15:clr>
        </p15:guide>
        <p15:guide id="10" pos="7151" userDrawn="1">
          <p15:clr>
            <a:srgbClr val="F26B43"/>
          </p15:clr>
        </p15:guide>
        <p15:guide id="11" pos="7038" userDrawn="1">
          <p15:clr>
            <a:srgbClr val="F26B43"/>
          </p15:clr>
        </p15:guide>
        <p15:guide id="12" orient="horz" pos="3997" userDrawn="1">
          <p15:clr>
            <a:srgbClr val="F26B43"/>
          </p15:clr>
        </p15:guide>
        <p15:guide id="13" pos="3659" userDrawn="1">
          <p15:clr>
            <a:srgbClr val="F26B43"/>
          </p15:clr>
        </p15:guide>
        <p15:guide id="14" orient="horz" pos="2432" userDrawn="1">
          <p15:clr>
            <a:srgbClr val="F26B43"/>
          </p15:clr>
        </p15:guide>
        <p15:guide id="15" orient="horz" pos="3906" userDrawn="1">
          <p15:clr>
            <a:srgbClr val="F26B43"/>
          </p15:clr>
        </p15:guide>
        <p15:guide id="16" orient="horz" pos="527" userDrawn="1">
          <p15:clr>
            <a:srgbClr val="F26B43"/>
          </p15:clr>
        </p15:guide>
        <p15:guide id="17" orient="horz" pos="663" userDrawn="1">
          <p15:clr>
            <a:srgbClr val="F26B43"/>
          </p15:clr>
        </p15:guide>
        <p15:guide id="18" pos="710" userDrawn="1">
          <p15:clr>
            <a:srgbClr val="F26B43"/>
          </p15:clr>
        </p15:guide>
        <p15:guide id="19" pos="77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22C198-AF9F-0A41-9A82-28EC7DDD7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45F5F5-E124-A54B-9981-D7FA5E3DE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942D7-B669-9940-B52D-60CF522EFE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BC748-752E-9E47-952B-1B6B12A8FBCB}" type="datetimeFigureOut">
              <a:rPr lang="cs-CZ" smtClean="0"/>
              <a:t>08.12.2023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2DEF7-65E0-8647-8D41-57980F1E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E33C7-0C21-634B-9232-89AED6692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91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3" r:id="rId6"/>
    <p:sldLayoutId id="214748366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6C7814-19D0-D044-AD35-ED9091139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2845" y="764559"/>
            <a:ext cx="11807825" cy="2054225"/>
          </a:xfrm>
        </p:spPr>
        <p:txBody>
          <a:bodyPr/>
          <a:lstStyle/>
          <a:p>
            <a:r>
              <a:rPr lang="cs-CZ" sz="4800" dirty="0">
                <a:solidFill>
                  <a:srgbClr val="00A499"/>
                </a:solidFill>
              </a:rPr>
              <a:t>Magnetické vlastnosti materiálů </a:t>
            </a:r>
            <a:br>
              <a:rPr lang="cs-CZ" sz="4800" dirty="0">
                <a:solidFill>
                  <a:srgbClr val="00A499"/>
                </a:solidFill>
              </a:rPr>
            </a:br>
            <a:endParaRPr lang="cs-CZ" sz="4800" dirty="0">
              <a:solidFill>
                <a:srgbClr val="00A499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462E6A-BA43-6348-924A-E49976C56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3603" y="2484789"/>
            <a:ext cx="11797067" cy="4333456"/>
          </a:xfrm>
        </p:spPr>
        <p:txBody>
          <a:bodyPr>
            <a:normAutofit/>
          </a:bodyPr>
          <a:lstStyle/>
          <a:p>
            <a:pPr algn="l"/>
            <a:r>
              <a:rPr lang="cs-CZ" sz="2600" b="1" dirty="0"/>
              <a:t>Vedoucí odborné skupiny:</a:t>
            </a:r>
            <a:r>
              <a:rPr lang="cs-CZ" sz="2600" dirty="0"/>
              <a:t> prof. Ing. Ondřej </a:t>
            </a:r>
            <a:r>
              <a:rPr lang="cs-CZ" sz="2600" dirty="0" err="1"/>
              <a:t>Životský</a:t>
            </a:r>
            <a:r>
              <a:rPr lang="cs-CZ" sz="2600" dirty="0"/>
              <a:t>, Ph.D.</a:t>
            </a:r>
          </a:p>
          <a:p>
            <a:pPr algn="l"/>
            <a:r>
              <a:rPr lang="cs-CZ" sz="2600" dirty="0"/>
              <a:t>                                                 zástupce vedoucího Katedry fyziky pro </a:t>
            </a:r>
            <a:r>
              <a:rPr lang="cs-CZ" sz="2600" dirty="0" err="1"/>
              <a:t>VaV</a:t>
            </a:r>
            <a:endParaRPr lang="cs-CZ" sz="2600" dirty="0"/>
          </a:p>
          <a:p>
            <a:pPr algn="l"/>
            <a:endParaRPr lang="cs-CZ" sz="1200" b="1" dirty="0"/>
          </a:p>
          <a:p>
            <a:pPr algn="l"/>
            <a:r>
              <a:rPr lang="cs-CZ" sz="2600" b="1" dirty="0"/>
              <a:t>Členové skupiny: </a:t>
            </a:r>
            <a:r>
              <a:rPr lang="cs-CZ" sz="2600" dirty="0"/>
              <a:t>prof. Dr. RNDr. Jiří Luňáček</a:t>
            </a:r>
          </a:p>
          <a:p>
            <a:pPr algn="l"/>
            <a:r>
              <a:rPr lang="cs-CZ" sz="2600" dirty="0"/>
              <a:t>                                Mgr. Ing. Kamila Hrabovská, Ph.D.</a:t>
            </a:r>
          </a:p>
          <a:p>
            <a:pPr algn="l"/>
            <a:r>
              <a:rPr lang="cs-CZ" sz="2600" dirty="0"/>
              <a:t>                                Ing. Lucie </a:t>
            </a:r>
            <a:r>
              <a:rPr lang="cs-CZ" sz="2600" dirty="0" err="1"/>
              <a:t>Gembalová</a:t>
            </a:r>
            <a:r>
              <a:rPr lang="cs-CZ" sz="2600" dirty="0"/>
              <a:t>, Ph.D.</a:t>
            </a:r>
          </a:p>
          <a:p>
            <a:pPr algn="l"/>
            <a:r>
              <a:rPr lang="cs-CZ" sz="2600" dirty="0"/>
              <a:t>                                Ing. Marek </a:t>
            </a:r>
            <a:r>
              <a:rPr lang="cs-CZ" sz="2600" dirty="0" err="1"/>
              <a:t>Nikodým</a:t>
            </a:r>
            <a:r>
              <a:rPr lang="cs-CZ" sz="2600" dirty="0"/>
              <a:t>, Ph.D.</a:t>
            </a:r>
          </a:p>
          <a:p>
            <a:pPr algn="l"/>
            <a:endParaRPr lang="cs-CZ" sz="1200" dirty="0"/>
          </a:p>
          <a:p>
            <a:pPr algn="l"/>
            <a:r>
              <a:rPr lang="cs-CZ" sz="2600" b="1" dirty="0"/>
              <a:t>Studenti: </a:t>
            </a:r>
            <a:r>
              <a:rPr lang="cs-CZ" sz="2600" dirty="0"/>
              <a:t>Bc. Vojtěch Trecha, Ing. Jan Pytlík</a:t>
            </a:r>
          </a:p>
          <a:p>
            <a:pPr algn="l"/>
            <a:endParaRPr lang="cs-CZ" sz="26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A7925D-4BBE-3C40-9FF4-E305464874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t>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1649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t>1</a:t>
            </a:fld>
            <a:endParaRPr lang="cs-CZ"/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ACEAC7F8-9A76-43AC-B80B-902D8BA89CC2}"/>
              </a:ext>
            </a:extLst>
          </p:cNvPr>
          <p:cNvSpPr txBox="1">
            <a:spLocks/>
          </p:cNvSpPr>
          <p:nvPr/>
        </p:nvSpPr>
        <p:spPr>
          <a:xfrm>
            <a:off x="202845" y="764559"/>
            <a:ext cx="11807825" cy="20542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cs-CZ" sz="4800" dirty="0">
                <a:solidFill>
                  <a:srgbClr val="00A499"/>
                </a:solidFill>
              </a:rPr>
              <a:t>Co studujeme? </a:t>
            </a:r>
            <a:br>
              <a:rPr lang="cs-CZ" sz="4800" dirty="0">
                <a:solidFill>
                  <a:srgbClr val="00A499"/>
                </a:solidFill>
              </a:rPr>
            </a:br>
            <a:endParaRPr lang="cs-CZ" sz="4800" dirty="0">
              <a:solidFill>
                <a:srgbClr val="00A499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731865D2-76DD-472C-B94B-A7D1FE596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66" y="2429340"/>
            <a:ext cx="11979634" cy="4359086"/>
          </a:xfrm>
        </p:spPr>
        <p:txBody>
          <a:bodyPr>
            <a:normAutofit/>
          </a:bodyPr>
          <a:lstStyle/>
          <a:p>
            <a:pPr marL="357188" indent="-357188">
              <a:buFont typeface="Wingdings" panose="05000000000000000000" pitchFamily="2" charset="2"/>
              <a:buChar char="Ø"/>
            </a:pPr>
            <a:r>
              <a:rPr lang="cs-CZ" sz="2600" dirty="0"/>
              <a:t>Povrchový magnetismus materiálů:                   </a:t>
            </a:r>
          </a:p>
          <a:p>
            <a:pPr marL="2514600" indent="-179388"/>
            <a:r>
              <a:rPr lang="cs-CZ" sz="2600" dirty="0"/>
              <a:t> </a:t>
            </a:r>
            <a:r>
              <a:rPr lang="cs-CZ" sz="2600" dirty="0" err="1"/>
              <a:t>Magneto</a:t>
            </a:r>
            <a:r>
              <a:rPr lang="cs-CZ" sz="2600" dirty="0"/>
              <a:t>-optická </a:t>
            </a:r>
            <a:r>
              <a:rPr lang="cs-CZ" sz="2600" dirty="0" err="1"/>
              <a:t>Kerrova</a:t>
            </a:r>
            <a:r>
              <a:rPr lang="cs-CZ" sz="2600" dirty="0"/>
              <a:t> magnetometrie</a:t>
            </a:r>
          </a:p>
          <a:p>
            <a:pPr marL="2603500" indent="-268288"/>
            <a:r>
              <a:rPr lang="cs-CZ" sz="2600" dirty="0" err="1"/>
              <a:t>Magneto</a:t>
            </a:r>
            <a:r>
              <a:rPr lang="cs-CZ" sz="2600" dirty="0"/>
              <a:t>-optická </a:t>
            </a:r>
            <a:r>
              <a:rPr lang="cs-CZ" sz="2600" dirty="0" err="1"/>
              <a:t>Kerrova</a:t>
            </a:r>
            <a:r>
              <a:rPr lang="cs-CZ" sz="2600" dirty="0"/>
              <a:t> mikroskopie</a:t>
            </a:r>
          </a:p>
          <a:p>
            <a:pPr marL="2603500" indent="-268288"/>
            <a:r>
              <a:rPr lang="cs-CZ" sz="2600" dirty="0"/>
              <a:t>AFM/MFM mikroskopie v externím magnetickém poli </a:t>
            </a:r>
          </a:p>
          <a:p>
            <a:pPr marL="357188" indent="-357188">
              <a:buFont typeface="Wingdings" panose="05000000000000000000" pitchFamily="2" charset="2"/>
              <a:buChar char="Ø"/>
            </a:pPr>
            <a:endParaRPr lang="cs-CZ" sz="1200" dirty="0"/>
          </a:p>
          <a:p>
            <a:pPr marL="357188" indent="-357188">
              <a:buFont typeface="Wingdings" panose="05000000000000000000" pitchFamily="2" charset="2"/>
              <a:buChar char="Ø"/>
            </a:pPr>
            <a:r>
              <a:rPr lang="cs-CZ" sz="2600" dirty="0"/>
              <a:t>Objemový magnetismus materiálů:</a:t>
            </a:r>
          </a:p>
          <a:p>
            <a:pPr marL="2514600" indent="-179388"/>
            <a:r>
              <a:rPr lang="cs-CZ" sz="2600" dirty="0"/>
              <a:t> Vibrační magnetometrie</a:t>
            </a:r>
          </a:p>
          <a:p>
            <a:pPr marL="2603500" indent="-268288"/>
            <a:r>
              <a:rPr lang="cs-CZ" sz="2600" dirty="0" err="1"/>
              <a:t>Hystergraf</a:t>
            </a:r>
            <a:r>
              <a:rPr lang="cs-CZ" sz="2600" dirty="0"/>
              <a:t> pro studium tvrdých magnetických materiálů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200" dirty="0"/>
          </a:p>
          <a:p>
            <a:pPr marL="357188" indent="-357188">
              <a:buFont typeface="Wingdings" panose="05000000000000000000" pitchFamily="2" charset="2"/>
              <a:buChar char="Ø"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0" indent="0">
              <a:buNone/>
            </a:pPr>
            <a:endParaRPr lang="cs-CZ" sz="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4282374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t>2</a:t>
            </a:fld>
            <a:endParaRPr lang="cs-CZ"/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ACEAC7F8-9A76-43AC-B80B-902D8BA89CC2}"/>
              </a:ext>
            </a:extLst>
          </p:cNvPr>
          <p:cNvSpPr txBox="1">
            <a:spLocks/>
          </p:cNvSpPr>
          <p:nvPr/>
        </p:nvSpPr>
        <p:spPr>
          <a:xfrm>
            <a:off x="202845" y="764559"/>
            <a:ext cx="11807825" cy="20542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cs-CZ" sz="4800" dirty="0">
                <a:solidFill>
                  <a:srgbClr val="00A499"/>
                </a:solidFill>
              </a:rPr>
              <a:t>Co studujeme? </a:t>
            </a:r>
            <a:br>
              <a:rPr lang="cs-CZ" sz="4800" dirty="0">
                <a:solidFill>
                  <a:srgbClr val="00A499"/>
                </a:solidFill>
              </a:rPr>
            </a:br>
            <a:endParaRPr lang="cs-CZ" sz="4800" dirty="0">
              <a:solidFill>
                <a:srgbClr val="00A499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731865D2-76DD-472C-B94B-A7D1FE596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66" y="2250438"/>
            <a:ext cx="11979634" cy="4607562"/>
          </a:xfrm>
        </p:spPr>
        <p:txBody>
          <a:bodyPr>
            <a:normAutofit fontScale="92500" lnSpcReduction="10000"/>
          </a:bodyPr>
          <a:lstStyle/>
          <a:p>
            <a:pPr marL="357188" indent="-357188">
              <a:buFont typeface="Wingdings" panose="05000000000000000000" pitchFamily="2" charset="2"/>
              <a:buChar char="Ø"/>
            </a:pPr>
            <a:r>
              <a:rPr lang="cs-CZ" sz="2800" dirty="0"/>
              <a:t>Nově realizované aparatury v rámci OP JAK:                   </a:t>
            </a:r>
          </a:p>
          <a:p>
            <a:pPr marL="2514600" indent="-179388"/>
            <a:r>
              <a:rPr lang="cs-CZ" sz="2800" dirty="0" err="1"/>
              <a:t>Mössbauerova</a:t>
            </a:r>
            <a:r>
              <a:rPr lang="cs-CZ" sz="2800" dirty="0"/>
              <a:t> spektroskopie pro transmisní měření, měření s registrací konverzních elektronů a měření s registrací sekundárního rentgenového záření</a:t>
            </a:r>
          </a:p>
          <a:p>
            <a:pPr marL="357188" indent="-357188">
              <a:buFont typeface="Wingdings" panose="05000000000000000000" pitchFamily="2" charset="2"/>
              <a:buChar char="Ø"/>
            </a:pPr>
            <a:endParaRPr lang="cs-CZ" sz="1200" dirty="0"/>
          </a:p>
          <a:p>
            <a:pPr marL="357188" indent="-357188">
              <a:buFont typeface="Wingdings" panose="05000000000000000000" pitchFamily="2" charset="2"/>
              <a:buChar char="Ø"/>
            </a:pPr>
            <a:r>
              <a:rPr lang="cs-CZ" sz="2800" dirty="0"/>
              <a:t>Modelování magnetické odezvy materiálů:</a:t>
            </a:r>
          </a:p>
          <a:p>
            <a:pPr marL="2514600" indent="-179388"/>
            <a:r>
              <a:rPr lang="cs-CZ" sz="2800" dirty="0"/>
              <a:t> </a:t>
            </a:r>
            <a:r>
              <a:rPr lang="cs-CZ" sz="2800" dirty="0" err="1"/>
              <a:t>Jiles-Athertonův</a:t>
            </a:r>
            <a:r>
              <a:rPr lang="cs-CZ" sz="2800" dirty="0"/>
              <a:t> model pro popis </a:t>
            </a:r>
            <a:r>
              <a:rPr lang="cs-CZ" sz="2800" dirty="0" err="1"/>
              <a:t>fero</a:t>
            </a:r>
            <a:r>
              <a:rPr lang="cs-CZ" sz="2800" dirty="0"/>
              <a:t>-/</a:t>
            </a:r>
            <a:r>
              <a:rPr lang="cs-CZ" sz="2800" dirty="0" err="1"/>
              <a:t>ferimagnetické</a:t>
            </a:r>
            <a:r>
              <a:rPr lang="cs-CZ" sz="2800" dirty="0"/>
              <a:t> odezvy materiálů</a:t>
            </a:r>
          </a:p>
          <a:p>
            <a:pPr marL="2514600" indent="-179388"/>
            <a:r>
              <a:rPr lang="cs-CZ" sz="2800" dirty="0"/>
              <a:t>využití </a:t>
            </a:r>
            <a:r>
              <a:rPr lang="cs-CZ" sz="2800" dirty="0" err="1"/>
              <a:t>Langevinovy</a:t>
            </a:r>
            <a:r>
              <a:rPr lang="cs-CZ" sz="2800" dirty="0"/>
              <a:t> funkce k modelování paramagnetického chování materiálů</a:t>
            </a:r>
          </a:p>
          <a:p>
            <a:pPr marL="2514600" indent="-179388"/>
            <a:r>
              <a:rPr lang="cs-CZ" sz="2800" dirty="0"/>
              <a:t>studium </a:t>
            </a:r>
            <a:r>
              <a:rPr lang="cs-CZ" sz="2800" dirty="0" err="1"/>
              <a:t>superparamagnetického</a:t>
            </a:r>
            <a:r>
              <a:rPr lang="cs-CZ" sz="2800" dirty="0"/>
              <a:t> a </a:t>
            </a:r>
            <a:r>
              <a:rPr lang="cs-CZ" sz="2800" dirty="0" err="1"/>
              <a:t>jednodoménového</a:t>
            </a:r>
            <a:r>
              <a:rPr lang="cs-CZ" sz="2800" dirty="0"/>
              <a:t> chování materiálů pomocí </a:t>
            </a:r>
            <a:r>
              <a:rPr lang="cs-CZ" sz="2800" dirty="0" err="1"/>
              <a:t>Stoner-Wohlfarthova</a:t>
            </a:r>
            <a:r>
              <a:rPr lang="cs-CZ" sz="2800" dirty="0"/>
              <a:t> modelu</a:t>
            </a:r>
            <a:endParaRPr lang="cs-CZ" sz="1200" dirty="0"/>
          </a:p>
          <a:p>
            <a:pPr marL="357188" indent="-357188">
              <a:buFont typeface="Wingdings" panose="05000000000000000000" pitchFamily="2" charset="2"/>
              <a:buChar char="Ø"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0" indent="0">
              <a:buNone/>
            </a:pPr>
            <a:endParaRPr lang="cs-CZ" sz="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313082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t>3</a:t>
            </a:fld>
            <a:endParaRPr lang="cs-CZ"/>
          </a:p>
        </p:txBody>
      </p:sp>
      <p:sp>
        <p:nvSpPr>
          <p:cNvPr id="10" name="Nadpis 1">
            <a:extLst>
              <a:ext uri="{FF2B5EF4-FFF2-40B4-BE49-F238E27FC236}">
                <a16:creationId xmlns:a16="http://schemas.microsoft.com/office/drawing/2014/main" id="{ACEAC7F8-9A76-43AC-B80B-902D8BA89CC2}"/>
              </a:ext>
            </a:extLst>
          </p:cNvPr>
          <p:cNvSpPr txBox="1">
            <a:spLocks/>
          </p:cNvSpPr>
          <p:nvPr/>
        </p:nvSpPr>
        <p:spPr>
          <a:xfrm>
            <a:off x="202845" y="764559"/>
            <a:ext cx="11807825" cy="205422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1" i="0" kern="1200">
                <a:solidFill>
                  <a:schemeClr val="tx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defRPr>
            </a:lvl1pPr>
          </a:lstStyle>
          <a:p>
            <a:pPr algn="ctr"/>
            <a:r>
              <a:rPr lang="cs-CZ" sz="4800" dirty="0">
                <a:solidFill>
                  <a:srgbClr val="00A499"/>
                </a:solidFill>
              </a:rPr>
              <a:t>Současné směry výzkumu </a:t>
            </a:r>
            <a:br>
              <a:rPr lang="cs-CZ" sz="4800" dirty="0">
                <a:solidFill>
                  <a:srgbClr val="00A499"/>
                </a:solidFill>
              </a:rPr>
            </a:br>
            <a:endParaRPr lang="cs-CZ" sz="4800" dirty="0">
              <a:solidFill>
                <a:srgbClr val="00A499"/>
              </a:solidFill>
            </a:endParaRP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731865D2-76DD-472C-B94B-A7D1FE596F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2366" y="2429340"/>
            <a:ext cx="11979634" cy="4359086"/>
          </a:xfrm>
        </p:spPr>
        <p:txBody>
          <a:bodyPr>
            <a:normAutofit/>
          </a:bodyPr>
          <a:lstStyle/>
          <a:p>
            <a:pPr marL="357188" indent="-357188">
              <a:buFont typeface="Wingdings" panose="05000000000000000000" pitchFamily="2" charset="2"/>
              <a:buChar char="Ø"/>
            </a:pPr>
            <a:r>
              <a:rPr lang="cs-CZ" sz="2600" dirty="0"/>
              <a:t>permanentní magnety s nízkým obsahem kovů vzácných zemin – projekt LTARF18031 (2019-2021)</a:t>
            </a:r>
          </a:p>
          <a:p>
            <a:pPr marL="357188" indent="-357188">
              <a:buFont typeface="Wingdings" panose="05000000000000000000" pitchFamily="2" charset="2"/>
              <a:buChar char="Ø"/>
            </a:pPr>
            <a:endParaRPr lang="cs-CZ" sz="1200" dirty="0"/>
          </a:p>
          <a:p>
            <a:pPr marL="357188" indent="-357188">
              <a:buFont typeface="Wingdings" panose="05000000000000000000" pitchFamily="2" charset="2"/>
              <a:buChar char="Ø"/>
            </a:pPr>
            <a:r>
              <a:rPr lang="cs-CZ" sz="2600" dirty="0" err="1"/>
              <a:t>Heuslerovy</a:t>
            </a:r>
            <a:r>
              <a:rPr lang="cs-CZ" sz="2600" dirty="0"/>
              <a:t> slitiny na bázi manganu – projekt GAČR 21-05339S (2021-2023)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200" dirty="0"/>
          </a:p>
          <a:p>
            <a:pPr marL="357188" indent="-357188">
              <a:buFont typeface="Wingdings" panose="05000000000000000000" pitchFamily="2" charset="2"/>
              <a:buChar char="Ø"/>
            </a:pPr>
            <a:r>
              <a:rPr lang="cs-CZ" sz="2600" dirty="0"/>
              <a:t>magneticky separovatelné sorbenty na bázi </a:t>
            </a:r>
            <a:r>
              <a:rPr lang="cs-CZ" sz="2600" dirty="0" err="1"/>
              <a:t>FeO</a:t>
            </a:r>
            <a:r>
              <a:rPr lang="cs-CZ" sz="2600" dirty="0"/>
              <a:t>/CeO</a:t>
            </a:r>
            <a:r>
              <a:rPr lang="cs-CZ" sz="2600" baseline="-25000" dirty="0"/>
              <a:t>2</a:t>
            </a:r>
            <a:r>
              <a:rPr lang="cs-CZ" sz="2600" dirty="0"/>
              <a:t> – projekt před-aplikačního výzkumu CZ.02.1.01/0.0/0.0/17_048/0007399 (2019-2025)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1200" dirty="0"/>
          </a:p>
          <a:p>
            <a:pPr marL="357188" indent="-357188">
              <a:buFont typeface="Wingdings" panose="05000000000000000000" pitchFamily="2" charset="2"/>
              <a:buChar char="Ø"/>
            </a:pPr>
            <a:r>
              <a:rPr lang="cs-CZ" sz="2600" dirty="0"/>
              <a:t>tenké magnetické </a:t>
            </a:r>
            <a:r>
              <a:rPr lang="cs-CZ" sz="2600" dirty="0" err="1"/>
              <a:t>multivrstvy</a:t>
            </a:r>
            <a:r>
              <a:rPr lang="cs-CZ" sz="2600" dirty="0"/>
              <a:t> využitelné v senzorice – připravovaný projekt mezisektorové spolupráce  </a:t>
            </a:r>
          </a:p>
          <a:p>
            <a:pPr marL="357188" indent="-357188">
              <a:buFont typeface="Wingdings" panose="05000000000000000000" pitchFamily="2" charset="2"/>
              <a:buChar char="Ø"/>
            </a:pPr>
            <a:endParaRPr lang="cs-CZ" sz="2800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>
              <a:buFont typeface="Wingdings" panose="05000000000000000000" pitchFamily="2" charset="2"/>
              <a:buChar char="Ø"/>
            </a:pPr>
            <a:endParaRPr lang="cs-CZ" sz="2400" dirty="0"/>
          </a:p>
          <a:p>
            <a:pPr marL="0" indent="0">
              <a:buNone/>
            </a:pPr>
            <a:endParaRPr lang="cs-CZ" sz="400" dirty="0"/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2030654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5A0DD5F-9D7C-234D-BBCB-4B088545D2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A44BAA-1A06-B141-8215-9D88CF6A7203}" type="slidenum">
              <a:rPr lang="cs-CZ" smtClean="0"/>
              <a:t>4</a:t>
            </a:fld>
            <a:endParaRPr lang="cs-CZ"/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EDDB3C1C-78A3-FD45-9288-66B6297FA8A9}"/>
              </a:ext>
            </a:extLst>
          </p:cNvPr>
          <p:cNvSpPr/>
          <p:nvPr/>
        </p:nvSpPr>
        <p:spPr>
          <a:xfrm>
            <a:off x="3031203" y="1483749"/>
            <a:ext cx="5280660" cy="830997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algn="ctr"/>
            <a:r>
              <a:rPr lang="cs-CZ" sz="4800" b="1" dirty="0">
                <a:solidFill>
                  <a:srgbClr val="00A49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Shrnutí</a:t>
            </a:r>
          </a:p>
        </p:txBody>
      </p:sp>
      <p:sp>
        <p:nvSpPr>
          <p:cNvPr id="7" name="Podnadpis 2">
            <a:extLst>
              <a:ext uri="{FF2B5EF4-FFF2-40B4-BE49-F238E27FC236}">
                <a16:creationId xmlns:a16="http://schemas.microsoft.com/office/drawing/2014/main" id="{EC2A938C-2291-4DD5-92D1-78CD130CB7E9}"/>
              </a:ext>
            </a:extLst>
          </p:cNvPr>
          <p:cNvSpPr txBox="1">
            <a:spLocks/>
          </p:cNvSpPr>
          <p:nvPr/>
        </p:nvSpPr>
        <p:spPr>
          <a:xfrm>
            <a:off x="970077" y="2792967"/>
            <a:ext cx="9144000" cy="282531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1600" b="0" i="0"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cs-CZ" sz="2600" dirty="0"/>
              <a:t>V případě zájmu o spolupráci v oblasti magnetismu a magnetických materiálů kontaktujte, prosím, vedoucího skupiny:</a:t>
            </a:r>
          </a:p>
          <a:p>
            <a:pPr algn="ctr"/>
            <a:endParaRPr lang="cs-CZ" sz="2600" b="1" dirty="0"/>
          </a:p>
          <a:p>
            <a:pPr marL="0" indent="0" algn="ctr">
              <a:buNone/>
            </a:pPr>
            <a:r>
              <a:rPr lang="cs-CZ" sz="2600" dirty="0"/>
              <a:t>prof. Ing. Ondřej </a:t>
            </a:r>
            <a:r>
              <a:rPr lang="cs-CZ" sz="2600" dirty="0" err="1"/>
              <a:t>Životský</a:t>
            </a:r>
            <a:r>
              <a:rPr lang="cs-CZ" sz="2600" dirty="0"/>
              <a:t>, Ph.D. </a:t>
            </a:r>
            <a:r>
              <a:rPr lang="en-US" sz="2600" dirty="0"/>
              <a:t>(</a:t>
            </a:r>
            <a:r>
              <a:rPr lang="cs-CZ" sz="2600" u="sng" dirty="0">
                <a:solidFill>
                  <a:srgbClr val="0070C0"/>
                </a:solidFill>
              </a:rPr>
              <a:t>ondrej.zivotsky@vsb.cz</a:t>
            </a:r>
            <a:r>
              <a:rPr lang="en-US" sz="2600" dirty="0"/>
              <a:t>)</a:t>
            </a:r>
          </a:p>
          <a:p>
            <a:pPr marL="0" indent="0" algn="ctr">
              <a:buNone/>
            </a:pPr>
            <a:r>
              <a:rPr lang="cs-CZ" sz="2600" dirty="0" err="1"/>
              <a:t>Kated</a:t>
            </a:r>
            <a:r>
              <a:rPr lang="en-US" sz="2600" dirty="0"/>
              <a:t>a</a:t>
            </a:r>
            <a:r>
              <a:rPr lang="cs-CZ" sz="2600" dirty="0"/>
              <a:t> fyziky, FEI, VŠB-TU Ostrava</a:t>
            </a:r>
          </a:p>
        </p:txBody>
      </p:sp>
    </p:spTree>
    <p:extLst>
      <p:ext uri="{BB962C8B-B14F-4D97-AF65-F5344CB8AC3E}">
        <p14:creationId xmlns:p14="http://schemas.microsoft.com/office/powerpoint/2010/main" val="22641723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70 FEI CZ verze" id="{4345ADDA-8418-1745-A850-65ADD0F24372}" vid="{54546C9C-57F0-624E-A5A8-0F59DD8548B3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470 FEI CZ verze" id="{4345ADDA-8418-1745-A850-65ADD0F24372}" vid="{2BADAC6B-CB7B-A848-B8CB-3FAF971D7630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480 (2)</Template>
  <TotalTime>1486</TotalTime>
  <Words>291</Words>
  <Application>Microsoft Office PowerPoint</Application>
  <PresentationFormat>Širokoúhlá obrazovka</PresentationFormat>
  <Paragraphs>60</Paragraphs>
  <Slides>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Motiv Office</vt:lpstr>
      <vt:lpstr>Custom Design</vt:lpstr>
      <vt:lpstr>Magnetické vlastnosti materiálů  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Kamila Hrabovská</dc:creator>
  <cp:lastModifiedBy>Zivotsky Ondrej</cp:lastModifiedBy>
  <cp:revision>216</cp:revision>
  <dcterms:created xsi:type="dcterms:W3CDTF">2022-10-23T11:02:21Z</dcterms:created>
  <dcterms:modified xsi:type="dcterms:W3CDTF">2023-12-08T09:13:10Z</dcterms:modified>
</cp:coreProperties>
</file>