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9144000" cy="6858000"/>
  <p:embeddedFontLst>
    <p:embeddedFont>
      <p:font typeface="Garamond" panose="02020404030301010803" pitchFamily="18" charset="0"/>
      <p:regular r:id="rId35"/>
      <p:bold r:id="rId36"/>
      <p:italic r:id="rId37"/>
      <p:boldItalic r:id="rId38"/>
    </p:embeddedFont>
    <p:embeddedFont>
      <p:font typeface="Impact" panose="020B0806030902050204" pitchFamily="3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99" d="100"/>
          <a:sy n="99" d="100"/>
        </p:scale>
        <p:origin x="960"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4: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6: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8: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2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2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2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4: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2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2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6: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2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2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8: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2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2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3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3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p30: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3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3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p31: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3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3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p32: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6: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7: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7: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hyperlink" Target="http://www.seyedalimirjalili.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au.mathworks.com/matlabcentral/profile/authors/2943818-seyedali-mirjalil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7.jpg"/><Relationship Id="rId5" Type="http://schemas.openxmlformats.org/officeDocument/2006/relationships/image" Target="../media/image36.jpg"/><Relationship Id="rId10" Type="http://schemas.openxmlformats.org/officeDocument/2006/relationships/image" Target="../media/image41.jpeg"/><Relationship Id="rId4" Type="http://schemas.openxmlformats.org/officeDocument/2006/relationships/image" Target="../media/image35.jpg"/><Relationship Id="rId9" Type="http://schemas.openxmlformats.org/officeDocument/2006/relationships/image" Target="../media/image40.jpeg"/></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34.jpg"/><Relationship Id="rId3" Type="http://schemas.openxmlformats.org/officeDocument/2006/relationships/image" Target="../media/image42.png"/><Relationship Id="rId21" Type="http://schemas.openxmlformats.org/officeDocument/2006/relationships/image" Target="../media/image37.jp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5" Type="http://schemas.openxmlformats.org/officeDocument/2006/relationships/image" Target="../media/image39.jpeg"/><Relationship Id="rId2" Type="http://schemas.openxmlformats.org/officeDocument/2006/relationships/notesSlide" Target="../notesSlides/notesSlide21.xml"/><Relationship Id="rId16" Type="http://schemas.openxmlformats.org/officeDocument/2006/relationships/image" Target="../media/image55.png"/><Relationship Id="rId20" Type="http://schemas.openxmlformats.org/officeDocument/2006/relationships/image" Target="../media/image36.jpg"/><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50.png"/><Relationship Id="rId24" Type="http://schemas.openxmlformats.org/officeDocument/2006/relationships/image" Target="../media/image38.jpg"/><Relationship Id="rId5" Type="http://schemas.openxmlformats.org/officeDocument/2006/relationships/image" Target="../media/image44.jpeg"/><Relationship Id="rId15" Type="http://schemas.openxmlformats.org/officeDocument/2006/relationships/image" Target="../media/image54.png"/><Relationship Id="rId23" Type="http://schemas.openxmlformats.org/officeDocument/2006/relationships/image" Target="../media/image40.jpeg"/><Relationship Id="rId10" Type="http://schemas.openxmlformats.org/officeDocument/2006/relationships/image" Target="../media/image49.png"/><Relationship Id="rId19" Type="http://schemas.openxmlformats.org/officeDocument/2006/relationships/image" Target="../media/image35.jp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41.jpeg"/></Relationships>
</file>

<file path=ppt/slides/_rels/slide2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jpeg"/><Relationship Id="rId7" Type="http://schemas.openxmlformats.org/officeDocument/2006/relationships/image" Target="../media/image61.jpeg"/><Relationship Id="rId12"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60.jpe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jpeg"/><Relationship Id="rId9" Type="http://schemas.openxmlformats.org/officeDocument/2006/relationships/image" Target="../media/image63.jpeg"/></Relationships>
</file>

<file path=ppt/slides/_rels/slide23.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image" Target="../media/image82.png"/><Relationship Id="rId26" Type="http://schemas.openxmlformats.org/officeDocument/2006/relationships/image" Target="../media/image90.jpeg"/><Relationship Id="rId3" Type="http://schemas.openxmlformats.org/officeDocument/2006/relationships/image" Target="../media/image67.png"/><Relationship Id="rId21" Type="http://schemas.openxmlformats.org/officeDocument/2006/relationships/image" Target="../media/image85.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89.png"/><Relationship Id="rId2" Type="http://schemas.openxmlformats.org/officeDocument/2006/relationships/notesSlide" Target="../notesSlides/notesSlide23.xml"/><Relationship Id="rId16" Type="http://schemas.openxmlformats.org/officeDocument/2006/relationships/image" Target="../media/image80.png"/><Relationship Id="rId20"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png"/><Relationship Id="rId24" Type="http://schemas.openxmlformats.org/officeDocument/2006/relationships/image" Target="../media/image88.png"/><Relationship Id="rId5" Type="http://schemas.openxmlformats.org/officeDocument/2006/relationships/image" Target="../media/image69.png"/><Relationship Id="rId15" Type="http://schemas.openxmlformats.org/officeDocument/2006/relationships/image" Target="../media/image79.png"/><Relationship Id="rId23" Type="http://schemas.openxmlformats.org/officeDocument/2006/relationships/image" Target="../media/image87.jpeg"/><Relationship Id="rId10" Type="http://schemas.openxmlformats.org/officeDocument/2006/relationships/image" Target="../media/image74.png"/><Relationship Id="rId19" Type="http://schemas.openxmlformats.org/officeDocument/2006/relationships/image" Target="../media/image83.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6.png"/><Relationship Id="rId27" Type="http://schemas.openxmlformats.org/officeDocument/2006/relationships/image" Target="../media/image91.jpeg"/></Relationships>
</file>

<file path=ppt/slides/_rels/slide24.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92.png"/><Relationship Id="rId7" Type="http://schemas.openxmlformats.org/officeDocument/2006/relationships/image" Target="../media/image8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jpeg"/><Relationship Id="rId4" Type="http://schemas.openxmlformats.org/officeDocument/2006/relationships/image" Target="../media/image93.png"/><Relationship Id="rId9" Type="http://schemas.openxmlformats.org/officeDocument/2006/relationships/image" Target="../media/image91.jpeg"/></Relationships>
</file>

<file path=ppt/slides/_rels/slide25.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94.png"/><Relationship Id="rId7" Type="http://schemas.openxmlformats.org/officeDocument/2006/relationships/image" Target="../media/image8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7.jpeg"/><Relationship Id="rId11" Type="http://schemas.openxmlformats.org/officeDocument/2006/relationships/image" Target="../media/image97.png"/><Relationship Id="rId5" Type="http://schemas.openxmlformats.org/officeDocument/2006/relationships/image" Target="../media/image96.png"/><Relationship Id="rId10" Type="http://schemas.openxmlformats.org/officeDocument/2006/relationships/image" Target="../media/image91.jpeg"/><Relationship Id="rId4" Type="http://schemas.openxmlformats.org/officeDocument/2006/relationships/image" Target="../media/image95.png"/><Relationship Id="rId9" Type="http://schemas.openxmlformats.org/officeDocument/2006/relationships/image" Target="../media/image90.jpeg"/></Relationships>
</file>

<file path=ppt/slides/_rels/slide26.xml.rels><?xml version="1.0" encoding="UTF-8" standalone="yes"?>
<Relationships xmlns="http://schemas.openxmlformats.org/package/2006/relationships"><Relationship Id="rId8" Type="http://schemas.openxmlformats.org/officeDocument/2006/relationships/image" Target="../media/image103.jpeg"/><Relationship Id="rId13" Type="http://schemas.openxmlformats.org/officeDocument/2006/relationships/image" Target="../media/image108.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jp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01.jpeg"/><Relationship Id="rId11" Type="http://schemas.openxmlformats.org/officeDocument/2006/relationships/image" Target="../media/image106.jpe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15.jpeg"/><Relationship Id="rId13" Type="http://schemas.openxmlformats.org/officeDocument/2006/relationships/image" Target="../media/image120.jpeg"/><Relationship Id="rId18" Type="http://schemas.openxmlformats.org/officeDocument/2006/relationships/image" Target="../media/image125.png"/><Relationship Id="rId26" Type="http://schemas.openxmlformats.org/officeDocument/2006/relationships/image" Target="../media/image133.jpeg"/><Relationship Id="rId3" Type="http://schemas.openxmlformats.org/officeDocument/2006/relationships/image" Target="../media/image110.png"/><Relationship Id="rId21" Type="http://schemas.openxmlformats.org/officeDocument/2006/relationships/image" Target="../media/image128.jpeg"/><Relationship Id="rId7" Type="http://schemas.openxmlformats.org/officeDocument/2006/relationships/image" Target="../media/image114.png"/><Relationship Id="rId12" Type="http://schemas.openxmlformats.org/officeDocument/2006/relationships/image" Target="../media/image119.png"/><Relationship Id="rId17" Type="http://schemas.openxmlformats.org/officeDocument/2006/relationships/image" Target="../media/image124.png"/><Relationship Id="rId25" Type="http://schemas.openxmlformats.org/officeDocument/2006/relationships/image" Target="../media/image132.png"/><Relationship Id="rId2" Type="http://schemas.openxmlformats.org/officeDocument/2006/relationships/notesSlide" Target="../notesSlides/notesSlide28.xml"/><Relationship Id="rId16" Type="http://schemas.openxmlformats.org/officeDocument/2006/relationships/image" Target="../media/image123.jpeg"/><Relationship Id="rId20" Type="http://schemas.openxmlformats.org/officeDocument/2006/relationships/image" Target="../media/image127.jpeg"/><Relationship Id="rId29" Type="http://schemas.openxmlformats.org/officeDocument/2006/relationships/image" Target="../media/image135.png"/><Relationship Id="rId1" Type="http://schemas.openxmlformats.org/officeDocument/2006/relationships/slideLayout" Target="../slideLayouts/slideLayout4.xml"/><Relationship Id="rId6" Type="http://schemas.openxmlformats.org/officeDocument/2006/relationships/image" Target="../media/image113.png"/><Relationship Id="rId11" Type="http://schemas.openxmlformats.org/officeDocument/2006/relationships/image" Target="../media/image118.png"/><Relationship Id="rId24" Type="http://schemas.openxmlformats.org/officeDocument/2006/relationships/image" Target="../media/image131.png"/><Relationship Id="rId5" Type="http://schemas.openxmlformats.org/officeDocument/2006/relationships/image" Target="../media/image112.png"/><Relationship Id="rId15" Type="http://schemas.openxmlformats.org/officeDocument/2006/relationships/image" Target="../media/image122.jpeg"/><Relationship Id="rId23" Type="http://schemas.openxmlformats.org/officeDocument/2006/relationships/image" Target="../media/image130.png"/><Relationship Id="rId28" Type="http://schemas.openxmlformats.org/officeDocument/2006/relationships/image" Target="../media/image46.png"/><Relationship Id="rId10" Type="http://schemas.openxmlformats.org/officeDocument/2006/relationships/image" Target="../media/image117.png"/><Relationship Id="rId19" Type="http://schemas.openxmlformats.org/officeDocument/2006/relationships/image" Target="../media/image126.png"/><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image" Target="../media/image121.jpeg"/><Relationship Id="rId22" Type="http://schemas.openxmlformats.org/officeDocument/2006/relationships/image" Target="../media/image129.jpeg"/><Relationship Id="rId27" Type="http://schemas.openxmlformats.org/officeDocument/2006/relationships/image" Target="../media/image134.png"/></Relationships>
</file>

<file path=ppt/slides/_rels/slide29.xml.rels><?xml version="1.0" encoding="UTF-8" standalone="yes"?>
<Relationships xmlns="http://schemas.openxmlformats.org/package/2006/relationships"><Relationship Id="rId8" Type="http://schemas.openxmlformats.org/officeDocument/2006/relationships/image" Target="../media/image141.jpeg"/><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139.png"/><Relationship Id="rId11" Type="http://schemas.openxmlformats.org/officeDocument/2006/relationships/image" Target="../media/image144.jpeg"/><Relationship Id="rId5" Type="http://schemas.openxmlformats.org/officeDocument/2006/relationships/image" Target="../media/image138.png"/><Relationship Id="rId10" Type="http://schemas.openxmlformats.org/officeDocument/2006/relationships/image" Target="../media/image143.png"/><Relationship Id="rId4" Type="http://schemas.openxmlformats.org/officeDocument/2006/relationships/image" Target="../media/image137.png"/><Relationship Id="rId9" Type="http://schemas.openxmlformats.org/officeDocument/2006/relationships/image" Target="../media/image14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3"/>
          <p:cNvSpPr txBox="1">
            <a:spLocks noGrp="1"/>
          </p:cNvSpPr>
          <p:nvPr>
            <p:ph type="ctrTitle"/>
          </p:nvPr>
        </p:nvSpPr>
        <p:spPr>
          <a:xfrm>
            <a:off x="890338" y="3291840"/>
            <a:ext cx="4672262" cy="35661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Impact"/>
              <a:buNone/>
            </a:pPr>
            <a:br>
              <a:rPr lang="en-AU" sz="2700">
                <a:latin typeface="Impact"/>
                <a:ea typeface="Impact"/>
                <a:cs typeface="Impact"/>
                <a:sym typeface="Impact"/>
              </a:rPr>
            </a:br>
            <a:r>
              <a:rPr lang="en-AU" sz="2700">
                <a:latin typeface="Impact"/>
                <a:ea typeface="Impact"/>
                <a:cs typeface="Impact"/>
                <a:sym typeface="Impact"/>
              </a:rPr>
              <a:t>From Passion to Promotion: Harnessing the Power of Your Research for Maximum Impact</a:t>
            </a:r>
            <a:br>
              <a:rPr lang="en-AU" sz="2700">
                <a:latin typeface="Impact"/>
                <a:ea typeface="Impact"/>
                <a:cs typeface="Impact"/>
                <a:sym typeface="Impact"/>
              </a:rPr>
            </a:br>
            <a:br>
              <a:rPr lang="en-AU" sz="2200">
                <a:latin typeface="Impact"/>
                <a:ea typeface="Impact"/>
                <a:cs typeface="Impact"/>
                <a:sym typeface="Impact"/>
              </a:rPr>
            </a:br>
            <a:br>
              <a:rPr lang="en-AU" sz="2200">
                <a:latin typeface="Impact"/>
                <a:ea typeface="Impact"/>
                <a:cs typeface="Impact"/>
                <a:sym typeface="Impact"/>
              </a:rPr>
            </a:br>
            <a:br>
              <a:rPr lang="en-AU" sz="2200">
                <a:latin typeface="Impact"/>
                <a:ea typeface="Impact"/>
                <a:cs typeface="Impact"/>
                <a:sym typeface="Impact"/>
              </a:rPr>
            </a:br>
            <a:br>
              <a:rPr lang="en-AU" sz="2200">
                <a:latin typeface="Impact"/>
                <a:ea typeface="Impact"/>
                <a:cs typeface="Impact"/>
                <a:sym typeface="Impact"/>
              </a:rPr>
            </a:br>
            <a:br>
              <a:rPr lang="en-AU" sz="2200">
                <a:latin typeface="Impact"/>
                <a:ea typeface="Impact"/>
                <a:cs typeface="Impact"/>
                <a:sym typeface="Impact"/>
              </a:rPr>
            </a:br>
            <a:br>
              <a:rPr lang="en-AU" sz="2200">
                <a:latin typeface="Impact"/>
                <a:ea typeface="Impact"/>
                <a:cs typeface="Impact"/>
                <a:sym typeface="Impact"/>
              </a:rPr>
            </a:br>
            <a:r>
              <a:rPr lang="en-AU" sz="1300" b="1">
                <a:solidFill>
                  <a:srgbClr val="FF0000"/>
                </a:solidFill>
                <a:latin typeface="Garamond"/>
                <a:ea typeface="Garamond"/>
                <a:cs typeface="Garamond"/>
                <a:sym typeface="Garamond"/>
              </a:rPr>
              <a:t>Seyedali Mirjalili</a:t>
            </a:r>
            <a:br>
              <a:rPr lang="en-AU" sz="1300" b="1">
                <a:latin typeface="Garamond"/>
                <a:ea typeface="Garamond"/>
                <a:cs typeface="Garamond"/>
                <a:sym typeface="Garamond"/>
              </a:rPr>
            </a:br>
            <a:r>
              <a:rPr lang="en-AU" sz="1300">
                <a:latin typeface="Garamond"/>
                <a:ea typeface="Garamond"/>
                <a:cs typeface="Garamond"/>
                <a:sym typeface="Garamond"/>
              </a:rPr>
              <a:t>Professor, Director </a:t>
            </a:r>
            <a:br>
              <a:rPr lang="en-AU" sz="1300" b="1">
                <a:latin typeface="Garamond"/>
                <a:ea typeface="Garamond"/>
                <a:cs typeface="Garamond"/>
                <a:sym typeface="Garamond"/>
              </a:rPr>
            </a:br>
            <a:r>
              <a:rPr lang="en-AU" sz="1200" i="1">
                <a:latin typeface="Garamond"/>
                <a:ea typeface="Garamond"/>
                <a:cs typeface="Garamond"/>
                <a:sym typeface="Garamond"/>
              </a:rPr>
              <a:t>Centre for Artificial Intelligence Research and Optimisation, Torrens University Australia</a:t>
            </a:r>
            <a:br>
              <a:rPr lang="en-AU" sz="2200">
                <a:latin typeface="Garamond"/>
                <a:ea typeface="Garamond"/>
                <a:cs typeface="Garamond"/>
                <a:sym typeface="Garamond"/>
              </a:rPr>
            </a:br>
            <a:br>
              <a:rPr lang="en-AU" sz="2200">
                <a:latin typeface="Garamond"/>
                <a:ea typeface="Garamond"/>
                <a:cs typeface="Garamond"/>
                <a:sym typeface="Garamond"/>
              </a:rPr>
            </a:br>
            <a:endParaRPr sz="2200">
              <a:latin typeface="Garamond"/>
              <a:ea typeface="Garamond"/>
              <a:cs typeface="Garamond"/>
              <a:sym typeface="Garamond"/>
            </a:endParaRPr>
          </a:p>
        </p:txBody>
      </p:sp>
      <p:sp>
        <p:nvSpPr>
          <p:cNvPr id="91" name="Google Shape;91;p13"/>
          <p:cNvSpPr/>
          <p:nvPr/>
        </p:nvSpPr>
        <p:spPr>
          <a:xfrm>
            <a:off x="890338" y="440926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2" name="Google Shape;92;p13" descr="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93" name="Google Shape;93;p13"/>
          <p:cNvSpPr txBox="1">
            <a:spLocks noGrp="1"/>
          </p:cNvSpPr>
          <p:nvPr>
            <p:ph type="sldNum" idx="12"/>
          </p:nvPr>
        </p:nvSpPr>
        <p:spPr>
          <a:xfrm>
            <a:off x="10591800" y="6356350"/>
            <a:ext cx="7620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AU">
                <a:solidFill>
                  <a:srgbClr val="FFFFFF"/>
                </a:solidFill>
              </a:rPr>
              <a:t>1</a:t>
            </a:fld>
            <a:endParaRPr>
              <a:solidFill>
                <a:srgbClr val="FFFFFF"/>
              </a:solidFill>
            </a:endParaRPr>
          </a:p>
        </p:txBody>
      </p:sp>
      <p:pic>
        <p:nvPicPr>
          <p:cNvPr id="94" name="Google Shape;94;p13" descr="Torrens University Australia - Wikipedi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5750" y="290513"/>
            <a:ext cx="2076450" cy="952571"/>
          </a:xfrm>
          <a:prstGeom prst="rect">
            <a:avLst/>
          </a:prstGeom>
          <a:noFill/>
          <a:ln>
            <a:noFill/>
          </a:ln>
        </p:spPr>
      </p:pic>
      <p:sp>
        <p:nvSpPr>
          <p:cNvPr id="95" name="Google Shape;95;p13"/>
          <p:cNvSpPr txBox="1"/>
          <p:nvPr/>
        </p:nvSpPr>
        <p:spPr>
          <a:xfrm>
            <a:off x="11093450" y="0"/>
            <a:ext cx="131445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b="0" i="0" u="none" strike="noStrike" cap="none">
                <a:solidFill>
                  <a:schemeClr val="dk1"/>
                </a:solidFill>
                <a:latin typeface="Calibri"/>
                <a:ea typeface="Calibri"/>
                <a:cs typeface="Calibri"/>
                <a:sym typeface="Calibri"/>
              </a:rPr>
              <a:t>An AI generated image</a:t>
            </a:r>
            <a:endParaRPr/>
          </a:p>
        </p:txBody>
      </p:sp>
      <p:pic>
        <p:nvPicPr>
          <p:cNvPr id="96" name="Google Shape;96;p13" descr="VSB - Technical University of Ostrava - VSB-TUO"/>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677302" y="549744"/>
            <a:ext cx="1218383" cy="4409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10</a:t>
            </a:fld>
            <a:endParaRPr/>
          </a:p>
        </p:txBody>
      </p:sp>
      <p:cxnSp>
        <p:nvCxnSpPr>
          <p:cNvPr id="237" name="Google Shape;237;p22"/>
          <p:cNvCxnSpPr/>
          <p:nvPr/>
        </p:nvCxnSpPr>
        <p:spPr>
          <a:xfrm>
            <a:off x="6070600" y="0"/>
            <a:ext cx="0" cy="6858000"/>
          </a:xfrm>
          <a:prstGeom prst="straightConnector1">
            <a:avLst/>
          </a:prstGeom>
          <a:noFill/>
          <a:ln w="76200" cap="flat" cmpd="sng">
            <a:solidFill>
              <a:schemeClr val="dk1"/>
            </a:solidFill>
            <a:prstDash val="solid"/>
            <a:miter lim="800000"/>
            <a:headEnd type="none" w="sm" len="sm"/>
            <a:tailEnd type="none" w="sm" len="sm"/>
          </a:ln>
        </p:spPr>
      </p:cxnSp>
      <p:grpSp>
        <p:nvGrpSpPr>
          <p:cNvPr id="238" name="Google Shape;238;p22"/>
          <p:cNvGrpSpPr/>
          <p:nvPr/>
        </p:nvGrpSpPr>
        <p:grpSpPr>
          <a:xfrm>
            <a:off x="1417910" y="335898"/>
            <a:ext cx="2967727" cy="507309"/>
            <a:chOff x="1417910" y="3808286"/>
            <a:chExt cx="2967727" cy="507309"/>
          </a:xfrm>
        </p:grpSpPr>
        <p:pic>
          <p:nvPicPr>
            <p:cNvPr id="239" name="Google Shape;239;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57344" y="3822112"/>
              <a:ext cx="528293" cy="493483"/>
            </a:xfrm>
            <a:prstGeom prst="rect">
              <a:avLst/>
            </a:prstGeom>
            <a:noFill/>
            <a:ln>
              <a:noFill/>
            </a:ln>
          </p:spPr>
        </p:pic>
        <p:pic>
          <p:nvPicPr>
            <p:cNvPr id="240" name="Google Shape;240;p2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46134" y="3808286"/>
              <a:ext cx="528293" cy="493483"/>
            </a:xfrm>
            <a:prstGeom prst="rect">
              <a:avLst/>
            </a:prstGeom>
            <a:noFill/>
            <a:ln>
              <a:noFill/>
            </a:ln>
          </p:spPr>
        </p:pic>
        <p:pic>
          <p:nvPicPr>
            <p:cNvPr id="241" name="Google Shape;241;p2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028493" y="3808287"/>
              <a:ext cx="528293" cy="493483"/>
            </a:xfrm>
            <a:prstGeom prst="rect">
              <a:avLst/>
            </a:prstGeom>
            <a:noFill/>
            <a:ln>
              <a:noFill/>
            </a:ln>
          </p:spPr>
        </p:pic>
        <p:pic>
          <p:nvPicPr>
            <p:cNvPr id="242" name="Google Shape;242;p2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417910" y="3808286"/>
              <a:ext cx="528293" cy="493483"/>
            </a:xfrm>
            <a:prstGeom prst="rect">
              <a:avLst/>
            </a:prstGeom>
            <a:noFill/>
            <a:ln>
              <a:noFill/>
            </a:ln>
          </p:spPr>
        </p:pic>
        <p:pic>
          <p:nvPicPr>
            <p:cNvPr id="243" name="Google Shape;243;p2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252542" y="3822112"/>
              <a:ext cx="528293" cy="493483"/>
            </a:xfrm>
            <a:prstGeom prst="rect">
              <a:avLst/>
            </a:prstGeom>
            <a:noFill/>
            <a:ln>
              <a:noFill/>
            </a:ln>
          </p:spPr>
        </p:pic>
      </p:grpSp>
      <p:sp>
        <p:nvSpPr>
          <p:cNvPr id="244" name="Google Shape;244;p22"/>
          <p:cNvSpPr/>
          <p:nvPr/>
        </p:nvSpPr>
        <p:spPr>
          <a:xfrm>
            <a:off x="6330387" y="358655"/>
            <a:ext cx="3879139" cy="1477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a:solidFill>
                  <a:schemeClr val="dk1"/>
                </a:solidFill>
                <a:latin typeface="Garamond"/>
                <a:ea typeface="Garamond"/>
                <a:cs typeface="Garamond"/>
                <a:sym typeface="Garamond"/>
              </a:rPr>
              <a:t>Product:</a:t>
            </a:r>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r>
              <a:rPr lang="en-AU" sz="1800">
                <a:solidFill>
                  <a:schemeClr val="dk1"/>
                </a:solidFill>
                <a:latin typeface="Garamond"/>
                <a:ea typeface="Garamond"/>
                <a:cs typeface="Garamond"/>
                <a:sym typeface="Garamond"/>
              </a:rPr>
              <a:t>Objective:   </a:t>
            </a:r>
            <a:r>
              <a:rPr lang="en-AU" sz="1800" b="1">
                <a:solidFill>
                  <a:schemeClr val="dk1"/>
                </a:solidFill>
                <a:latin typeface="Calibri"/>
                <a:ea typeface="Calibri"/>
                <a:cs typeface="Calibri"/>
                <a:sym typeface="Calibri"/>
              </a:rPr>
              <a:t>Maximize research impact</a:t>
            </a:r>
            <a:r>
              <a:rPr lang="en-AU" sz="1800">
                <a:solidFill>
                  <a:schemeClr val="dk1"/>
                </a:solidFill>
                <a:latin typeface="Calibri"/>
                <a:ea typeface="Calibri"/>
                <a:cs typeface="Calibri"/>
                <a:sym typeface="Calibri"/>
              </a:rPr>
              <a:t> </a:t>
            </a:r>
            <a:r>
              <a:rPr lang="en-AU" sz="1800">
                <a:solidFill>
                  <a:schemeClr val="dk1"/>
                </a:solidFill>
                <a:latin typeface="Garamond"/>
                <a:ea typeface="Garamond"/>
                <a:cs typeface="Garamond"/>
                <a:sym typeface="Garamond"/>
              </a:rPr>
              <a:t> </a:t>
            </a:r>
            <a:endParaRPr sz="1800">
              <a:solidFill>
                <a:schemeClr val="dk1"/>
              </a:solidFill>
              <a:latin typeface="Calibri"/>
              <a:ea typeface="Calibri"/>
              <a:cs typeface="Calibri"/>
              <a:sym typeface="Calibri"/>
            </a:endParaRPr>
          </a:p>
        </p:txBody>
      </p:sp>
      <p:sp>
        <p:nvSpPr>
          <p:cNvPr id="245" name="Google Shape;245;p22"/>
          <p:cNvSpPr/>
          <p:nvPr/>
        </p:nvSpPr>
        <p:spPr>
          <a:xfrm>
            <a:off x="197006" y="358655"/>
            <a:ext cx="4966809" cy="17543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a:solidFill>
                  <a:schemeClr val="dk1"/>
                </a:solidFill>
                <a:latin typeface="Garamond"/>
                <a:ea typeface="Garamond"/>
                <a:cs typeface="Garamond"/>
                <a:sym typeface="Garamond"/>
              </a:rPr>
              <a:t>Product:</a:t>
            </a:r>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r>
              <a:rPr lang="en-AU" sz="1800">
                <a:solidFill>
                  <a:schemeClr val="dk1"/>
                </a:solidFill>
                <a:latin typeface="Garamond"/>
                <a:ea typeface="Garamond"/>
                <a:cs typeface="Garamond"/>
                <a:sym typeface="Garamond"/>
              </a:rPr>
              <a:t>Objective:   </a:t>
            </a:r>
            <a:r>
              <a:rPr lang="en-AU" sz="1800" b="1">
                <a:solidFill>
                  <a:schemeClr val="dk1"/>
                </a:solidFill>
                <a:latin typeface="Calibri"/>
                <a:ea typeface="Calibri"/>
                <a:cs typeface="Calibri"/>
                <a:sym typeface="Calibri"/>
              </a:rPr>
              <a:t>Maximize profit/customer satisfaction</a:t>
            </a:r>
            <a:r>
              <a:rPr lang="en-AU"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AU" sz="1800">
                <a:solidFill>
                  <a:schemeClr val="dk1"/>
                </a:solidFill>
                <a:latin typeface="Garamond"/>
                <a:ea typeface="Garamond"/>
                <a:cs typeface="Garamond"/>
                <a:sym typeface="Garamond"/>
              </a:rPr>
              <a:t> </a:t>
            </a:r>
            <a:endParaRPr sz="1800">
              <a:solidFill>
                <a:schemeClr val="dk1"/>
              </a:solidFill>
              <a:latin typeface="Calibri"/>
              <a:ea typeface="Calibri"/>
              <a:cs typeface="Calibri"/>
              <a:sym typeface="Calibri"/>
            </a:endParaRPr>
          </a:p>
        </p:txBody>
      </p:sp>
      <p:grpSp>
        <p:nvGrpSpPr>
          <p:cNvPr id="246" name="Google Shape;246;p22"/>
          <p:cNvGrpSpPr/>
          <p:nvPr/>
        </p:nvGrpSpPr>
        <p:grpSpPr>
          <a:xfrm>
            <a:off x="7438530" y="135071"/>
            <a:ext cx="3737470" cy="909575"/>
            <a:chOff x="2760900" y="135071"/>
            <a:chExt cx="3737470" cy="909575"/>
          </a:xfrm>
        </p:grpSpPr>
        <p:pic>
          <p:nvPicPr>
            <p:cNvPr id="247" name="Google Shape;247;p2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760900" y="135071"/>
              <a:ext cx="734680" cy="908965"/>
            </a:xfrm>
            <a:prstGeom prst="rect">
              <a:avLst/>
            </a:prstGeom>
            <a:noFill/>
            <a:ln>
              <a:noFill/>
            </a:ln>
          </p:spPr>
        </p:pic>
        <p:pic>
          <p:nvPicPr>
            <p:cNvPr id="248" name="Google Shape;248;p22"/>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572089" y="184523"/>
              <a:ext cx="647706" cy="854731"/>
            </a:xfrm>
            <a:prstGeom prst="rect">
              <a:avLst/>
            </a:prstGeom>
            <a:noFill/>
            <a:ln w="9525" cap="flat" cmpd="sng">
              <a:solidFill>
                <a:schemeClr val="dk1"/>
              </a:solidFill>
              <a:prstDash val="solid"/>
              <a:round/>
              <a:headEnd type="none" w="sm" len="sm"/>
              <a:tailEnd type="none" w="sm" len="sm"/>
            </a:ln>
          </p:spPr>
        </p:pic>
        <p:pic>
          <p:nvPicPr>
            <p:cNvPr id="249" name="Google Shape;249;p22"/>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374810" y="184523"/>
              <a:ext cx="631009" cy="854731"/>
            </a:xfrm>
            <a:prstGeom prst="rect">
              <a:avLst/>
            </a:prstGeom>
            <a:noFill/>
            <a:ln w="9525" cap="flat" cmpd="sng">
              <a:solidFill>
                <a:schemeClr val="dk1"/>
              </a:solidFill>
              <a:prstDash val="solid"/>
              <a:round/>
              <a:headEnd type="none" w="sm" len="sm"/>
              <a:tailEnd type="none" w="sm" len="sm"/>
            </a:ln>
          </p:spPr>
        </p:pic>
        <p:sp>
          <p:nvSpPr>
            <p:cNvPr id="250" name="Google Shape;250;p22"/>
            <p:cNvSpPr/>
            <p:nvPr/>
          </p:nvSpPr>
          <p:spPr>
            <a:xfrm rot="10800000">
              <a:off x="5125999" y="184521"/>
              <a:ext cx="632437" cy="860125"/>
            </a:xfrm>
            <a:prstGeom prst="foldedCorner">
              <a:avLst>
                <a:gd name="adj" fmla="val 24699"/>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a:solidFill>
                    <a:schemeClr val="dk1"/>
                  </a:solidFill>
                  <a:latin typeface="Calibri"/>
                  <a:ea typeface="Calibri"/>
                  <a:cs typeface="Calibri"/>
                  <a:sym typeface="Calibri"/>
                </a:rPr>
                <a:t>{….}</a:t>
              </a:r>
              <a:endParaRPr/>
            </a:p>
          </p:txBody>
        </p:sp>
        <p:pic>
          <p:nvPicPr>
            <p:cNvPr id="251" name="Google Shape;251;p22"/>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5701420" y="195870"/>
              <a:ext cx="796950" cy="843700"/>
            </a:xfrm>
            <a:prstGeom prst="rect">
              <a:avLst/>
            </a:prstGeom>
            <a:noFill/>
            <a:ln>
              <a:noFill/>
            </a:ln>
          </p:spPr>
        </p:pic>
      </p:grpSp>
      <p:sp>
        <p:nvSpPr>
          <p:cNvPr id="252" name="Google Shape;252;p22"/>
          <p:cNvSpPr/>
          <p:nvPr/>
        </p:nvSpPr>
        <p:spPr>
          <a:xfrm>
            <a:off x="197006" y="1428330"/>
            <a:ext cx="3629327" cy="28623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r>
              <a:rPr lang="en-AU" sz="1800">
                <a:solidFill>
                  <a:schemeClr val="dk1"/>
                </a:solidFill>
                <a:latin typeface="Garamond"/>
                <a:ea typeface="Garamond"/>
                <a:cs typeface="Garamond"/>
                <a:sym typeface="Garamond"/>
              </a:rPr>
              <a:t>Step 1: product and market research</a:t>
            </a:r>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r>
              <a:rPr lang="en-AU" sz="1800">
                <a:solidFill>
                  <a:schemeClr val="dk1"/>
                </a:solidFill>
                <a:latin typeface="Garamond"/>
                <a:ea typeface="Garamond"/>
                <a:cs typeface="Garamond"/>
                <a:sym typeface="Garamond"/>
              </a:rPr>
              <a:t>Step 2: manufacture or source product</a:t>
            </a:r>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r>
              <a:rPr lang="en-AU" sz="1800">
                <a:solidFill>
                  <a:schemeClr val="dk1"/>
                </a:solidFill>
                <a:latin typeface="Garamond"/>
                <a:ea typeface="Garamond"/>
                <a:cs typeface="Garamond"/>
                <a:sym typeface="Garamond"/>
              </a:rPr>
              <a:t>Step 3: marketing and branding </a:t>
            </a:r>
            <a:endParaRPr/>
          </a:p>
        </p:txBody>
      </p:sp>
      <p:sp>
        <p:nvSpPr>
          <p:cNvPr id="253" name="Google Shape;253;p22"/>
          <p:cNvSpPr/>
          <p:nvPr/>
        </p:nvSpPr>
        <p:spPr>
          <a:xfrm>
            <a:off x="6330387" y="1428330"/>
            <a:ext cx="4843121" cy="28623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r>
              <a:rPr lang="en-AU" sz="1800">
                <a:solidFill>
                  <a:schemeClr val="dk1"/>
                </a:solidFill>
                <a:latin typeface="Garamond"/>
                <a:ea typeface="Garamond"/>
                <a:cs typeface="Garamond"/>
                <a:sym typeface="Garamond"/>
              </a:rPr>
              <a:t>Step 1: finding gaps and </a:t>
            </a:r>
            <a:r>
              <a:rPr lang="en-AU" sz="1800">
                <a:solidFill>
                  <a:srgbClr val="FF0000"/>
                </a:solidFill>
                <a:latin typeface="Garamond"/>
                <a:ea typeface="Garamond"/>
                <a:cs typeface="Garamond"/>
                <a:sym typeface="Garamond"/>
              </a:rPr>
              <a:t>__________</a:t>
            </a:r>
            <a:endParaRPr sz="1800" b="1">
              <a:solidFill>
                <a:srgbClr val="FF0000"/>
              </a:solidFill>
              <a:latin typeface="Garamond"/>
              <a:ea typeface="Garamond"/>
              <a:cs typeface="Garamond"/>
              <a:sym typeface="Garamond"/>
            </a:endParaRPr>
          </a:p>
          <a:p>
            <a:pPr marL="0" marR="0" lvl="0" indent="0" algn="l" rtl="0">
              <a:spcBef>
                <a:spcPts val="0"/>
              </a:spcBef>
              <a:spcAft>
                <a:spcPts val="0"/>
              </a:spcAft>
              <a:buNone/>
            </a:pPr>
            <a:endParaRPr sz="1800">
              <a:solidFill>
                <a:srgbClr val="FF0000"/>
              </a:solidFill>
              <a:latin typeface="Garamond"/>
              <a:ea typeface="Garamond"/>
              <a:cs typeface="Garamond"/>
              <a:sym typeface="Garamond"/>
            </a:endParaRPr>
          </a:p>
          <a:p>
            <a:pPr marL="0" marR="0" lvl="0" indent="0" algn="l" rtl="0">
              <a:spcBef>
                <a:spcPts val="0"/>
              </a:spcBef>
              <a:spcAft>
                <a:spcPts val="0"/>
              </a:spcAft>
              <a:buNone/>
            </a:pPr>
            <a:endParaRPr sz="1800">
              <a:solidFill>
                <a:srgbClr val="FF0000"/>
              </a:solidFill>
              <a:latin typeface="Garamond"/>
              <a:ea typeface="Garamond"/>
              <a:cs typeface="Garamond"/>
              <a:sym typeface="Garamond"/>
            </a:endParaRPr>
          </a:p>
          <a:p>
            <a:pPr marL="0" marR="0" lvl="0" indent="0" algn="l" rtl="0">
              <a:spcBef>
                <a:spcPts val="0"/>
              </a:spcBef>
              <a:spcAft>
                <a:spcPts val="0"/>
              </a:spcAft>
              <a:buNone/>
            </a:pPr>
            <a:r>
              <a:rPr lang="en-AU" sz="1800">
                <a:solidFill>
                  <a:schemeClr val="dk1"/>
                </a:solidFill>
                <a:latin typeface="Garamond"/>
                <a:ea typeface="Garamond"/>
                <a:cs typeface="Garamond"/>
                <a:sym typeface="Garamond"/>
              </a:rPr>
              <a:t>Step 2: preparing and publishing outputs, </a:t>
            </a:r>
            <a:r>
              <a:rPr lang="en-AU" sz="1800">
                <a:solidFill>
                  <a:srgbClr val="FF0000"/>
                </a:solidFill>
                <a:latin typeface="Garamond"/>
                <a:ea typeface="Garamond"/>
                <a:cs typeface="Garamond"/>
                <a:sym typeface="Garamond"/>
              </a:rPr>
              <a:t>________</a:t>
            </a:r>
            <a:endParaRPr sz="1800" b="1">
              <a:solidFill>
                <a:srgbClr val="FF0000"/>
              </a:solidFill>
              <a:latin typeface="Garamond"/>
              <a:ea typeface="Garamond"/>
              <a:cs typeface="Garamond"/>
              <a:sym typeface="Garamond"/>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r>
              <a:rPr lang="en-AU" sz="1800">
                <a:solidFill>
                  <a:schemeClr val="dk1"/>
                </a:solidFill>
                <a:latin typeface="Garamond"/>
                <a:ea typeface="Garamond"/>
                <a:cs typeface="Garamond"/>
                <a:sym typeface="Garamond"/>
              </a:rPr>
              <a:t>Step 3: </a:t>
            </a:r>
            <a:r>
              <a:rPr lang="en-AU" sz="1800">
                <a:solidFill>
                  <a:srgbClr val="FF0000"/>
                </a:solidFill>
                <a:latin typeface="Garamond"/>
                <a:ea typeface="Garamond"/>
                <a:cs typeface="Garamond"/>
                <a:sym typeface="Garamond"/>
              </a:rPr>
              <a:t>_____________</a:t>
            </a:r>
            <a:endParaRPr sz="1800">
              <a:solidFill>
                <a:srgbClr val="FF0000"/>
              </a:solidFill>
              <a:latin typeface="Calibri"/>
              <a:ea typeface="Calibri"/>
              <a:cs typeface="Calibri"/>
              <a:sym typeface="Calibri"/>
            </a:endParaRPr>
          </a:p>
        </p:txBody>
      </p:sp>
      <p:pic>
        <p:nvPicPr>
          <p:cNvPr id="254" name="Google Shape;254;p22" descr="Image"/>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984424" y="5103674"/>
            <a:ext cx="1563365" cy="1754326"/>
          </a:xfrm>
          <a:prstGeom prst="rect">
            <a:avLst/>
          </a:prstGeom>
          <a:noFill/>
          <a:ln>
            <a:noFill/>
          </a:ln>
        </p:spPr>
      </p:pic>
      <p:pic>
        <p:nvPicPr>
          <p:cNvPr id="255" name="Google Shape;255;p22" descr="Image"/>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8751947" y="5022850"/>
            <a:ext cx="1218130" cy="182755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11</a:t>
            </a:fld>
            <a:endParaRPr/>
          </a:p>
        </p:txBody>
      </p:sp>
      <p:sp>
        <p:nvSpPr>
          <p:cNvPr id="261" name="Google Shape;261;p23"/>
          <p:cNvSpPr/>
          <p:nvPr/>
        </p:nvSpPr>
        <p:spPr>
          <a:xfrm>
            <a:off x="6330387" y="358655"/>
            <a:ext cx="101021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a:solidFill>
                  <a:schemeClr val="dk1"/>
                </a:solidFill>
                <a:latin typeface="Garamond"/>
                <a:ea typeface="Garamond"/>
                <a:cs typeface="Garamond"/>
                <a:sym typeface="Garamond"/>
              </a:rPr>
              <a:t>Product: </a:t>
            </a:r>
            <a:endParaRPr sz="1800">
              <a:solidFill>
                <a:schemeClr val="dk1"/>
              </a:solidFill>
              <a:latin typeface="Calibri"/>
              <a:ea typeface="Calibri"/>
              <a:cs typeface="Calibri"/>
              <a:sym typeface="Calibri"/>
            </a:endParaRPr>
          </a:p>
        </p:txBody>
      </p:sp>
      <p:grpSp>
        <p:nvGrpSpPr>
          <p:cNvPr id="262" name="Google Shape;262;p23"/>
          <p:cNvGrpSpPr/>
          <p:nvPr/>
        </p:nvGrpSpPr>
        <p:grpSpPr>
          <a:xfrm>
            <a:off x="7438530" y="135071"/>
            <a:ext cx="3737470" cy="909575"/>
            <a:chOff x="2760900" y="135071"/>
            <a:chExt cx="3737470" cy="909575"/>
          </a:xfrm>
        </p:grpSpPr>
        <p:pic>
          <p:nvPicPr>
            <p:cNvPr id="263" name="Google Shape;263;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60900" y="135071"/>
              <a:ext cx="734680" cy="908965"/>
            </a:xfrm>
            <a:prstGeom prst="rect">
              <a:avLst/>
            </a:prstGeom>
            <a:noFill/>
            <a:ln>
              <a:noFill/>
            </a:ln>
          </p:spPr>
        </p:pic>
        <p:pic>
          <p:nvPicPr>
            <p:cNvPr id="264" name="Google Shape;264;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72089" y="184523"/>
              <a:ext cx="647706" cy="854731"/>
            </a:xfrm>
            <a:prstGeom prst="rect">
              <a:avLst/>
            </a:prstGeom>
            <a:noFill/>
            <a:ln w="9525" cap="flat" cmpd="sng">
              <a:solidFill>
                <a:schemeClr val="dk1"/>
              </a:solidFill>
              <a:prstDash val="solid"/>
              <a:round/>
              <a:headEnd type="none" w="sm" len="sm"/>
              <a:tailEnd type="none" w="sm" len="sm"/>
            </a:ln>
          </p:spPr>
        </p:pic>
        <p:pic>
          <p:nvPicPr>
            <p:cNvPr id="265" name="Google Shape;265;p2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374810" y="184523"/>
              <a:ext cx="631009" cy="854731"/>
            </a:xfrm>
            <a:prstGeom prst="rect">
              <a:avLst/>
            </a:prstGeom>
            <a:noFill/>
            <a:ln w="9525" cap="flat" cmpd="sng">
              <a:solidFill>
                <a:schemeClr val="dk1"/>
              </a:solidFill>
              <a:prstDash val="solid"/>
              <a:round/>
              <a:headEnd type="none" w="sm" len="sm"/>
              <a:tailEnd type="none" w="sm" len="sm"/>
            </a:ln>
          </p:spPr>
        </p:pic>
        <p:sp>
          <p:nvSpPr>
            <p:cNvPr id="266" name="Google Shape;266;p23"/>
            <p:cNvSpPr/>
            <p:nvPr/>
          </p:nvSpPr>
          <p:spPr>
            <a:xfrm rot="10800000">
              <a:off x="5125999" y="184521"/>
              <a:ext cx="632437" cy="860125"/>
            </a:xfrm>
            <a:prstGeom prst="foldedCorner">
              <a:avLst>
                <a:gd name="adj" fmla="val 24699"/>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a:solidFill>
                    <a:schemeClr val="dk1"/>
                  </a:solidFill>
                  <a:latin typeface="Calibri"/>
                  <a:ea typeface="Calibri"/>
                  <a:cs typeface="Calibri"/>
                  <a:sym typeface="Calibri"/>
                </a:rPr>
                <a:t>{….}</a:t>
              </a:r>
              <a:endParaRPr/>
            </a:p>
          </p:txBody>
        </p:sp>
        <p:pic>
          <p:nvPicPr>
            <p:cNvPr id="267" name="Google Shape;267;p2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701420" y="195870"/>
              <a:ext cx="796950" cy="843700"/>
            </a:xfrm>
            <a:prstGeom prst="rect">
              <a:avLst/>
            </a:prstGeom>
            <a:noFill/>
            <a:ln>
              <a:noFill/>
            </a:ln>
          </p:spPr>
        </p:pic>
      </p:grpSp>
      <p:sp>
        <p:nvSpPr>
          <p:cNvPr id="268" name="Google Shape;268;p23"/>
          <p:cNvSpPr/>
          <p:nvPr/>
        </p:nvSpPr>
        <p:spPr>
          <a:xfrm>
            <a:off x="1639019" y="1428330"/>
            <a:ext cx="2251494" cy="824481"/>
          </a:xfrm>
          <a:prstGeom prst="wedgeRoundRectCallout">
            <a:avLst>
              <a:gd name="adj1" fmla="val 155412"/>
              <a:gd name="adj2" fmla="val 68778"/>
              <a:gd name="adj3"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a:solidFill>
                  <a:schemeClr val="lt1"/>
                </a:solidFill>
                <a:latin typeface="Calibri"/>
                <a:ea typeface="Calibri"/>
                <a:cs typeface="Calibri"/>
                <a:sym typeface="Calibri"/>
              </a:rPr>
              <a:t>Before writing a paper </a:t>
            </a:r>
            <a:endParaRPr/>
          </a:p>
        </p:txBody>
      </p:sp>
      <p:sp>
        <p:nvSpPr>
          <p:cNvPr id="269" name="Google Shape;269;p23"/>
          <p:cNvSpPr/>
          <p:nvPr/>
        </p:nvSpPr>
        <p:spPr>
          <a:xfrm>
            <a:off x="1639019" y="2815141"/>
            <a:ext cx="2251494" cy="824481"/>
          </a:xfrm>
          <a:prstGeom prst="wedgeRoundRectCallout">
            <a:avLst>
              <a:gd name="adj1" fmla="val 156561"/>
              <a:gd name="adj2" fmla="val 2862"/>
              <a:gd name="adj3"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a:solidFill>
                  <a:schemeClr val="lt1"/>
                </a:solidFill>
                <a:latin typeface="Calibri"/>
                <a:ea typeface="Calibri"/>
                <a:cs typeface="Calibri"/>
                <a:sym typeface="Calibri"/>
              </a:rPr>
              <a:t>During writing a paper</a:t>
            </a:r>
            <a:endParaRPr/>
          </a:p>
        </p:txBody>
      </p:sp>
      <p:sp>
        <p:nvSpPr>
          <p:cNvPr id="270" name="Google Shape;270;p23"/>
          <p:cNvSpPr/>
          <p:nvPr/>
        </p:nvSpPr>
        <p:spPr>
          <a:xfrm>
            <a:off x="1639019" y="4201953"/>
            <a:ext cx="2251494" cy="824481"/>
          </a:xfrm>
          <a:prstGeom prst="wedgeRoundRectCallout">
            <a:avLst>
              <a:gd name="adj1" fmla="val 153880"/>
              <a:gd name="adj2" fmla="val -60962"/>
              <a:gd name="adj3"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a:solidFill>
                  <a:schemeClr val="lt1"/>
                </a:solidFill>
                <a:latin typeface="Calibri"/>
                <a:ea typeface="Calibri"/>
                <a:cs typeface="Calibri"/>
                <a:sym typeface="Calibri"/>
              </a:rPr>
              <a:t>After publishing a paper</a:t>
            </a:r>
            <a:endParaRPr/>
          </a:p>
        </p:txBody>
      </p:sp>
      <p:sp>
        <p:nvSpPr>
          <p:cNvPr id="271" name="Google Shape;271;p23"/>
          <p:cNvSpPr/>
          <p:nvPr/>
        </p:nvSpPr>
        <p:spPr>
          <a:xfrm>
            <a:off x="6330387" y="1428330"/>
            <a:ext cx="5760999" cy="28623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r>
              <a:rPr lang="en-AU" sz="1800">
                <a:solidFill>
                  <a:schemeClr val="dk1"/>
                </a:solidFill>
                <a:latin typeface="Garamond"/>
                <a:ea typeface="Garamond"/>
                <a:cs typeface="Garamond"/>
                <a:sym typeface="Garamond"/>
              </a:rPr>
              <a:t>Step 1: finding gaps and </a:t>
            </a:r>
            <a:r>
              <a:rPr lang="en-AU" sz="1800" b="1">
                <a:solidFill>
                  <a:srgbClr val="FF0000"/>
                </a:solidFill>
                <a:latin typeface="Garamond"/>
                <a:ea typeface="Garamond"/>
                <a:cs typeface="Garamond"/>
                <a:sym typeface="Garamond"/>
              </a:rPr>
              <a:t>audience research </a:t>
            </a:r>
            <a:endParaRPr/>
          </a:p>
          <a:p>
            <a:pPr marL="0" marR="0" lvl="0" indent="0" algn="l" rtl="0">
              <a:spcBef>
                <a:spcPts val="0"/>
              </a:spcBef>
              <a:spcAft>
                <a:spcPts val="0"/>
              </a:spcAft>
              <a:buNone/>
            </a:pPr>
            <a:endParaRPr sz="1800">
              <a:solidFill>
                <a:srgbClr val="FF0000"/>
              </a:solidFill>
              <a:latin typeface="Garamond"/>
              <a:ea typeface="Garamond"/>
              <a:cs typeface="Garamond"/>
              <a:sym typeface="Garamond"/>
            </a:endParaRPr>
          </a:p>
          <a:p>
            <a:pPr marL="0" marR="0" lvl="0" indent="0" algn="l" rtl="0">
              <a:spcBef>
                <a:spcPts val="0"/>
              </a:spcBef>
              <a:spcAft>
                <a:spcPts val="0"/>
              </a:spcAft>
              <a:buNone/>
            </a:pPr>
            <a:endParaRPr sz="1800">
              <a:solidFill>
                <a:srgbClr val="FF0000"/>
              </a:solidFill>
              <a:latin typeface="Garamond"/>
              <a:ea typeface="Garamond"/>
              <a:cs typeface="Garamond"/>
              <a:sym typeface="Garamond"/>
            </a:endParaRPr>
          </a:p>
          <a:p>
            <a:pPr marL="0" marR="0" lvl="0" indent="0" algn="l" rtl="0">
              <a:spcBef>
                <a:spcPts val="0"/>
              </a:spcBef>
              <a:spcAft>
                <a:spcPts val="0"/>
              </a:spcAft>
              <a:buNone/>
            </a:pPr>
            <a:r>
              <a:rPr lang="en-AU" sz="1800">
                <a:solidFill>
                  <a:schemeClr val="dk1"/>
                </a:solidFill>
                <a:latin typeface="Garamond"/>
                <a:ea typeface="Garamond"/>
                <a:cs typeface="Garamond"/>
                <a:sym typeface="Garamond"/>
              </a:rPr>
              <a:t>Step 2: preparing and publishing paper, </a:t>
            </a:r>
            <a:r>
              <a:rPr lang="en-AU" sz="1800" b="1">
                <a:solidFill>
                  <a:srgbClr val="FF0000"/>
                </a:solidFill>
                <a:latin typeface="Garamond"/>
                <a:ea typeface="Garamond"/>
                <a:cs typeface="Garamond"/>
                <a:sym typeface="Garamond"/>
              </a:rPr>
              <a:t>code, data, visualization, etc. </a:t>
            </a:r>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r>
              <a:rPr lang="en-AU" sz="1800">
                <a:solidFill>
                  <a:schemeClr val="dk1"/>
                </a:solidFill>
                <a:latin typeface="Garamond"/>
                <a:ea typeface="Garamond"/>
                <a:cs typeface="Garamond"/>
                <a:sym typeface="Garamond"/>
              </a:rPr>
              <a:t>Step 3: </a:t>
            </a:r>
            <a:r>
              <a:rPr lang="en-AU" sz="1800" b="1">
                <a:solidFill>
                  <a:srgbClr val="FF0000"/>
                </a:solidFill>
                <a:latin typeface="Garamond"/>
                <a:ea typeface="Garamond"/>
                <a:cs typeface="Garamond"/>
                <a:sym typeface="Garamond"/>
              </a:rPr>
              <a:t>marketing and branding  </a:t>
            </a:r>
            <a:endParaRPr sz="1800" b="1">
              <a:solidFill>
                <a:srgbClr val="FF0000"/>
              </a:solidFill>
              <a:latin typeface="Calibri"/>
              <a:ea typeface="Calibri"/>
              <a:cs typeface="Calibri"/>
              <a:sym typeface="Calibri"/>
            </a:endParaRPr>
          </a:p>
        </p:txBody>
      </p:sp>
      <p:sp>
        <p:nvSpPr>
          <p:cNvPr id="272" name="Google Shape;272;p23"/>
          <p:cNvSpPr txBox="1"/>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4400"/>
              <a:buFont typeface="Impact"/>
              <a:buNone/>
            </a:pPr>
            <a:r>
              <a:rPr lang="en-AU" sz="4400">
                <a:solidFill>
                  <a:srgbClr val="FF0000"/>
                </a:solidFill>
                <a:latin typeface="Impact"/>
                <a:ea typeface="Impact"/>
                <a:cs typeface="Impact"/>
                <a:sym typeface="Impact"/>
              </a:rPr>
              <a:t>AN INTERESTING STRATEGY</a:t>
            </a:r>
            <a:endParaRPr/>
          </a:p>
        </p:txBody>
      </p:sp>
      <p:pic>
        <p:nvPicPr>
          <p:cNvPr id="273" name="Google Shape;273;p23" descr="Imag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362950" y="4688961"/>
            <a:ext cx="1440679" cy="216144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12</a:t>
            </a:fld>
            <a:endParaRPr/>
          </a:p>
        </p:txBody>
      </p:sp>
      <p:sp>
        <p:nvSpPr>
          <p:cNvPr id="279" name="Google Shape;279;p24"/>
          <p:cNvSpPr txBox="1"/>
          <p:nvPr/>
        </p:nvSpPr>
        <p:spPr>
          <a:xfrm>
            <a:off x="0" y="0"/>
            <a:ext cx="10515600" cy="68930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3200"/>
              <a:buFont typeface="Impact"/>
              <a:buNone/>
            </a:pPr>
            <a:r>
              <a:rPr lang="en-AU" sz="3200">
                <a:solidFill>
                  <a:srgbClr val="FF0000"/>
                </a:solidFill>
                <a:latin typeface="Impact"/>
                <a:ea typeface="Impact"/>
                <a:cs typeface="Impact"/>
                <a:sym typeface="Impact"/>
              </a:rPr>
              <a:t>STEP 1: BEFORE WRITING A PAPER</a:t>
            </a:r>
            <a:endParaRPr sz="3200">
              <a:solidFill>
                <a:srgbClr val="FF0000"/>
              </a:solidFill>
              <a:latin typeface="Impact"/>
              <a:ea typeface="Impact"/>
              <a:cs typeface="Impact"/>
              <a:sym typeface="Impact"/>
            </a:endParaRPr>
          </a:p>
        </p:txBody>
      </p:sp>
      <p:sp>
        <p:nvSpPr>
          <p:cNvPr id="280" name="Google Shape;280;p24"/>
          <p:cNvSpPr/>
          <p:nvPr/>
        </p:nvSpPr>
        <p:spPr>
          <a:xfrm>
            <a:off x="662832" y="975611"/>
            <a:ext cx="10422111" cy="160043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Arial"/>
                <a:ea typeface="Arial"/>
                <a:cs typeface="Arial"/>
                <a:sym typeface="Arial"/>
              </a:rPr>
              <a:t>Gaps (which gap has a broader audience):                         			</a:t>
            </a:r>
            <a:r>
              <a:rPr lang="en-AU" sz="1400">
                <a:solidFill>
                  <a:srgbClr val="00B050"/>
                </a:solidFill>
                <a:latin typeface="Arial"/>
                <a:ea typeface="Arial"/>
                <a:cs typeface="Arial"/>
                <a:sym typeface="Arial"/>
              </a:rPr>
              <a:t>give priority to the gaps</a:t>
            </a:r>
            <a:r>
              <a:rPr lang="en-AU" sz="1400">
                <a:solidFill>
                  <a:schemeClr val="dk1"/>
                </a:solidFill>
                <a:latin typeface="Arial"/>
                <a:ea typeface="Arial"/>
                <a:cs typeface="Arial"/>
                <a:sym typeface="Arial"/>
              </a:rPr>
              <a:t> </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Arial"/>
                <a:ea typeface="Arial"/>
                <a:cs typeface="Arial"/>
                <a:sym typeface="Arial"/>
              </a:rPr>
              <a:t>Audience research:                                                           			</a:t>
            </a:r>
            <a:r>
              <a:rPr lang="en-AU" sz="1400">
                <a:solidFill>
                  <a:srgbClr val="00B050"/>
                </a:solidFill>
                <a:latin typeface="Arial"/>
                <a:ea typeface="Arial"/>
                <a:cs typeface="Arial"/>
                <a:sym typeface="Arial"/>
              </a:rPr>
              <a:t>who are your writing for </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Arial"/>
                <a:ea typeface="Arial"/>
                <a:cs typeface="Arial"/>
                <a:sym typeface="Arial"/>
              </a:rPr>
              <a:t>Targeting different audiences:               		                	                                     </a:t>
            </a:r>
            <a:r>
              <a:rPr lang="en-AU" sz="1400">
                <a:solidFill>
                  <a:srgbClr val="00B050"/>
                </a:solidFill>
                <a:latin typeface="Arial"/>
                <a:ea typeface="Arial"/>
                <a:cs typeface="Arial"/>
                <a:sym typeface="Arial"/>
              </a:rPr>
              <a:t>diversity is the key</a:t>
            </a:r>
            <a:r>
              <a:rPr lang="en-AU" sz="1400">
                <a:solidFill>
                  <a:schemeClr val="dk1"/>
                </a:solidFill>
                <a:latin typeface="Arial"/>
                <a:ea typeface="Arial"/>
                <a:cs typeface="Arial"/>
                <a:sym typeface="Arial"/>
              </a:rPr>
              <a:t>  </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Arial"/>
                <a:ea typeface="Arial"/>
                <a:cs typeface="Arial"/>
                <a:sym typeface="Arial"/>
              </a:rPr>
              <a:t>Targeting different journals/publishers to cater different demographic:                                 </a:t>
            </a:r>
            <a:r>
              <a:rPr lang="en-AU" sz="1400">
                <a:solidFill>
                  <a:srgbClr val="00B050"/>
                </a:solidFill>
                <a:latin typeface="Arial"/>
                <a:ea typeface="Arial"/>
                <a:cs typeface="Arial"/>
                <a:sym typeface="Arial"/>
              </a:rPr>
              <a:t>Elsevier, Springer, IEEE, …</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Arial"/>
                <a:ea typeface="Arial"/>
                <a:cs typeface="Arial"/>
                <a:sym typeface="Arial"/>
              </a:rPr>
              <a:t>Research the current highly-cited papers in your area and inspire   </a:t>
            </a:r>
            <a:endParaRPr/>
          </a:p>
          <a:p>
            <a:pPr marL="0" marR="0" lvl="0" indent="0" algn="l" rtl="0">
              <a:spcBef>
                <a:spcPts val="0"/>
              </a:spcBef>
              <a:spcAft>
                <a:spcPts val="0"/>
              </a:spcAft>
              <a:buNone/>
            </a:pPr>
            <a:endParaRPr sz="1400">
              <a:solidFill>
                <a:srgbClr val="FF0000"/>
              </a:solidFill>
              <a:latin typeface="Arial"/>
              <a:ea typeface="Arial"/>
              <a:cs typeface="Arial"/>
              <a:sym typeface="Arial"/>
            </a:endParaRPr>
          </a:p>
          <a:p>
            <a:pPr marL="0" marR="0" lvl="0" indent="0" algn="l" rtl="0">
              <a:spcBef>
                <a:spcPts val="0"/>
              </a:spcBef>
              <a:spcAft>
                <a:spcPts val="0"/>
              </a:spcAft>
              <a:buNone/>
            </a:pPr>
            <a:endParaRPr sz="1400">
              <a:solidFill>
                <a:srgbClr val="FF0000"/>
              </a:solidFill>
              <a:latin typeface="Arial"/>
              <a:ea typeface="Arial"/>
              <a:cs typeface="Arial"/>
              <a:sym typeface="Arial"/>
            </a:endParaRPr>
          </a:p>
        </p:txBody>
      </p:sp>
      <p:pic>
        <p:nvPicPr>
          <p:cNvPr id="281" name="Google Shape;281;p24" descr="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09300" y="5461378"/>
            <a:ext cx="1282700" cy="13966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13</a:t>
            </a:fld>
            <a:endParaRPr/>
          </a:p>
        </p:txBody>
      </p:sp>
      <p:sp>
        <p:nvSpPr>
          <p:cNvPr id="287" name="Google Shape;287;p25"/>
          <p:cNvSpPr/>
          <p:nvPr/>
        </p:nvSpPr>
        <p:spPr>
          <a:xfrm>
            <a:off x="662832" y="975611"/>
            <a:ext cx="10422111" cy="203132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Arial"/>
                <a:ea typeface="Arial"/>
                <a:cs typeface="Arial"/>
                <a:sym typeface="Arial"/>
              </a:rPr>
              <a:t>Gaps (which gap has a broader audience):                         			</a:t>
            </a:r>
            <a:r>
              <a:rPr lang="en-AU" sz="1400">
                <a:solidFill>
                  <a:srgbClr val="00B050"/>
                </a:solidFill>
                <a:latin typeface="Arial"/>
                <a:ea typeface="Arial"/>
                <a:cs typeface="Arial"/>
                <a:sym typeface="Arial"/>
              </a:rPr>
              <a:t>give priority to the gaps</a:t>
            </a:r>
            <a:r>
              <a:rPr lang="en-AU" sz="1400">
                <a:solidFill>
                  <a:schemeClr val="dk1"/>
                </a:solidFill>
                <a:latin typeface="Arial"/>
                <a:ea typeface="Arial"/>
                <a:cs typeface="Arial"/>
                <a:sym typeface="Arial"/>
              </a:rPr>
              <a:t> </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Arial"/>
                <a:ea typeface="Arial"/>
                <a:cs typeface="Arial"/>
                <a:sym typeface="Arial"/>
              </a:rPr>
              <a:t>Audience research:                                                           			</a:t>
            </a:r>
            <a:r>
              <a:rPr lang="en-AU" sz="1400">
                <a:solidFill>
                  <a:srgbClr val="00B050"/>
                </a:solidFill>
                <a:latin typeface="Arial"/>
                <a:ea typeface="Arial"/>
                <a:cs typeface="Arial"/>
                <a:sym typeface="Arial"/>
              </a:rPr>
              <a:t>who are your writing for </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Arial"/>
                <a:ea typeface="Arial"/>
                <a:cs typeface="Arial"/>
                <a:sym typeface="Arial"/>
              </a:rPr>
              <a:t>Targeting different audiences:               		                	                                     </a:t>
            </a:r>
            <a:r>
              <a:rPr lang="en-AU" sz="1400">
                <a:solidFill>
                  <a:srgbClr val="00B050"/>
                </a:solidFill>
                <a:latin typeface="Arial"/>
                <a:ea typeface="Arial"/>
                <a:cs typeface="Arial"/>
                <a:sym typeface="Arial"/>
              </a:rPr>
              <a:t>diversity is the key</a:t>
            </a:r>
            <a:r>
              <a:rPr lang="en-AU" sz="1400">
                <a:solidFill>
                  <a:schemeClr val="dk1"/>
                </a:solidFill>
                <a:latin typeface="Arial"/>
                <a:ea typeface="Arial"/>
                <a:cs typeface="Arial"/>
                <a:sym typeface="Arial"/>
              </a:rPr>
              <a:t>  </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Arial"/>
                <a:ea typeface="Arial"/>
                <a:cs typeface="Arial"/>
                <a:sym typeface="Arial"/>
              </a:rPr>
              <a:t>Targeting different journals/publishers to cater different demographic:                                 </a:t>
            </a:r>
            <a:r>
              <a:rPr lang="en-AU" sz="1400">
                <a:solidFill>
                  <a:srgbClr val="00B050"/>
                </a:solidFill>
                <a:latin typeface="Arial"/>
                <a:ea typeface="Arial"/>
                <a:cs typeface="Arial"/>
                <a:sym typeface="Arial"/>
              </a:rPr>
              <a:t>Elsevier, Springer, IEEE, …</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Arial"/>
                <a:ea typeface="Arial"/>
                <a:cs typeface="Arial"/>
                <a:sym typeface="Arial"/>
              </a:rPr>
              <a:t>Research the current highly-cited papers in your area and inspire  </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Arial"/>
                <a:ea typeface="Arial"/>
                <a:cs typeface="Arial"/>
                <a:sym typeface="Arial"/>
              </a:rPr>
              <a:t>Writing style and story telling  </a:t>
            </a:r>
            <a:endParaRPr/>
          </a:p>
          <a:p>
            <a:pPr marL="0" marR="0" lvl="0" indent="0" algn="l" rtl="0">
              <a:spcBef>
                <a:spcPts val="0"/>
              </a:spcBef>
              <a:spcAft>
                <a:spcPts val="0"/>
              </a:spcAft>
              <a:buNone/>
            </a:pPr>
            <a:endParaRPr sz="1400">
              <a:solidFill>
                <a:srgbClr val="00B050"/>
              </a:solidFill>
              <a:latin typeface="Arial"/>
              <a:ea typeface="Arial"/>
              <a:cs typeface="Arial"/>
              <a:sym typeface="Arial"/>
            </a:endParaRPr>
          </a:p>
          <a:p>
            <a:pPr marL="0" marR="0" lvl="0" indent="0" algn="l" rtl="0">
              <a:spcBef>
                <a:spcPts val="0"/>
              </a:spcBef>
              <a:spcAft>
                <a:spcPts val="0"/>
              </a:spcAft>
              <a:buNone/>
            </a:pPr>
            <a:endParaRPr sz="1400">
              <a:solidFill>
                <a:srgbClr val="FF0000"/>
              </a:solidFill>
              <a:latin typeface="Arial"/>
              <a:ea typeface="Arial"/>
              <a:cs typeface="Arial"/>
              <a:sym typeface="Arial"/>
            </a:endParaRPr>
          </a:p>
          <a:p>
            <a:pPr marL="0" marR="0" lvl="0" indent="0" algn="l" rtl="0">
              <a:spcBef>
                <a:spcPts val="0"/>
              </a:spcBef>
              <a:spcAft>
                <a:spcPts val="0"/>
              </a:spcAft>
              <a:buNone/>
            </a:pPr>
            <a:endParaRPr sz="1400">
              <a:solidFill>
                <a:srgbClr val="FF0000"/>
              </a:solidFill>
              <a:latin typeface="Arial"/>
              <a:ea typeface="Arial"/>
              <a:cs typeface="Arial"/>
              <a:sym typeface="Arial"/>
            </a:endParaRPr>
          </a:p>
        </p:txBody>
      </p:sp>
      <p:sp>
        <p:nvSpPr>
          <p:cNvPr id="288" name="Google Shape;288;p25"/>
          <p:cNvSpPr txBox="1"/>
          <p:nvPr/>
        </p:nvSpPr>
        <p:spPr>
          <a:xfrm>
            <a:off x="662832" y="3138052"/>
            <a:ext cx="54128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alibri"/>
                <a:ea typeface="Calibri"/>
                <a:cs typeface="Calibri"/>
                <a:sym typeface="Calibri"/>
              </a:rPr>
              <a:t>Two papers for a small audience group </a:t>
            </a:r>
            <a:r>
              <a:rPr lang="en-AU" sz="1800">
                <a:solidFill>
                  <a:srgbClr val="FF0000"/>
                </a:solidFill>
                <a:latin typeface="Calibri"/>
                <a:ea typeface="Calibri"/>
                <a:cs typeface="Calibri"/>
                <a:sym typeface="Calibri"/>
              </a:rPr>
              <a:t>(niche product)</a:t>
            </a:r>
            <a:r>
              <a:rPr lang="en-AU" sz="1800">
                <a:solidFill>
                  <a:schemeClr val="dk1"/>
                </a:solidFill>
                <a:latin typeface="Calibri"/>
                <a:ea typeface="Calibri"/>
                <a:cs typeface="Calibri"/>
                <a:sym typeface="Calibri"/>
              </a:rPr>
              <a:t>:</a:t>
            </a:r>
            <a:r>
              <a:rPr lang="en-AU" sz="1800">
                <a:solidFill>
                  <a:srgbClr val="FF0000"/>
                </a:solidFill>
                <a:latin typeface="Calibri"/>
                <a:ea typeface="Calibri"/>
                <a:cs typeface="Calibri"/>
                <a:sym typeface="Calibri"/>
              </a:rPr>
              <a:t> </a:t>
            </a:r>
            <a:endParaRPr/>
          </a:p>
        </p:txBody>
      </p:sp>
      <p:sp>
        <p:nvSpPr>
          <p:cNvPr id="289" name="Google Shape;289;p25"/>
          <p:cNvSpPr txBox="1"/>
          <p:nvPr/>
        </p:nvSpPr>
        <p:spPr>
          <a:xfrm>
            <a:off x="662832" y="4983966"/>
            <a:ext cx="53103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alibri"/>
                <a:ea typeface="Calibri"/>
                <a:cs typeface="Calibri"/>
                <a:sym typeface="Calibri"/>
              </a:rPr>
              <a:t>Two paper for a big audience group </a:t>
            </a:r>
            <a:r>
              <a:rPr lang="en-AU" sz="1800">
                <a:solidFill>
                  <a:srgbClr val="FF0000"/>
                </a:solidFill>
                <a:latin typeface="Calibri"/>
                <a:ea typeface="Calibri"/>
                <a:cs typeface="Calibri"/>
                <a:sym typeface="Calibri"/>
              </a:rPr>
              <a:t>(general product)</a:t>
            </a:r>
            <a:r>
              <a:rPr lang="en-AU" sz="1800">
                <a:solidFill>
                  <a:schemeClr val="dk1"/>
                </a:solidFill>
                <a:latin typeface="Calibri"/>
                <a:ea typeface="Calibri"/>
                <a:cs typeface="Calibri"/>
                <a:sym typeface="Calibri"/>
              </a:rPr>
              <a:t>:</a:t>
            </a:r>
            <a:r>
              <a:rPr lang="en-AU" sz="1800">
                <a:solidFill>
                  <a:srgbClr val="FF0000"/>
                </a:solidFill>
                <a:latin typeface="Calibri"/>
                <a:ea typeface="Calibri"/>
                <a:cs typeface="Calibri"/>
                <a:sym typeface="Calibri"/>
              </a:rPr>
              <a:t> </a:t>
            </a:r>
            <a:endParaRPr/>
          </a:p>
        </p:txBody>
      </p:sp>
      <p:sp>
        <p:nvSpPr>
          <p:cNvPr id="290" name="Google Shape;290;p25"/>
          <p:cNvSpPr txBox="1"/>
          <p:nvPr/>
        </p:nvSpPr>
        <p:spPr>
          <a:xfrm>
            <a:off x="662832" y="2406728"/>
            <a:ext cx="12949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alibri"/>
                <a:ea typeface="Calibri"/>
                <a:cs typeface="Calibri"/>
                <a:sym typeface="Calibri"/>
              </a:rPr>
              <a:t>EXAMPLES: </a:t>
            </a:r>
            <a:endParaRPr sz="1800">
              <a:solidFill>
                <a:srgbClr val="FF0000"/>
              </a:solidFill>
              <a:latin typeface="Calibri"/>
              <a:ea typeface="Calibri"/>
              <a:cs typeface="Calibri"/>
              <a:sym typeface="Calibri"/>
            </a:endParaRPr>
          </a:p>
        </p:txBody>
      </p:sp>
      <p:sp>
        <p:nvSpPr>
          <p:cNvPr id="291" name="Google Shape;291;p25"/>
          <p:cNvSpPr txBox="1"/>
          <p:nvPr/>
        </p:nvSpPr>
        <p:spPr>
          <a:xfrm>
            <a:off x="0" y="0"/>
            <a:ext cx="10515600" cy="68930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3200"/>
              <a:buFont typeface="Impact"/>
              <a:buNone/>
            </a:pPr>
            <a:r>
              <a:rPr lang="en-AU" sz="3200">
                <a:solidFill>
                  <a:srgbClr val="FF0000"/>
                </a:solidFill>
                <a:latin typeface="Impact"/>
                <a:ea typeface="Impact"/>
                <a:cs typeface="Impact"/>
                <a:sym typeface="Impact"/>
              </a:rPr>
              <a:t>STEP 1: BEFORE WRITING A PAPER</a:t>
            </a:r>
            <a:endParaRPr sz="3200">
              <a:solidFill>
                <a:srgbClr val="FF0000"/>
              </a:solidFill>
              <a:latin typeface="Impact"/>
              <a:ea typeface="Impact"/>
              <a:cs typeface="Impact"/>
              <a:sym typeface="Impact"/>
            </a:endParaRPr>
          </a:p>
        </p:txBody>
      </p:sp>
      <p:pic>
        <p:nvPicPr>
          <p:cNvPr id="292" name="Google Shape;292;p25"/>
          <p:cNvPicPr preferRelativeResize="0"/>
          <p:nvPr/>
        </p:nvPicPr>
        <p:blipFill rotWithShape="1">
          <a:blip r:embed="rId3">
            <a:alphaModFix/>
          </a:blip>
          <a:srcRect/>
          <a:stretch/>
        </p:blipFill>
        <p:spPr>
          <a:xfrm>
            <a:off x="747298" y="3544205"/>
            <a:ext cx="8010525" cy="628650"/>
          </a:xfrm>
          <a:prstGeom prst="rect">
            <a:avLst/>
          </a:prstGeom>
          <a:noFill/>
          <a:ln>
            <a:noFill/>
          </a:ln>
        </p:spPr>
      </p:pic>
      <p:pic>
        <p:nvPicPr>
          <p:cNvPr id="293" name="Google Shape;293;p25"/>
          <p:cNvPicPr preferRelativeResize="0"/>
          <p:nvPr/>
        </p:nvPicPr>
        <p:blipFill rotWithShape="1">
          <a:blip r:embed="rId4">
            <a:alphaModFix/>
          </a:blip>
          <a:srcRect/>
          <a:stretch/>
        </p:blipFill>
        <p:spPr>
          <a:xfrm>
            <a:off x="747298" y="4205149"/>
            <a:ext cx="8067675" cy="647700"/>
          </a:xfrm>
          <a:prstGeom prst="rect">
            <a:avLst/>
          </a:prstGeom>
          <a:noFill/>
          <a:ln>
            <a:noFill/>
          </a:ln>
        </p:spPr>
      </p:pic>
      <p:pic>
        <p:nvPicPr>
          <p:cNvPr id="294" name="Google Shape;294;p25"/>
          <p:cNvPicPr preferRelativeResize="0"/>
          <p:nvPr/>
        </p:nvPicPr>
        <p:blipFill rotWithShape="1">
          <a:blip r:embed="rId5">
            <a:alphaModFix/>
          </a:blip>
          <a:srcRect/>
          <a:stretch/>
        </p:blipFill>
        <p:spPr>
          <a:xfrm>
            <a:off x="718722" y="5407339"/>
            <a:ext cx="8124825" cy="647700"/>
          </a:xfrm>
          <a:prstGeom prst="rect">
            <a:avLst/>
          </a:prstGeom>
          <a:noFill/>
          <a:ln>
            <a:noFill/>
          </a:ln>
        </p:spPr>
      </p:pic>
      <p:pic>
        <p:nvPicPr>
          <p:cNvPr id="295" name="Google Shape;295;p25"/>
          <p:cNvPicPr preferRelativeResize="0"/>
          <p:nvPr/>
        </p:nvPicPr>
        <p:blipFill rotWithShape="1">
          <a:blip r:embed="rId6">
            <a:alphaModFix/>
          </a:blip>
          <a:srcRect/>
          <a:stretch/>
        </p:blipFill>
        <p:spPr>
          <a:xfrm>
            <a:off x="718722" y="6148186"/>
            <a:ext cx="8048625" cy="676275"/>
          </a:xfrm>
          <a:prstGeom prst="rect">
            <a:avLst/>
          </a:prstGeom>
          <a:noFill/>
          <a:ln>
            <a:noFill/>
          </a:ln>
        </p:spPr>
      </p:pic>
      <p:pic>
        <p:nvPicPr>
          <p:cNvPr id="296" name="Google Shape;296;p25" descr="Imag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909300" y="5461378"/>
            <a:ext cx="1282700" cy="13966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26"/>
          <p:cNvPicPr preferRelativeResize="0"/>
          <p:nvPr/>
        </p:nvPicPr>
        <p:blipFill rotWithShape="1">
          <a:blip r:embed="rId3" cstate="email">
            <a:alphaModFix/>
            <a:extLst>
              <a:ext uri="{28A0092B-C50C-407E-A947-70E740481C1C}">
                <a14:useLocalDpi xmlns:a14="http://schemas.microsoft.com/office/drawing/2010/main"/>
              </a:ext>
            </a:extLst>
          </a:blip>
          <a:srcRect l="487" t="2810" r="-188" b="120"/>
          <a:stretch/>
        </p:blipFill>
        <p:spPr>
          <a:xfrm>
            <a:off x="6794836" y="122268"/>
            <a:ext cx="5044083" cy="6599207"/>
          </a:xfrm>
          <a:prstGeom prst="rect">
            <a:avLst/>
          </a:prstGeom>
          <a:noFill/>
          <a:ln w="9525" cap="flat" cmpd="sng">
            <a:solidFill>
              <a:schemeClr val="dk1"/>
            </a:solidFill>
            <a:prstDash val="solid"/>
            <a:round/>
            <a:headEnd type="none" w="sm" len="sm"/>
            <a:tailEnd type="none" w="sm" len="sm"/>
          </a:ln>
        </p:spPr>
      </p:pic>
      <p:sp>
        <p:nvSpPr>
          <p:cNvPr id="302" name="Google Shape;30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14</a:t>
            </a:fld>
            <a:endParaRPr/>
          </a:p>
        </p:txBody>
      </p:sp>
      <p:sp>
        <p:nvSpPr>
          <p:cNvPr id="303" name="Google Shape;303;p26"/>
          <p:cNvSpPr/>
          <p:nvPr/>
        </p:nvSpPr>
        <p:spPr>
          <a:xfrm>
            <a:off x="188380" y="1001406"/>
            <a:ext cx="6537007" cy="575542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600"/>
              <a:buFont typeface="Arial"/>
              <a:buChar char="•"/>
            </a:pPr>
            <a:r>
              <a:rPr lang="en-AU" sz="1600">
                <a:solidFill>
                  <a:schemeClr val="dk1"/>
                </a:solidFill>
                <a:latin typeface="Arial"/>
                <a:ea typeface="Arial"/>
                <a:cs typeface="Arial"/>
                <a:sym typeface="Arial"/>
              </a:rPr>
              <a:t>Title research:                </a:t>
            </a:r>
            <a:r>
              <a:rPr lang="en-AU" sz="1600" b="1">
                <a:solidFill>
                  <a:schemeClr val="accent6"/>
                </a:solidFill>
                <a:latin typeface="Arial"/>
                <a:ea typeface="Arial"/>
                <a:cs typeface="Arial"/>
                <a:sym typeface="Arial"/>
              </a:rPr>
              <a:t>as unique as possible and eye catching</a:t>
            </a:r>
            <a:endParaRPr/>
          </a:p>
          <a:p>
            <a:pPr marL="285750" marR="0" lvl="0" indent="-184150" algn="l" rtl="0">
              <a:spcBef>
                <a:spcPts val="0"/>
              </a:spcBef>
              <a:spcAft>
                <a:spcPts val="0"/>
              </a:spcAft>
              <a:buClr>
                <a:schemeClr val="dk1"/>
              </a:buClr>
              <a:buSzPts val="1600"/>
              <a:buFont typeface="Arial"/>
              <a:buNone/>
            </a:pPr>
            <a:endParaRPr sz="1600" b="1">
              <a:solidFill>
                <a:schemeClr val="accent6"/>
              </a:solidFill>
              <a:latin typeface="Arial"/>
              <a:ea typeface="Arial"/>
              <a:cs typeface="Arial"/>
              <a:sym typeface="Arial"/>
            </a:endParaRPr>
          </a:p>
          <a:p>
            <a:pPr marL="285750" marR="0" lvl="0" indent="-184150" algn="l" rtl="0">
              <a:spcBef>
                <a:spcPts val="0"/>
              </a:spcBef>
              <a:spcAft>
                <a:spcPts val="0"/>
              </a:spcAft>
              <a:buClr>
                <a:schemeClr val="dk1"/>
              </a:buClr>
              <a:buSzPts val="1600"/>
              <a:buFont typeface="Arial"/>
              <a:buNone/>
            </a:pPr>
            <a:endParaRPr sz="1600" b="1">
              <a:solidFill>
                <a:schemeClr val="accent6"/>
              </a:solidFill>
              <a:latin typeface="Arial"/>
              <a:ea typeface="Arial"/>
              <a:cs typeface="Arial"/>
              <a:sym typeface="Arial"/>
            </a:endParaRPr>
          </a:p>
          <a:p>
            <a:pPr marL="285750" marR="0" lvl="0" indent="-184150" algn="l" rtl="0">
              <a:spcBef>
                <a:spcPts val="0"/>
              </a:spcBef>
              <a:spcAft>
                <a:spcPts val="0"/>
              </a:spcAft>
              <a:buClr>
                <a:schemeClr val="dk1"/>
              </a:buClr>
              <a:buSzPts val="1600"/>
              <a:buFont typeface="Arial"/>
              <a:buNone/>
            </a:pPr>
            <a:endParaRPr sz="1600" b="1">
              <a:solidFill>
                <a:schemeClr val="accent6"/>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AU" sz="1600">
                <a:solidFill>
                  <a:schemeClr val="dk1"/>
                </a:solidFill>
                <a:latin typeface="Arial"/>
                <a:ea typeface="Arial"/>
                <a:cs typeface="Arial"/>
                <a:sym typeface="Arial"/>
              </a:rPr>
              <a:t>Keyword research:         </a:t>
            </a:r>
            <a:r>
              <a:rPr lang="en-AU" sz="1600" b="1">
                <a:solidFill>
                  <a:srgbClr val="FF0000"/>
                </a:solidFill>
                <a:latin typeface="Arial"/>
                <a:ea typeface="Arial"/>
                <a:cs typeface="Arial"/>
                <a:sym typeface="Arial"/>
              </a:rPr>
              <a:t>as popular as possible</a:t>
            </a:r>
            <a:r>
              <a:rPr lang="en-AU" sz="1600" b="1">
                <a:solidFill>
                  <a:schemeClr val="dk1"/>
                </a:solidFill>
                <a:latin typeface="Arial"/>
                <a:ea typeface="Arial"/>
                <a:cs typeface="Arial"/>
                <a:sym typeface="Arial"/>
              </a:rPr>
              <a:t>      </a:t>
            </a:r>
            <a:endParaRPr/>
          </a:p>
          <a:p>
            <a:pPr marL="285750" marR="0" lvl="0" indent="-184150" algn="l" rtl="0">
              <a:spcBef>
                <a:spcPts val="0"/>
              </a:spcBef>
              <a:spcAft>
                <a:spcPts val="0"/>
              </a:spcAft>
              <a:buClr>
                <a:schemeClr val="dk1"/>
              </a:buClr>
              <a:buSzPts val="1600"/>
              <a:buFont typeface="Arial"/>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AU" sz="1600" b="1">
                <a:solidFill>
                  <a:schemeClr val="dk1"/>
                </a:solidFill>
                <a:latin typeface="Arial"/>
                <a:ea typeface="Arial"/>
                <a:cs typeface="Arial"/>
                <a:sym typeface="Arial"/>
              </a:rPr>
              <a:t>            </a:t>
            </a:r>
            <a:endParaRPr/>
          </a:p>
          <a:p>
            <a:pPr marL="0" marR="0" lvl="0" indent="0" algn="l" rtl="0">
              <a:spcBef>
                <a:spcPts val="0"/>
              </a:spcBef>
              <a:spcAft>
                <a:spcPts val="0"/>
              </a:spcAft>
              <a:buNone/>
            </a:pPr>
            <a:r>
              <a:rPr lang="en-AU" sz="1600" b="1">
                <a:solidFill>
                  <a:schemeClr val="dk1"/>
                </a:solidFill>
                <a:latin typeface="Arial"/>
                <a:ea typeface="Arial"/>
                <a:cs typeface="Arial"/>
                <a:sym typeface="Arial"/>
              </a:rPr>
              <a:t>     </a:t>
            </a:r>
            <a:endParaRPr/>
          </a:p>
          <a:p>
            <a:pPr marL="285750" marR="0" lvl="0" indent="-285750" algn="l" rtl="0">
              <a:spcBef>
                <a:spcPts val="0"/>
              </a:spcBef>
              <a:spcAft>
                <a:spcPts val="0"/>
              </a:spcAft>
              <a:buClr>
                <a:schemeClr val="dk1"/>
              </a:buClr>
              <a:buSzPts val="1600"/>
              <a:buFont typeface="Arial"/>
              <a:buChar char="•"/>
            </a:pPr>
            <a:r>
              <a:rPr lang="en-AU" sz="1600">
                <a:solidFill>
                  <a:schemeClr val="dk1"/>
                </a:solidFill>
                <a:latin typeface="Arial"/>
                <a:ea typeface="Arial"/>
                <a:cs typeface="Arial"/>
                <a:sym typeface="Arial"/>
              </a:rPr>
              <a:t>Abstract:                       </a:t>
            </a:r>
            <a:r>
              <a:rPr lang="en-AU" sz="1600" b="1">
                <a:solidFill>
                  <a:srgbClr val="A188DE"/>
                </a:solidFill>
                <a:latin typeface="Arial"/>
                <a:ea typeface="Arial"/>
                <a:cs typeface="Arial"/>
                <a:sym typeface="Arial"/>
              </a:rPr>
              <a:t>full of popular keywords</a:t>
            </a:r>
            <a:endParaRPr/>
          </a:p>
          <a:p>
            <a:pPr marL="285750" marR="0" lvl="0" indent="-184150" algn="l" rtl="0">
              <a:spcBef>
                <a:spcPts val="0"/>
              </a:spcBef>
              <a:spcAft>
                <a:spcPts val="0"/>
              </a:spcAft>
              <a:buClr>
                <a:schemeClr val="dk1"/>
              </a:buClr>
              <a:buSzPts val="1600"/>
              <a:buFont typeface="Arial"/>
              <a:buNone/>
            </a:pPr>
            <a:endParaRPr sz="1600" b="1">
              <a:solidFill>
                <a:srgbClr val="A188DE"/>
              </a:solidFill>
              <a:latin typeface="Arial"/>
              <a:ea typeface="Arial"/>
              <a:cs typeface="Arial"/>
              <a:sym typeface="Arial"/>
            </a:endParaRPr>
          </a:p>
          <a:p>
            <a:pPr marL="285750" marR="0" lvl="0" indent="-184150" algn="l" rtl="0">
              <a:spcBef>
                <a:spcPts val="0"/>
              </a:spcBef>
              <a:spcAft>
                <a:spcPts val="0"/>
              </a:spcAft>
              <a:buClr>
                <a:schemeClr val="dk1"/>
              </a:buClr>
              <a:buSzPts val="1600"/>
              <a:buFont typeface="Arial"/>
              <a:buNone/>
            </a:pPr>
            <a:endParaRPr sz="1600" b="1">
              <a:solidFill>
                <a:srgbClr val="A188DE"/>
              </a:solidFill>
              <a:latin typeface="Arial"/>
              <a:ea typeface="Arial"/>
              <a:cs typeface="Arial"/>
              <a:sym typeface="Arial"/>
            </a:endParaRPr>
          </a:p>
          <a:p>
            <a:pPr marL="285750" marR="0" lvl="0" indent="-184150" algn="l" rtl="0">
              <a:spcBef>
                <a:spcPts val="0"/>
              </a:spcBef>
              <a:spcAft>
                <a:spcPts val="0"/>
              </a:spcAft>
              <a:buClr>
                <a:schemeClr val="dk1"/>
              </a:buClr>
              <a:buSzPts val="1600"/>
              <a:buFont typeface="Arial"/>
              <a:buNone/>
            </a:pPr>
            <a:endParaRPr sz="1600" b="1">
              <a:solidFill>
                <a:srgbClr val="A188DE"/>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AU" sz="1600">
                <a:solidFill>
                  <a:schemeClr val="dk1"/>
                </a:solidFill>
                <a:latin typeface="Arial"/>
                <a:ea typeface="Arial"/>
                <a:cs typeface="Arial"/>
                <a:sym typeface="Arial"/>
              </a:rPr>
              <a:t>Branding:                      </a:t>
            </a:r>
            <a:r>
              <a:rPr lang="en-AU" sz="1600" b="1">
                <a:solidFill>
                  <a:schemeClr val="accent2"/>
                </a:solidFill>
                <a:latin typeface="Arial"/>
                <a:ea typeface="Arial"/>
                <a:cs typeface="Arial"/>
                <a:sym typeface="Arial"/>
              </a:rPr>
              <a:t>include website, email, same name, 		          never use abbreviation, etc</a:t>
            </a:r>
            <a:r>
              <a:rPr lang="en-AU" sz="1600" b="1">
                <a:solidFill>
                  <a:schemeClr val="dk1"/>
                </a:solidFill>
                <a:latin typeface="Arial"/>
                <a:ea typeface="Arial"/>
                <a:cs typeface="Arial"/>
                <a:sym typeface="Arial"/>
              </a:rPr>
              <a:t> </a:t>
            </a:r>
            <a:endParaRPr/>
          </a:p>
          <a:p>
            <a:pPr marL="285750" marR="0" lvl="0" indent="-184150" algn="l" rtl="0">
              <a:spcBef>
                <a:spcPts val="0"/>
              </a:spcBef>
              <a:spcAft>
                <a:spcPts val="0"/>
              </a:spcAft>
              <a:buClr>
                <a:schemeClr val="dk1"/>
              </a:buClr>
              <a:buSzPts val="1600"/>
              <a:buFont typeface="Arial"/>
              <a:buNone/>
            </a:pPr>
            <a:endParaRPr sz="1600" b="1">
              <a:solidFill>
                <a:srgbClr val="A188DE"/>
              </a:solidFill>
              <a:latin typeface="Arial"/>
              <a:ea typeface="Arial"/>
              <a:cs typeface="Arial"/>
              <a:sym typeface="Arial"/>
            </a:endParaRPr>
          </a:p>
          <a:p>
            <a:pPr marL="285750" marR="0" lvl="0" indent="-184150" algn="l" rtl="0">
              <a:spcBef>
                <a:spcPts val="0"/>
              </a:spcBef>
              <a:spcAft>
                <a:spcPts val="0"/>
              </a:spcAft>
              <a:buClr>
                <a:schemeClr val="dk1"/>
              </a:buClr>
              <a:buSzPts val="1600"/>
              <a:buFont typeface="Arial"/>
              <a:buNone/>
            </a:pPr>
            <a:endParaRPr sz="1600" b="1">
              <a:solidFill>
                <a:srgbClr val="A188DE"/>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AU" sz="1600">
                <a:solidFill>
                  <a:schemeClr val="dk1"/>
                </a:solidFill>
                <a:latin typeface="Arial"/>
                <a:ea typeface="Arial"/>
                <a:cs typeface="Arial"/>
                <a:sym typeface="Arial"/>
              </a:rPr>
              <a:t>Mini survey:                   </a:t>
            </a:r>
            <a:r>
              <a:rPr lang="en-AU" sz="1600" b="1">
                <a:solidFill>
                  <a:srgbClr val="F37385"/>
                </a:solidFill>
                <a:latin typeface="Arial"/>
                <a:ea typeface="Arial"/>
                <a:cs typeface="Arial"/>
                <a:sym typeface="Arial"/>
              </a:rPr>
              <a:t>makes a bigger audience demographic</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Arial"/>
              <a:ea typeface="Arial"/>
              <a:cs typeface="Arial"/>
              <a:sym typeface="Arial"/>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Arial"/>
              <a:ea typeface="Arial"/>
              <a:cs typeface="Arial"/>
              <a:sym typeface="Arial"/>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AU" sz="1600">
                <a:solidFill>
                  <a:schemeClr val="dk1"/>
                </a:solidFill>
                <a:latin typeface="Arial"/>
                <a:ea typeface="Arial"/>
                <a:cs typeface="Arial"/>
                <a:sym typeface="Arial"/>
              </a:rPr>
              <a:t>Content quality              </a:t>
            </a:r>
            <a:r>
              <a:rPr lang="en-AU" sz="1600" b="1">
                <a:solidFill>
                  <a:srgbClr val="0000FF"/>
                </a:solidFill>
                <a:latin typeface="Arial"/>
                <a:ea typeface="Arial"/>
                <a:cs typeface="Arial"/>
                <a:sym typeface="Arial"/>
              </a:rPr>
              <a:t>quality matters, lots of visualization, </a:t>
            </a:r>
            <a:r>
              <a:rPr lang="en-AU" sz="1200" b="1">
                <a:solidFill>
                  <a:srgbClr val="0000FF"/>
                </a:solidFill>
                <a:latin typeface="Arial"/>
                <a:ea typeface="Arial"/>
                <a:cs typeface="Arial"/>
                <a:sym typeface="Arial"/>
              </a:rPr>
              <a:t>…</a:t>
            </a:r>
            <a:endParaRPr/>
          </a:p>
          <a:p>
            <a:pPr marL="0" marR="0" lvl="0" indent="0" algn="l" rtl="0">
              <a:spcBef>
                <a:spcPts val="0"/>
              </a:spcBef>
              <a:spcAft>
                <a:spcPts val="0"/>
              </a:spcAft>
              <a:buNone/>
            </a:pPr>
            <a:endParaRPr sz="1600">
              <a:solidFill>
                <a:srgbClr val="FF0000"/>
              </a:solidFill>
              <a:latin typeface="Arial"/>
              <a:ea typeface="Arial"/>
              <a:cs typeface="Arial"/>
              <a:sym typeface="Arial"/>
            </a:endParaRPr>
          </a:p>
          <a:p>
            <a:pPr marL="0" marR="0" lvl="0" indent="0" algn="l" rtl="0">
              <a:spcBef>
                <a:spcPts val="0"/>
              </a:spcBef>
              <a:spcAft>
                <a:spcPts val="0"/>
              </a:spcAft>
              <a:buNone/>
            </a:pPr>
            <a:endParaRPr sz="1600">
              <a:solidFill>
                <a:srgbClr val="FF0000"/>
              </a:solidFill>
              <a:latin typeface="Arial"/>
              <a:ea typeface="Arial"/>
              <a:cs typeface="Arial"/>
              <a:sym typeface="Arial"/>
            </a:endParaRPr>
          </a:p>
        </p:txBody>
      </p:sp>
      <p:sp>
        <p:nvSpPr>
          <p:cNvPr id="304" name="Google Shape;304;p26"/>
          <p:cNvSpPr txBox="1"/>
          <p:nvPr/>
        </p:nvSpPr>
        <p:spPr>
          <a:xfrm>
            <a:off x="0" y="0"/>
            <a:ext cx="10515600" cy="68930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3200"/>
              <a:buFont typeface="Impact"/>
              <a:buNone/>
            </a:pPr>
            <a:r>
              <a:rPr lang="en-AU" sz="3200">
                <a:solidFill>
                  <a:srgbClr val="FF0000"/>
                </a:solidFill>
                <a:latin typeface="Impact"/>
                <a:ea typeface="Impact"/>
                <a:cs typeface="Impact"/>
                <a:sym typeface="Impact"/>
              </a:rPr>
              <a:t>STEP 2: DURING WRITING A PAPER</a:t>
            </a:r>
            <a:endParaRPr/>
          </a:p>
        </p:txBody>
      </p:sp>
      <p:sp>
        <p:nvSpPr>
          <p:cNvPr id="305" name="Google Shape;305;p26"/>
          <p:cNvSpPr txBox="1"/>
          <p:nvPr/>
        </p:nvSpPr>
        <p:spPr>
          <a:xfrm>
            <a:off x="0" y="2971141"/>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Impact"/>
              <a:buNone/>
            </a:pPr>
            <a:r>
              <a:rPr lang="en-AU" sz="4400">
                <a:solidFill>
                  <a:schemeClr val="dk1"/>
                </a:solidFill>
                <a:latin typeface="Impact"/>
                <a:ea typeface="Impact"/>
                <a:cs typeface="Impact"/>
                <a:sym typeface="Impact"/>
              </a:rPr>
              <a:t>    </a:t>
            </a:r>
            <a:endParaRPr sz="3200">
              <a:solidFill>
                <a:schemeClr val="dk1"/>
              </a:solidFill>
              <a:latin typeface="Impact"/>
              <a:ea typeface="Impact"/>
              <a:cs typeface="Impact"/>
              <a:sym typeface="Impact"/>
            </a:endParaRPr>
          </a:p>
        </p:txBody>
      </p:sp>
      <p:sp>
        <p:nvSpPr>
          <p:cNvPr id="306" name="Google Shape;306;p26"/>
          <p:cNvSpPr/>
          <p:nvPr/>
        </p:nvSpPr>
        <p:spPr>
          <a:xfrm>
            <a:off x="7000875" y="1272540"/>
            <a:ext cx="2095500" cy="259080"/>
          </a:xfrm>
          <a:prstGeom prst="rect">
            <a:avLst/>
          </a:prstGeom>
          <a:solidFill>
            <a:srgbClr val="70AD47">
              <a:alpha val="4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26"/>
          <p:cNvSpPr/>
          <p:nvPr/>
        </p:nvSpPr>
        <p:spPr>
          <a:xfrm>
            <a:off x="7000876" y="2681901"/>
            <a:ext cx="1270326" cy="709000"/>
          </a:xfrm>
          <a:prstGeom prst="rect">
            <a:avLst/>
          </a:prstGeom>
          <a:solidFill>
            <a:srgbClr val="FF0000">
              <a:alpha val="4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26"/>
          <p:cNvSpPr/>
          <p:nvPr/>
        </p:nvSpPr>
        <p:spPr>
          <a:xfrm>
            <a:off x="10062947" y="2677673"/>
            <a:ext cx="1282065" cy="113152"/>
          </a:xfrm>
          <a:prstGeom prst="rect">
            <a:avLst/>
          </a:prstGeom>
          <a:solidFill>
            <a:schemeClr val="accent2">
              <a:alpha val="4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26"/>
          <p:cNvSpPr/>
          <p:nvPr/>
        </p:nvSpPr>
        <p:spPr>
          <a:xfrm>
            <a:off x="8500044" y="2215929"/>
            <a:ext cx="3120456" cy="565371"/>
          </a:xfrm>
          <a:custGeom>
            <a:avLst/>
            <a:gdLst/>
            <a:ahLst/>
            <a:cxnLst/>
            <a:rect l="l" t="t" r="r" b="b"/>
            <a:pathLst>
              <a:path w="3120456" h="565371" extrusionOk="0">
                <a:moveTo>
                  <a:pt x="7620" y="0"/>
                </a:moveTo>
                <a:lnTo>
                  <a:pt x="3120456" y="0"/>
                </a:lnTo>
                <a:lnTo>
                  <a:pt x="3120456" y="434998"/>
                </a:lnTo>
                <a:lnTo>
                  <a:pt x="1550736" y="443451"/>
                </a:lnTo>
                <a:lnTo>
                  <a:pt x="1535496" y="565371"/>
                </a:lnTo>
                <a:lnTo>
                  <a:pt x="0" y="564538"/>
                </a:lnTo>
                <a:lnTo>
                  <a:pt x="7620" y="0"/>
                </a:lnTo>
                <a:close/>
              </a:path>
            </a:pathLst>
          </a:custGeom>
          <a:solidFill>
            <a:srgbClr val="A188DE">
              <a:alpha val="4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26"/>
          <p:cNvSpPr/>
          <p:nvPr/>
        </p:nvSpPr>
        <p:spPr>
          <a:xfrm>
            <a:off x="7075907" y="5870720"/>
            <a:ext cx="2129053" cy="240520"/>
          </a:xfrm>
          <a:prstGeom prst="rect">
            <a:avLst/>
          </a:prstGeom>
          <a:solidFill>
            <a:schemeClr val="accent2">
              <a:alpha val="4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1" name="Google Shape;311;p26" descr="Ima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909300" y="5461378"/>
            <a:ext cx="1282700" cy="13966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27" descr="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09300" y="5461378"/>
            <a:ext cx="1282700" cy="1396622"/>
          </a:xfrm>
          <a:prstGeom prst="rect">
            <a:avLst/>
          </a:prstGeom>
          <a:noFill/>
          <a:ln>
            <a:noFill/>
          </a:ln>
        </p:spPr>
      </p:pic>
      <p:pic>
        <p:nvPicPr>
          <p:cNvPr id="317" name="Google Shape;317;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84848" y="836303"/>
            <a:ext cx="6527910" cy="4796147"/>
          </a:xfrm>
          <a:prstGeom prst="rect">
            <a:avLst/>
          </a:prstGeom>
          <a:noFill/>
          <a:ln w="9525" cap="flat" cmpd="sng">
            <a:solidFill>
              <a:schemeClr val="dk1"/>
            </a:solidFill>
            <a:prstDash val="solid"/>
            <a:round/>
            <a:headEnd type="none" w="sm" len="sm"/>
            <a:tailEnd type="none" w="sm" len="sm"/>
          </a:ln>
        </p:spPr>
      </p:pic>
      <p:sp>
        <p:nvSpPr>
          <p:cNvPr id="318" name="Google Shape;31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15</a:t>
            </a:fld>
            <a:endParaRPr/>
          </a:p>
        </p:txBody>
      </p:sp>
      <p:sp>
        <p:nvSpPr>
          <p:cNvPr id="319" name="Google Shape;319;p27"/>
          <p:cNvSpPr/>
          <p:nvPr/>
        </p:nvSpPr>
        <p:spPr>
          <a:xfrm>
            <a:off x="277393" y="1601650"/>
            <a:ext cx="3879828" cy="286232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Arial"/>
                <a:ea typeface="Arial"/>
                <a:cs typeface="Arial"/>
                <a:sym typeface="Arial"/>
              </a:rPr>
              <a:t>Where to find keywords? </a:t>
            </a:r>
            <a:endParaRPr sz="1800" b="1">
              <a:solidFill>
                <a:schemeClr val="accent6"/>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b="1">
              <a:solidFill>
                <a:schemeClr val="accent6"/>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b="1">
              <a:solidFill>
                <a:schemeClr val="accent6"/>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Arial"/>
                <a:ea typeface="Arial"/>
                <a:cs typeface="Arial"/>
                <a:sym typeface="Arial"/>
              </a:rPr>
              <a:t>Google AdWords </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Arial"/>
                <a:ea typeface="Arial"/>
                <a:cs typeface="Arial"/>
                <a:sym typeface="Arial"/>
              </a:rPr>
              <a:t>Google Trend </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Arial"/>
                <a:ea typeface="Arial"/>
                <a:cs typeface="Arial"/>
                <a:sym typeface="Arial"/>
              </a:rPr>
              <a:t>…</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rgbClr val="FF0000"/>
              </a:solidFill>
              <a:latin typeface="Arial"/>
              <a:ea typeface="Arial"/>
              <a:cs typeface="Arial"/>
              <a:sym typeface="Arial"/>
            </a:endParaRPr>
          </a:p>
          <a:p>
            <a:pPr marL="0" marR="0" lvl="0" indent="0" algn="l" rtl="0">
              <a:spcBef>
                <a:spcPts val="0"/>
              </a:spcBef>
              <a:spcAft>
                <a:spcPts val="0"/>
              </a:spcAft>
              <a:buNone/>
            </a:pPr>
            <a:endParaRPr sz="1800">
              <a:solidFill>
                <a:srgbClr val="FF0000"/>
              </a:solidFill>
              <a:latin typeface="Arial"/>
              <a:ea typeface="Arial"/>
              <a:cs typeface="Arial"/>
              <a:sym typeface="Arial"/>
            </a:endParaRPr>
          </a:p>
        </p:txBody>
      </p:sp>
      <p:sp>
        <p:nvSpPr>
          <p:cNvPr id="320" name="Google Shape;320;p27"/>
          <p:cNvSpPr txBox="1"/>
          <p:nvPr/>
        </p:nvSpPr>
        <p:spPr>
          <a:xfrm>
            <a:off x="0" y="0"/>
            <a:ext cx="10515600" cy="68930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3200"/>
              <a:buFont typeface="Impact"/>
              <a:buNone/>
            </a:pPr>
            <a:r>
              <a:rPr lang="en-AU" sz="3200">
                <a:solidFill>
                  <a:srgbClr val="FF0000"/>
                </a:solidFill>
                <a:latin typeface="Impact"/>
                <a:ea typeface="Impact"/>
                <a:cs typeface="Impact"/>
                <a:sym typeface="Impact"/>
              </a:rPr>
              <a:t>STEP 2: DURING WRITING A PAPER</a:t>
            </a:r>
            <a:endParaRPr/>
          </a:p>
        </p:txBody>
      </p:sp>
      <p:pic>
        <p:nvPicPr>
          <p:cNvPr id="321" name="Google Shape;321;p27" descr="Image result for iceberg clipar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01336" y="3641048"/>
            <a:ext cx="2872084" cy="3080427"/>
          </a:xfrm>
          <a:prstGeom prst="ellipse">
            <a:avLst/>
          </a:prstGeom>
          <a:noFill/>
          <a:ln>
            <a:noFill/>
          </a:ln>
        </p:spPr>
      </p:pic>
      <p:sp>
        <p:nvSpPr>
          <p:cNvPr id="322" name="Google Shape;322;p27"/>
          <p:cNvSpPr/>
          <p:nvPr/>
        </p:nvSpPr>
        <p:spPr>
          <a:xfrm>
            <a:off x="649537" y="4072016"/>
            <a:ext cx="1028343" cy="1662959"/>
          </a:xfrm>
          <a:custGeom>
            <a:avLst/>
            <a:gdLst/>
            <a:ahLst/>
            <a:cxnLst/>
            <a:rect l="l" t="t" r="r" b="b"/>
            <a:pathLst>
              <a:path w="1028343" h="1662959" extrusionOk="0">
                <a:moveTo>
                  <a:pt x="735380" y="1662959"/>
                </a:moveTo>
                <a:cubicBezTo>
                  <a:pt x="399508" y="1305632"/>
                  <a:pt x="63636" y="948306"/>
                  <a:pt x="7411" y="677537"/>
                </a:cubicBezTo>
                <a:cubicBezTo>
                  <a:pt x="-48814" y="406768"/>
                  <a:pt x="227873" y="130081"/>
                  <a:pt x="398028" y="38345"/>
                </a:cubicBezTo>
                <a:cubicBezTo>
                  <a:pt x="568183" y="-53391"/>
                  <a:pt x="798263" y="36865"/>
                  <a:pt x="1028343" y="127122"/>
                </a:cubicBezTo>
              </a:path>
            </a:pathLst>
          </a:custGeom>
          <a:noFill/>
          <a:ln w="12700" cap="flat" cmpd="sng">
            <a:solidFill>
              <a:srgbClr val="D8232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27"/>
          <p:cNvSpPr/>
          <p:nvPr/>
        </p:nvSpPr>
        <p:spPr>
          <a:xfrm rot="-3114179">
            <a:off x="3619" y="4108987"/>
            <a:ext cx="1343638"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050" b="1">
                <a:solidFill>
                  <a:srgbClr val="FF0000"/>
                </a:solidFill>
                <a:latin typeface="Arial"/>
                <a:ea typeface="Arial"/>
                <a:cs typeface="Arial"/>
                <a:sym typeface="Arial"/>
              </a:rPr>
              <a:t>Popular keywords</a:t>
            </a:r>
            <a:endParaRPr sz="1050" b="1">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16</a:t>
            </a:fld>
            <a:endParaRPr/>
          </a:p>
        </p:txBody>
      </p:sp>
      <p:sp>
        <p:nvSpPr>
          <p:cNvPr id="329" name="Google Shape;329;p28"/>
          <p:cNvSpPr/>
          <p:nvPr/>
        </p:nvSpPr>
        <p:spPr>
          <a:xfrm>
            <a:off x="188379" y="1001406"/>
            <a:ext cx="11500858" cy="53553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a:solidFill>
                  <a:schemeClr val="dk1"/>
                </a:solidFill>
                <a:latin typeface="Arial"/>
                <a:ea typeface="Arial"/>
                <a:cs typeface="Arial"/>
                <a:sym typeface="Arial"/>
              </a:rPr>
              <a:t>Basically, you have to </a:t>
            </a:r>
            <a:r>
              <a:rPr lang="en-AU" sz="1800" b="1">
                <a:solidFill>
                  <a:srgbClr val="FF0000"/>
                </a:solidFill>
                <a:latin typeface="Arial"/>
                <a:ea typeface="Arial"/>
                <a:cs typeface="Arial"/>
                <a:sym typeface="Arial"/>
              </a:rPr>
              <a:t>drive traffic to your research outputs </a:t>
            </a:r>
            <a:r>
              <a:rPr lang="en-AU" sz="1800">
                <a:solidFill>
                  <a:schemeClr val="dk1"/>
                </a:solidFill>
                <a:latin typeface="Arial"/>
                <a:ea typeface="Arial"/>
                <a:cs typeface="Arial"/>
                <a:sym typeface="Arial"/>
              </a:rPr>
              <a:t>to increase “conversion rate”.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Arial"/>
                <a:ea typeface="Arial"/>
                <a:cs typeface="Arial"/>
                <a:sym typeface="Arial"/>
              </a:rPr>
              <a:t>Uploading the final accepted version in as many websites </a:t>
            </a:r>
            <a:r>
              <a:rPr lang="en-AU" sz="1800" b="1">
                <a:solidFill>
                  <a:schemeClr val="dk1"/>
                </a:solidFill>
                <a:latin typeface="Arial"/>
                <a:ea typeface="Arial"/>
                <a:cs typeface="Arial"/>
                <a:sym typeface="Arial"/>
              </a:rPr>
              <a:t>if you are allowed</a:t>
            </a:r>
            <a:r>
              <a:rPr lang="en-AU" sz="1800">
                <a:solidFill>
                  <a:schemeClr val="dk1"/>
                </a:solidFill>
                <a:latin typeface="Arial"/>
                <a:ea typeface="Arial"/>
                <a:cs typeface="Arial"/>
                <a:sym typeface="Arial"/>
              </a:rPr>
              <a:t>: Academia, ResearchGate, etc. </a:t>
            </a:r>
            <a:endParaRPr/>
          </a:p>
          <a:p>
            <a:pPr marL="742950" marR="0" lvl="1" indent="-285750" algn="l" rtl="0">
              <a:spcBef>
                <a:spcPts val="0"/>
              </a:spcBef>
              <a:spcAft>
                <a:spcPts val="0"/>
              </a:spcAft>
              <a:buClr>
                <a:schemeClr val="dk1"/>
              </a:buClr>
              <a:buSzPts val="1800"/>
              <a:buFont typeface="Arial"/>
              <a:buChar char="•"/>
            </a:pPr>
            <a:r>
              <a:rPr lang="en-AU" sz="1800" b="0" i="0" u="none" strike="noStrike" cap="none">
                <a:solidFill>
                  <a:schemeClr val="dk1"/>
                </a:solidFill>
                <a:latin typeface="Arial"/>
                <a:ea typeface="Arial"/>
                <a:cs typeface="Arial"/>
                <a:sym typeface="Arial"/>
              </a:rPr>
              <a:t>Free marketing </a:t>
            </a:r>
            <a:endParaRPr/>
          </a:p>
          <a:p>
            <a:pPr marL="742950" marR="0" lvl="1" indent="-285750" algn="l" rtl="0">
              <a:spcBef>
                <a:spcPts val="0"/>
              </a:spcBef>
              <a:spcAft>
                <a:spcPts val="0"/>
              </a:spcAft>
              <a:buClr>
                <a:schemeClr val="dk1"/>
              </a:buClr>
              <a:buSzPts val="1800"/>
              <a:buFont typeface="Arial"/>
              <a:buChar char="•"/>
            </a:pPr>
            <a:r>
              <a:rPr lang="en-AU" sz="1800" b="0" i="0" u="none" strike="noStrike" cap="none">
                <a:solidFill>
                  <a:schemeClr val="dk1"/>
                </a:solidFill>
                <a:latin typeface="Arial"/>
                <a:ea typeface="Arial"/>
                <a:cs typeface="Arial"/>
                <a:sym typeface="Arial"/>
              </a:rPr>
              <a:t>Personal branding </a:t>
            </a:r>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Arial"/>
                <a:ea typeface="Arial"/>
                <a:cs typeface="Arial"/>
                <a:sym typeface="Arial"/>
              </a:rPr>
              <a:t>Personal website (very important):  </a:t>
            </a:r>
            <a:r>
              <a:rPr lang="en-AU" sz="1800" u="sng">
                <a:solidFill>
                  <a:schemeClr val="hlink"/>
                </a:solidFill>
                <a:latin typeface="Calibri"/>
                <a:ea typeface="Calibri"/>
                <a:cs typeface="Calibri"/>
                <a:sym typeface="Calibri"/>
                <a:hlinkClick r:id="rId3"/>
              </a:rPr>
              <a:t>http://www.seyedalimirjalili.com</a:t>
            </a:r>
            <a:r>
              <a:rPr lang="en-AU" sz="1800">
                <a:solidFill>
                  <a:schemeClr val="dk1"/>
                </a:solidFill>
                <a:latin typeface="Calibri"/>
                <a:ea typeface="Calibri"/>
                <a:cs typeface="Calibri"/>
                <a:sym typeface="Calibri"/>
              </a:rPr>
              <a:t> </a:t>
            </a:r>
            <a:endParaRPr sz="1800">
              <a:solidFill>
                <a:schemeClr val="dk1"/>
              </a:solidFill>
              <a:latin typeface="Garamond"/>
              <a:ea typeface="Garamond"/>
              <a:cs typeface="Garamond"/>
              <a:sym typeface="Garamond"/>
            </a:endParaRPr>
          </a:p>
          <a:p>
            <a:pPr marL="742950" marR="0" lvl="1" indent="-285750" algn="l" rtl="0">
              <a:spcBef>
                <a:spcPts val="0"/>
              </a:spcBef>
              <a:spcAft>
                <a:spcPts val="0"/>
              </a:spcAft>
              <a:buClr>
                <a:schemeClr val="dk1"/>
              </a:buClr>
              <a:buSzPts val="1800"/>
              <a:buFont typeface="Arial"/>
              <a:buChar char="•"/>
            </a:pPr>
            <a:r>
              <a:rPr lang="en-AU" sz="1800" b="0" i="0" u="none" strike="noStrike" cap="none">
                <a:solidFill>
                  <a:schemeClr val="dk1"/>
                </a:solidFill>
                <a:latin typeface="Arial"/>
                <a:ea typeface="Arial"/>
                <a:cs typeface="Arial"/>
                <a:sym typeface="Arial"/>
              </a:rPr>
              <a:t>Content marketing</a:t>
            </a:r>
            <a:endParaRPr sz="1800" b="0" i="0" u="none" strike="noStrike" cap="none">
              <a:solidFill>
                <a:schemeClr val="dk1"/>
              </a:solidFill>
              <a:latin typeface="Arial"/>
              <a:ea typeface="Arial"/>
              <a:cs typeface="Arial"/>
              <a:sym typeface="Arial"/>
            </a:endParaRPr>
          </a:p>
          <a:p>
            <a:pPr marL="742950" marR="0" lvl="1" indent="-285750" algn="l" rtl="0">
              <a:spcBef>
                <a:spcPts val="0"/>
              </a:spcBef>
              <a:spcAft>
                <a:spcPts val="0"/>
              </a:spcAft>
              <a:buClr>
                <a:schemeClr val="dk1"/>
              </a:buClr>
              <a:buSzPts val="1800"/>
              <a:buFont typeface="Arial"/>
              <a:buChar char="•"/>
            </a:pPr>
            <a:r>
              <a:rPr lang="en-AU" sz="1800" b="0" i="0" u="none" strike="noStrike" cap="none">
                <a:solidFill>
                  <a:schemeClr val="dk1"/>
                </a:solidFill>
                <a:latin typeface="Arial"/>
                <a:ea typeface="Arial"/>
                <a:cs typeface="Arial"/>
                <a:sym typeface="Arial"/>
              </a:rPr>
              <a:t>Personal branding </a:t>
            </a:r>
            <a:endParaRPr/>
          </a:p>
          <a:p>
            <a:pPr marL="742950" marR="0" lvl="1" indent="-285750" algn="l" rtl="0">
              <a:spcBef>
                <a:spcPts val="0"/>
              </a:spcBef>
              <a:spcAft>
                <a:spcPts val="0"/>
              </a:spcAft>
              <a:buClr>
                <a:schemeClr val="dk1"/>
              </a:buClr>
              <a:buSzPts val="1800"/>
              <a:buFont typeface="Arial"/>
              <a:buChar char="•"/>
            </a:pPr>
            <a:r>
              <a:rPr lang="en-AU" sz="1800" b="0" i="0" u="none" strike="noStrike" cap="none">
                <a:solidFill>
                  <a:schemeClr val="dk1"/>
                </a:solidFill>
                <a:latin typeface="Arial"/>
                <a:ea typeface="Arial"/>
                <a:cs typeface="Arial"/>
                <a:sym typeface="Arial"/>
              </a:rPr>
              <a:t>“Upsell” and “Cross-sell”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Garamond"/>
              <a:ea typeface="Garamond"/>
              <a:cs typeface="Garamond"/>
              <a:sym typeface="Garamond"/>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Garamond"/>
              <a:ea typeface="Garamond"/>
              <a:cs typeface="Garamond"/>
              <a:sym typeface="Garamond"/>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Arial"/>
                <a:ea typeface="Arial"/>
                <a:cs typeface="Arial"/>
                <a:sym typeface="Arial"/>
              </a:rPr>
              <a:t>Sharing code and data in as many websites as possible: Make them as easy as possible to use and understand </a:t>
            </a:r>
            <a:r>
              <a:rPr lang="en-AU" sz="1800" u="sng">
                <a:solidFill>
                  <a:schemeClr val="hlink"/>
                </a:solidFill>
                <a:latin typeface="Arial"/>
                <a:ea typeface="Arial"/>
                <a:cs typeface="Arial"/>
                <a:sym typeface="Arial"/>
                <a:hlinkClick r:id="rId4"/>
              </a:rPr>
              <a:t>https://au.mathworks.com/matlabcentral/profile/authors/2943818-seyedali-mirjalili</a:t>
            </a:r>
            <a:r>
              <a:rPr lang="en-AU" sz="18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Garamond"/>
              <a:ea typeface="Garamond"/>
              <a:cs typeface="Garamond"/>
              <a:sym typeface="Garamond"/>
            </a:endParaRPr>
          </a:p>
        </p:txBody>
      </p:sp>
      <p:sp>
        <p:nvSpPr>
          <p:cNvPr id="330" name="Google Shape;330;p28"/>
          <p:cNvSpPr txBox="1"/>
          <p:nvPr/>
        </p:nvSpPr>
        <p:spPr>
          <a:xfrm>
            <a:off x="0" y="0"/>
            <a:ext cx="10515600" cy="68930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3200"/>
              <a:buFont typeface="Impact"/>
              <a:buNone/>
            </a:pPr>
            <a:r>
              <a:rPr lang="en-AU" sz="3200">
                <a:solidFill>
                  <a:srgbClr val="FF0000"/>
                </a:solidFill>
                <a:latin typeface="Impact"/>
                <a:ea typeface="Impact"/>
                <a:cs typeface="Impact"/>
                <a:sym typeface="Impact"/>
              </a:rPr>
              <a:t>STEP 3: AFTER PUBLISHING A PAPER</a:t>
            </a:r>
            <a:endParaRPr/>
          </a:p>
        </p:txBody>
      </p:sp>
      <p:pic>
        <p:nvPicPr>
          <p:cNvPr id="331" name="Google Shape;331;p28" descr="Im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909300" y="5461378"/>
            <a:ext cx="1282700" cy="13966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17</a:t>
            </a:fld>
            <a:endParaRPr/>
          </a:p>
        </p:txBody>
      </p:sp>
      <p:sp>
        <p:nvSpPr>
          <p:cNvPr id="337" name="Google Shape;337;p29"/>
          <p:cNvSpPr/>
          <p:nvPr/>
        </p:nvSpPr>
        <p:spPr>
          <a:xfrm>
            <a:off x="188378" y="1001406"/>
            <a:ext cx="11879383" cy="590931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Use A Unique Name Consistently Throughout Academic Careers </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Use a standardized institutional affiliation and address, using no abbreviations</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Repeat key phrases in the abstract while writing naturally</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Assign keyword terms to the manuscript</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Make a unique phrase that reflects author's research interest and use it throughout academic life</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Avoid boring titles and use eye-catching (“sexy”) titles </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Publish in journal with high impact factor </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Self-archive articles (when allowed of course) </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Keep your professional web pages and published lists up to date</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Make your research easy to find online</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Open Access increases citation rate</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Deposit paper in Open Access repository (when allowed of course)</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Publish with international authors </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Team-authored articles get cited more </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Use more references </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Publish a longer paper </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Contribute to Wikipedia</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Start blogging</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Garamond"/>
              <a:ea typeface="Garamond"/>
              <a:cs typeface="Garamond"/>
              <a:sym typeface="Garamond"/>
            </a:endParaRPr>
          </a:p>
        </p:txBody>
      </p:sp>
      <p:sp>
        <p:nvSpPr>
          <p:cNvPr id="338" name="Google Shape;338;p29"/>
          <p:cNvSpPr txBox="1"/>
          <p:nvPr/>
        </p:nvSpPr>
        <p:spPr>
          <a:xfrm>
            <a:off x="0" y="0"/>
            <a:ext cx="10515600" cy="68930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3200"/>
              <a:buFont typeface="Impact"/>
              <a:buNone/>
            </a:pPr>
            <a:r>
              <a:rPr lang="en-AU" sz="3200">
                <a:solidFill>
                  <a:srgbClr val="FF0000"/>
                </a:solidFill>
                <a:latin typeface="Impact"/>
                <a:ea typeface="Impact"/>
                <a:cs typeface="Impact"/>
                <a:sym typeface="Impact"/>
              </a:rPr>
              <a:t>EFFECTIVE STRATEGIES FOR INCREASING CITATION FREQUENCY</a:t>
            </a:r>
            <a:endParaRPr sz="3200">
              <a:solidFill>
                <a:srgbClr val="FF0000"/>
              </a:solidFill>
              <a:latin typeface="Impact"/>
              <a:ea typeface="Impact"/>
              <a:cs typeface="Impact"/>
              <a:sym typeface="Impact"/>
            </a:endParaRPr>
          </a:p>
        </p:txBody>
      </p:sp>
      <p:pic>
        <p:nvPicPr>
          <p:cNvPr id="339" name="Google Shape;339;p29" descr="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09300" y="5461378"/>
            <a:ext cx="1282700" cy="13966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18</a:t>
            </a:fld>
            <a:endParaRPr/>
          </a:p>
        </p:txBody>
      </p:sp>
      <p:sp>
        <p:nvSpPr>
          <p:cNvPr id="345" name="Google Shape;345;p30"/>
          <p:cNvSpPr/>
          <p:nvPr/>
        </p:nvSpPr>
        <p:spPr>
          <a:xfrm>
            <a:off x="188378" y="1001406"/>
            <a:ext cx="11879383" cy="510909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Join academic social networking sites </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Write a review paper</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Share your research data (when allowed of course) </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Publish across disciplines</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Present and participate in conferences </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Publicize yourself </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Create videos and podcasts in your area </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Create an online CV and a personal website </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Publish tutorial papers or make your papers educational too </a:t>
            </a:r>
            <a:endParaRPr/>
          </a:p>
          <a:p>
            <a:pPr marL="285750" marR="0" lvl="0" indent="-285750" algn="l" rtl="0">
              <a:spcBef>
                <a:spcPts val="0"/>
              </a:spcBef>
              <a:spcAft>
                <a:spcPts val="0"/>
              </a:spcAft>
              <a:buClr>
                <a:schemeClr val="dk1"/>
              </a:buClr>
              <a:buSzPts val="2000"/>
              <a:buFont typeface="Arial"/>
              <a:buChar char="•"/>
            </a:pPr>
            <a:r>
              <a:rPr lang="en-AU" sz="2000">
                <a:solidFill>
                  <a:schemeClr val="dk1"/>
                </a:solidFill>
                <a:latin typeface="Arial"/>
                <a:ea typeface="Arial"/>
                <a:cs typeface="Arial"/>
                <a:sym typeface="Arial"/>
              </a:rPr>
              <a:t>Write books as thousands of third-party seller will promote your brand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Garamond"/>
              <a:ea typeface="Garamond"/>
              <a:cs typeface="Garamond"/>
              <a:sym typeface="Garamond"/>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Garamond"/>
              <a:ea typeface="Garamond"/>
              <a:cs typeface="Garamond"/>
              <a:sym typeface="Garamond"/>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Arial"/>
                <a:ea typeface="Arial"/>
                <a:cs typeface="Arial"/>
                <a:sym typeface="Arial"/>
              </a:rPr>
              <a:t>For more information, please refer to: Ale Ebrahim, Nader, et al. "Effective strategies for increasing citation frequency." International Education Studies 6.11 (2013): 93-99.</a:t>
            </a:r>
            <a:endParaRPr sz="14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Garamond"/>
              <a:ea typeface="Garamond"/>
              <a:cs typeface="Garamond"/>
              <a:sym typeface="Garamond"/>
            </a:endParaRPr>
          </a:p>
        </p:txBody>
      </p:sp>
      <p:sp>
        <p:nvSpPr>
          <p:cNvPr id="346" name="Google Shape;346;p30"/>
          <p:cNvSpPr txBox="1"/>
          <p:nvPr/>
        </p:nvSpPr>
        <p:spPr>
          <a:xfrm>
            <a:off x="0" y="0"/>
            <a:ext cx="10515600" cy="68930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3200"/>
              <a:buFont typeface="Impact"/>
              <a:buNone/>
            </a:pPr>
            <a:r>
              <a:rPr lang="en-AU" sz="3200">
                <a:solidFill>
                  <a:srgbClr val="FF0000"/>
                </a:solidFill>
                <a:latin typeface="Impact"/>
                <a:ea typeface="Impact"/>
                <a:cs typeface="Impact"/>
                <a:sym typeface="Impact"/>
              </a:rPr>
              <a:t>EFFECTIVE STRATEGIES FOR INCREASING CITATION FREQUENCY</a:t>
            </a:r>
            <a:endParaRPr sz="3200">
              <a:solidFill>
                <a:srgbClr val="FF0000"/>
              </a:solidFill>
              <a:latin typeface="Impact"/>
              <a:ea typeface="Impact"/>
              <a:cs typeface="Impact"/>
              <a:sym typeface="Impact"/>
            </a:endParaRPr>
          </a:p>
        </p:txBody>
      </p:sp>
      <p:pic>
        <p:nvPicPr>
          <p:cNvPr id="347" name="Google Shape;347;p30" descr="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09300" y="5461378"/>
            <a:ext cx="1282700" cy="13966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1"/>
        <p:cNvGrpSpPr/>
        <p:nvPr/>
      </p:nvGrpSpPr>
      <p:grpSpPr>
        <a:xfrm>
          <a:off x="0" y="0"/>
          <a:ext cx="0" cy="0"/>
          <a:chOff x="0" y="0"/>
          <a:chExt cx="0" cy="0"/>
        </a:xfrm>
      </p:grpSpPr>
      <p:pic>
        <p:nvPicPr>
          <p:cNvPr id="352" name="Google Shape;352;p31" descr="Related 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96867" y="5"/>
            <a:ext cx="4831627" cy="4520011"/>
          </a:xfrm>
          <a:custGeom>
            <a:avLst/>
            <a:gdLst/>
            <a:ahLst/>
            <a:cxnLst/>
            <a:rect l="l" t="t" r="r" b="b"/>
            <a:pathLst>
              <a:path w="4831627" h="4520011" extrusionOk="0">
                <a:moveTo>
                  <a:pt x="0" y="0"/>
                </a:moveTo>
                <a:lnTo>
                  <a:pt x="4831627" y="0"/>
                </a:lnTo>
                <a:lnTo>
                  <a:pt x="1416677" y="4520011"/>
                </a:lnTo>
                <a:close/>
              </a:path>
            </a:pathLst>
          </a:custGeom>
          <a:noFill/>
          <a:ln>
            <a:noFill/>
          </a:ln>
        </p:spPr>
      </p:pic>
      <p:pic>
        <p:nvPicPr>
          <p:cNvPr id="353" name="Google Shape;353;p3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41994" y="-4"/>
            <a:ext cx="8076025" cy="6754309"/>
          </a:xfrm>
          <a:custGeom>
            <a:avLst/>
            <a:gdLst/>
            <a:ahLst/>
            <a:cxnLst/>
            <a:rect l="l" t="t" r="r" b="b"/>
            <a:pathLst>
              <a:path w="8139373" h="6858000" extrusionOk="0">
                <a:moveTo>
                  <a:pt x="5181344" y="0"/>
                </a:moveTo>
                <a:lnTo>
                  <a:pt x="8139373" y="0"/>
                </a:lnTo>
                <a:lnTo>
                  <a:pt x="8139373" y="6858000"/>
                </a:lnTo>
                <a:lnTo>
                  <a:pt x="0" y="6858000"/>
                </a:lnTo>
                <a:close/>
              </a:path>
            </a:pathLst>
          </a:custGeom>
          <a:noFill/>
          <a:ln>
            <a:noFill/>
          </a:ln>
        </p:spPr>
      </p:pic>
      <p:sp>
        <p:nvSpPr>
          <p:cNvPr id="354" name="Google Shape;354;p31"/>
          <p:cNvSpPr/>
          <p:nvPr/>
        </p:nvSpPr>
        <p:spPr>
          <a:xfrm rot="10800000" flipH="1">
            <a:off x="0" y="4350"/>
            <a:ext cx="448733" cy="2844800"/>
          </a:xfrm>
          <a:prstGeom prst="triangle">
            <a:avLst>
              <a:gd name="adj" fmla="val 0"/>
            </a:avLst>
          </a:prstGeom>
          <a:solidFill>
            <a:schemeClr val="accent1">
              <a:alpha val="8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31"/>
          <p:cNvSpPr/>
          <p:nvPr/>
        </p:nvSpPr>
        <p:spPr>
          <a:xfrm>
            <a:off x="514107" y="1426750"/>
            <a:ext cx="3749061" cy="32417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AU" sz="1800" b="1">
                <a:solidFill>
                  <a:schemeClr val="dk1"/>
                </a:solidFill>
                <a:latin typeface="Arial"/>
                <a:ea typeface="Arial"/>
                <a:cs typeface="Arial"/>
                <a:sym typeface="Arial"/>
              </a:rPr>
              <a:t>My recent initiatives: </a:t>
            </a:r>
            <a:endParaRPr/>
          </a:p>
          <a:p>
            <a:pPr marL="0" marR="0" lvl="0" indent="114300" algn="l" rtl="0">
              <a:lnSpc>
                <a:spcPct val="80000"/>
              </a:lnSpc>
              <a:spcBef>
                <a:spcPts val="60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0" marR="0" lvl="0" indent="114300" algn="l" rtl="0">
              <a:lnSpc>
                <a:spcPct val="80000"/>
              </a:lnSpc>
              <a:spcBef>
                <a:spcPts val="60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114300" marR="0" lvl="0" indent="-114300" algn="l" rtl="0">
              <a:lnSpc>
                <a:spcPct val="80000"/>
              </a:lnSpc>
              <a:spcBef>
                <a:spcPts val="600"/>
              </a:spcBef>
              <a:spcAft>
                <a:spcPts val="0"/>
              </a:spcAft>
              <a:buClr>
                <a:srgbClr val="FF0000"/>
              </a:buClr>
              <a:buSzPts val="1800"/>
              <a:buFont typeface="Calibri"/>
              <a:buAutoNum type="arabicPeriod"/>
            </a:pPr>
            <a:r>
              <a:rPr lang="en-AU" sz="1800">
                <a:solidFill>
                  <a:srgbClr val="FF0000"/>
                </a:solidFill>
                <a:latin typeface="Arial"/>
                <a:ea typeface="Arial"/>
                <a:cs typeface="Arial"/>
                <a:sym typeface="Arial"/>
              </a:rPr>
              <a:t>Writing books </a:t>
            </a:r>
            <a:endParaRPr/>
          </a:p>
          <a:p>
            <a:pPr marL="114300" marR="0" lvl="0" indent="0" algn="l" rtl="0">
              <a:lnSpc>
                <a:spcPct val="80000"/>
              </a:lnSpc>
              <a:spcBef>
                <a:spcPts val="600"/>
              </a:spcBef>
              <a:spcAft>
                <a:spcPts val="0"/>
              </a:spcAft>
              <a:buClr>
                <a:schemeClr val="dk1"/>
              </a:buClr>
              <a:buSzPts val="1800"/>
              <a:buFont typeface="Calibri"/>
              <a:buNone/>
            </a:pPr>
            <a:endParaRPr sz="1800">
              <a:solidFill>
                <a:srgbClr val="FF0000"/>
              </a:solidFill>
              <a:latin typeface="Arial"/>
              <a:ea typeface="Arial"/>
              <a:cs typeface="Arial"/>
              <a:sym typeface="Arial"/>
            </a:endParaRPr>
          </a:p>
          <a:p>
            <a:pPr marL="114300" marR="0" lvl="0" indent="0" algn="l" rtl="0">
              <a:lnSpc>
                <a:spcPct val="80000"/>
              </a:lnSpc>
              <a:spcBef>
                <a:spcPts val="600"/>
              </a:spcBef>
              <a:spcAft>
                <a:spcPts val="0"/>
              </a:spcAft>
              <a:buClr>
                <a:schemeClr val="dk1"/>
              </a:buClr>
              <a:buSzPts val="1800"/>
              <a:buFont typeface="Calibri"/>
              <a:buNone/>
            </a:pPr>
            <a:endParaRPr sz="1800">
              <a:solidFill>
                <a:srgbClr val="FF0000"/>
              </a:solidFill>
              <a:latin typeface="Arial"/>
              <a:ea typeface="Arial"/>
              <a:cs typeface="Arial"/>
              <a:sym typeface="Arial"/>
            </a:endParaRPr>
          </a:p>
          <a:p>
            <a:pPr marL="114300" marR="0" lvl="0" indent="-114300" algn="l" rtl="0">
              <a:lnSpc>
                <a:spcPct val="80000"/>
              </a:lnSpc>
              <a:spcBef>
                <a:spcPts val="600"/>
              </a:spcBef>
              <a:spcAft>
                <a:spcPts val="0"/>
              </a:spcAft>
              <a:buClr>
                <a:srgbClr val="FF0000"/>
              </a:buClr>
              <a:buSzPts val="1800"/>
              <a:buFont typeface="Calibri"/>
              <a:buAutoNum type="arabicPeriod"/>
            </a:pPr>
            <a:r>
              <a:rPr lang="en-AU" sz="1800">
                <a:solidFill>
                  <a:srgbClr val="FF0000"/>
                </a:solidFill>
                <a:latin typeface="Arial"/>
                <a:ea typeface="Arial"/>
                <a:cs typeface="Arial"/>
                <a:sym typeface="Arial"/>
              </a:rPr>
              <a:t>Online videos and courses </a:t>
            </a:r>
            <a:endParaRPr/>
          </a:p>
          <a:p>
            <a:pPr marL="114300" marR="0" lvl="0" indent="0" algn="l" rtl="0">
              <a:lnSpc>
                <a:spcPct val="80000"/>
              </a:lnSpc>
              <a:spcBef>
                <a:spcPts val="600"/>
              </a:spcBef>
              <a:spcAft>
                <a:spcPts val="0"/>
              </a:spcAft>
              <a:buClr>
                <a:schemeClr val="dk1"/>
              </a:buClr>
              <a:buSzPts val="1800"/>
              <a:buFont typeface="Calibri"/>
              <a:buNone/>
            </a:pPr>
            <a:endParaRPr sz="1800">
              <a:solidFill>
                <a:srgbClr val="FF0000"/>
              </a:solidFill>
              <a:latin typeface="Arial"/>
              <a:ea typeface="Arial"/>
              <a:cs typeface="Arial"/>
              <a:sym typeface="Arial"/>
            </a:endParaRPr>
          </a:p>
          <a:p>
            <a:pPr marL="114300" marR="0" lvl="0" indent="0" algn="l" rtl="0">
              <a:lnSpc>
                <a:spcPct val="80000"/>
              </a:lnSpc>
              <a:spcBef>
                <a:spcPts val="600"/>
              </a:spcBef>
              <a:spcAft>
                <a:spcPts val="0"/>
              </a:spcAft>
              <a:buClr>
                <a:schemeClr val="dk1"/>
              </a:buClr>
              <a:buSzPts val="1800"/>
              <a:buFont typeface="Calibri"/>
              <a:buNone/>
            </a:pPr>
            <a:endParaRPr sz="1800">
              <a:solidFill>
                <a:srgbClr val="FF0000"/>
              </a:solidFill>
              <a:latin typeface="Arial"/>
              <a:ea typeface="Arial"/>
              <a:cs typeface="Arial"/>
              <a:sym typeface="Arial"/>
            </a:endParaRPr>
          </a:p>
          <a:p>
            <a:pPr marL="114300" marR="0" lvl="0" indent="-114300" algn="l" rtl="0">
              <a:lnSpc>
                <a:spcPct val="80000"/>
              </a:lnSpc>
              <a:spcBef>
                <a:spcPts val="600"/>
              </a:spcBef>
              <a:spcAft>
                <a:spcPts val="0"/>
              </a:spcAft>
              <a:buClr>
                <a:srgbClr val="FF0000"/>
              </a:buClr>
              <a:buSzPts val="1800"/>
              <a:buFont typeface="Calibri"/>
              <a:buAutoNum type="arabicPeriod"/>
            </a:pPr>
            <a:r>
              <a:rPr lang="en-AU" sz="1800">
                <a:solidFill>
                  <a:srgbClr val="FF0000"/>
                </a:solidFill>
                <a:latin typeface="Arial"/>
                <a:ea typeface="Arial"/>
                <a:cs typeface="Arial"/>
                <a:sym typeface="Arial"/>
              </a:rPr>
              <a:t>Media interviews </a:t>
            </a:r>
            <a:endParaRPr/>
          </a:p>
          <a:p>
            <a:pPr marL="0" marR="0" lvl="0" indent="114300" algn="l" rtl="0">
              <a:lnSpc>
                <a:spcPct val="80000"/>
              </a:lnSpc>
              <a:spcBef>
                <a:spcPts val="60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114300" algn="l" rtl="0">
              <a:lnSpc>
                <a:spcPct val="80000"/>
              </a:lnSpc>
              <a:spcBef>
                <a:spcPts val="60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114300" algn="l" rtl="0">
              <a:lnSpc>
                <a:spcPct val="80000"/>
              </a:lnSpc>
              <a:spcBef>
                <a:spcPts val="60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56" name="Google Shape;356;p31"/>
          <p:cNvSpPr txBox="1">
            <a:spLocks noGrp="1"/>
          </p:cNvSpPr>
          <p:nvPr>
            <p:ph type="sldNum" idx="12"/>
          </p:nvPr>
        </p:nvSpPr>
        <p:spPr>
          <a:xfrm>
            <a:off x="8610600" y="6199632"/>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AU" sz="900">
                <a:solidFill>
                  <a:srgbClr val="FFFFFF"/>
                </a:solidFill>
                <a:latin typeface="Calibri"/>
                <a:ea typeface="Calibri"/>
                <a:cs typeface="Calibri"/>
                <a:sym typeface="Calibri"/>
              </a:rPr>
              <a:t>19</a:t>
            </a:fld>
            <a:endParaRPr sz="900">
              <a:solidFill>
                <a:srgbClr val="FFFFFF"/>
              </a:solidFill>
              <a:latin typeface="Calibri"/>
              <a:ea typeface="Calibri"/>
              <a:cs typeface="Calibri"/>
              <a:sym typeface="Calibri"/>
            </a:endParaRPr>
          </a:p>
        </p:txBody>
      </p:sp>
      <p:sp>
        <p:nvSpPr>
          <p:cNvPr id="357" name="Google Shape;357;p31"/>
          <p:cNvSpPr txBox="1"/>
          <p:nvPr/>
        </p:nvSpPr>
        <p:spPr>
          <a:xfrm>
            <a:off x="448733" y="0"/>
            <a:ext cx="10515600" cy="68930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3200"/>
              <a:buFont typeface="Impact"/>
              <a:buNone/>
            </a:pPr>
            <a:r>
              <a:rPr lang="en-AU" sz="3200">
                <a:solidFill>
                  <a:srgbClr val="FF0000"/>
                </a:solidFill>
                <a:latin typeface="Impact"/>
                <a:ea typeface="Impact"/>
                <a:cs typeface="Impact"/>
                <a:sym typeface="Impact"/>
              </a:rPr>
              <a:t>BEFORE YOU ASK</a:t>
            </a:r>
            <a:endParaRPr/>
          </a:p>
        </p:txBody>
      </p:sp>
      <p:sp>
        <p:nvSpPr>
          <p:cNvPr id="358" name="Google Shape;358;p31"/>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AU" sz="1200">
                <a:solidFill>
                  <a:srgbClr val="888888"/>
                </a:solidFill>
                <a:latin typeface="Calibri"/>
                <a:ea typeface="Calibri"/>
                <a:cs typeface="Calibri"/>
                <a:sym typeface="Calibri"/>
              </a:rPr>
              <a:t>19</a:t>
            </a:fld>
            <a:endParaRPr sz="1200">
              <a:solidFill>
                <a:srgbClr val="888888"/>
              </a:solidFill>
              <a:latin typeface="Calibri"/>
              <a:ea typeface="Calibri"/>
              <a:cs typeface="Calibri"/>
              <a:sym typeface="Calibri"/>
            </a:endParaRPr>
          </a:p>
        </p:txBody>
      </p:sp>
      <p:pic>
        <p:nvPicPr>
          <p:cNvPr id="359" name="Google Shape;359;p31" descr="Im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5461378"/>
            <a:ext cx="1282700" cy="13966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p:nvPr/>
        </p:nvSpPr>
        <p:spPr>
          <a:xfrm>
            <a:off x="0" y="0"/>
            <a:ext cx="9356834"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endParaRPr sz="4400">
              <a:solidFill>
                <a:srgbClr val="FF0000"/>
              </a:solidFill>
              <a:latin typeface="Impact"/>
              <a:ea typeface="Impact"/>
              <a:cs typeface="Impact"/>
              <a:sym typeface="Impact"/>
            </a:endParaRPr>
          </a:p>
        </p:txBody>
      </p:sp>
      <p:sp>
        <p:nvSpPr>
          <p:cNvPr id="103" name="Google Shape;10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2</a:t>
            </a:fld>
            <a:endParaRPr/>
          </a:p>
        </p:txBody>
      </p:sp>
      <p:sp>
        <p:nvSpPr>
          <p:cNvPr id="104" name="Google Shape;104;p14"/>
          <p:cNvSpPr txBox="1">
            <a:spLocks noGrp="1"/>
          </p:cNvSpPr>
          <p:nvPr>
            <p:ph type="body" idx="1"/>
          </p:nvPr>
        </p:nvSpPr>
        <p:spPr>
          <a:xfrm>
            <a:off x="481611" y="1734745"/>
            <a:ext cx="11160492" cy="4212423"/>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just" rtl="0">
              <a:lnSpc>
                <a:spcPct val="90000"/>
              </a:lnSpc>
              <a:spcBef>
                <a:spcPts val="0"/>
              </a:spcBef>
              <a:spcAft>
                <a:spcPts val="0"/>
              </a:spcAft>
              <a:buClr>
                <a:schemeClr val="dk1"/>
              </a:buClr>
              <a:buSzPct val="100000"/>
              <a:buChar char="•"/>
            </a:pPr>
            <a:r>
              <a:rPr lang="en-AU" sz="3600">
                <a:latin typeface="Arial"/>
                <a:ea typeface="Arial"/>
                <a:cs typeface="Arial"/>
                <a:sym typeface="Arial"/>
              </a:rPr>
              <a:t>Contribution is </a:t>
            </a:r>
            <a:r>
              <a:rPr lang="en-AU" sz="3600" b="1">
                <a:solidFill>
                  <a:srgbClr val="FF0000"/>
                </a:solidFill>
                <a:latin typeface="Arial"/>
                <a:ea typeface="Arial"/>
                <a:cs typeface="Arial"/>
                <a:sym typeface="Arial"/>
              </a:rPr>
              <a:t>everything</a:t>
            </a:r>
            <a:r>
              <a:rPr lang="en-AU" sz="3600" b="1">
                <a:latin typeface="Arial"/>
                <a:ea typeface="Arial"/>
                <a:cs typeface="Arial"/>
                <a:sym typeface="Arial"/>
              </a:rPr>
              <a:t>. </a:t>
            </a:r>
            <a:r>
              <a:rPr lang="en-AU" sz="3600">
                <a:latin typeface="Arial"/>
                <a:ea typeface="Arial"/>
                <a:cs typeface="Arial"/>
                <a:sym typeface="Arial"/>
              </a:rPr>
              <a:t>This seminar is not about contribution but rather how to look at research through the lens of promotion and visibility. </a:t>
            </a:r>
            <a:endParaRPr/>
          </a:p>
          <a:p>
            <a:pPr marL="228600" lvl="0" indent="-51435" algn="just" rtl="0">
              <a:lnSpc>
                <a:spcPct val="90000"/>
              </a:lnSpc>
              <a:spcBef>
                <a:spcPts val="1000"/>
              </a:spcBef>
              <a:spcAft>
                <a:spcPts val="0"/>
              </a:spcAft>
              <a:buClr>
                <a:schemeClr val="dk1"/>
              </a:buClr>
              <a:buSzPct val="100000"/>
              <a:buNone/>
            </a:pPr>
            <a:endParaRPr sz="3600" b="1">
              <a:latin typeface="Arial"/>
              <a:ea typeface="Arial"/>
              <a:cs typeface="Arial"/>
              <a:sym typeface="Arial"/>
            </a:endParaRPr>
          </a:p>
          <a:p>
            <a:pPr marL="228600" lvl="0" indent="-228600" algn="just" rtl="0">
              <a:lnSpc>
                <a:spcPct val="90000"/>
              </a:lnSpc>
              <a:spcBef>
                <a:spcPts val="1000"/>
              </a:spcBef>
              <a:spcAft>
                <a:spcPts val="0"/>
              </a:spcAft>
              <a:buClr>
                <a:schemeClr val="dk1"/>
              </a:buClr>
              <a:buSzPct val="100000"/>
              <a:buChar char="•"/>
            </a:pPr>
            <a:r>
              <a:rPr lang="en-AU" sz="3600">
                <a:latin typeface="Arial"/>
                <a:ea typeface="Arial"/>
                <a:cs typeface="Arial"/>
                <a:sym typeface="Arial"/>
              </a:rPr>
              <a:t>“Publish or Perish” does not mean sacrificing quality over quantity.</a:t>
            </a:r>
            <a:endParaRPr/>
          </a:p>
          <a:p>
            <a:pPr marL="228600" lvl="0" indent="-51435" algn="just" rtl="0">
              <a:lnSpc>
                <a:spcPct val="90000"/>
              </a:lnSpc>
              <a:spcBef>
                <a:spcPts val="1000"/>
              </a:spcBef>
              <a:spcAft>
                <a:spcPts val="0"/>
              </a:spcAft>
              <a:buClr>
                <a:schemeClr val="dk1"/>
              </a:buClr>
              <a:buSzPct val="100000"/>
              <a:buNone/>
            </a:pPr>
            <a:endParaRPr sz="3600">
              <a:latin typeface="Arial"/>
              <a:ea typeface="Arial"/>
              <a:cs typeface="Arial"/>
              <a:sym typeface="Arial"/>
            </a:endParaRPr>
          </a:p>
          <a:p>
            <a:pPr marL="228600" lvl="0" indent="-228600" algn="just" rtl="0">
              <a:lnSpc>
                <a:spcPct val="90000"/>
              </a:lnSpc>
              <a:spcBef>
                <a:spcPts val="1000"/>
              </a:spcBef>
              <a:spcAft>
                <a:spcPts val="0"/>
              </a:spcAft>
              <a:buClr>
                <a:schemeClr val="dk1"/>
              </a:buClr>
              <a:buSzPct val="100000"/>
              <a:buChar char="•"/>
            </a:pPr>
            <a:r>
              <a:rPr lang="en-AU" sz="3600">
                <a:latin typeface="Arial"/>
                <a:ea typeface="Arial"/>
                <a:cs typeface="Arial"/>
                <a:sym typeface="Arial"/>
              </a:rPr>
              <a:t>No silver bullet, but I am sharing what worked for me. </a:t>
            </a:r>
            <a:endParaRPr/>
          </a:p>
          <a:p>
            <a:pPr marL="228600" lvl="0" indent="-51435" algn="just" rtl="0">
              <a:lnSpc>
                <a:spcPct val="90000"/>
              </a:lnSpc>
              <a:spcBef>
                <a:spcPts val="1000"/>
              </a:spcBef>
              <a:spcAft>
                <a:spcPts val="0"/>
              </a:spcAft>
              <a:buClr>
                <a:schemeClr val="dk1"/>
              </a:buClr>
              <a:buSzPct val="100000"/>
              <a:buNone/>
            </a:pPr>
            <a:endParaRPr sz="3600">
              <a:latin typeface="Arial"/>
              <a:ea typeface="Arial"/>
              <a:cs typeface="Arial"/>
              <a:sym typeface="Arial"/>
            </a:endParaRPr>
          </a:p>
          <a:p>
            <a:pPr marL="228600" lvl="0" indent="-228600" algn="just" rtl="0">
              <a:lnSpc>
                <a:spcPct val="90000"/>
              </a:lnSpc>
              <a:spcBef>
                <a:spcPts val="1000"/>
              </a:spcBef>
              <a:spcAft>
                <a:spcPts val="0"/>
              </a:spcAft>
              <a:buClr>
                <a:schemeClr val="dk1"/>
              </a:buClr>
              <a:buSzPct val="100000"/>
              <a:buChar char="•"/>
            </a:pPr>
            <a:r>
              <a:rPr lang="en-AU" sz="3600">
                <a:latin typeface="Arial"/>
                <a:ea typeface="Arial"/>
                <a:cs typeface="Arial"/>
                <a:sym typeface="Arial"/>
              </a:rPr>
              <a:t>I have done most of these unintentionally simply because I was so passionate about research.</a:t>
            </a:r>
            <a:endParaRPr/>
          </a:p>
          <a:p>
            <a:pPr marL="228600" lvl="0" indent="-51435" algn="l" rtl="0">
              <a:lnSpc>
                <a:spcPct val="90000"/>
              </a:lnSpc>
              <a:spcBef>
                <a:spcPts val="1000"/>
              </a:spcBef>
              <a:spcAft>
                <a:spcPts val="0"/>
              </a:spcAft>
              <a:buClr>
                <a:schemeClr val="dk1"/>
              </a:buClr>
              <a:buSzPct val="100000"/>
              <a:buNone/>
            </a:pPr>
            <a:endParaRPr sz="3600">
              <a:latin typeface="Arial"/>
              <a:ea typeface="Arial"/>
              <a:cs typeface="Arial"/>
              <a:sym typeface="Arial"/>
            </a:endParaRPr>
          </a:p>
        </p:txBody>
      </p:sp>
      <p:sp>
        <p:nvSpPr>
          <p:cNvPr id="105" name="Google Shape;105;p14"/>
          <p:cNvSpPr txBox="1"/>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4400"/>
              <a:buFont typeface="Impact"/>
              <a:buNone/>
            </a:pPr>
            <a:r>
              <a:rPr lang="en-AU" sz="4400">
                <a:solidFill>
                  <a:srgbClr val="FF0000"/>
                </a:solidFill>
                <a:latin typeface="Impact"/>
                <a:ea typeface="Impact"/>
                <a:cs typeface="Impact"/>
                <a:sym typeface="Impact"/>
              </a:rPr>
              <a:t>DISCLAIMERS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32" descr="Evolutionary Machine Learning Techniques: Algorithms and Applications (Algorithms for Intelligent System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5885" y="1028984"/>
            <a:ext cx="1168840" cy="1757291"/>
          </a:xfrm>
          <a:prstGeom prst="rect">
            <a:avLst/>
          </a:prstGeom>
          <a:noFill/>
          <a:ln>
            <a:noFill/>
          </a:ln>
          <a:effectLst>
            <a:reflection stA="30000" endPos="30000" dist="5000" dir="5400000" sy="-100000" algn="bl" rotWithShape="0"/>
          </a:effectLst>
        </p:spPr>
      </p:pic>
      <p:sp>
        <p:nvSpPr>
          <p:cNvPr id="365" name="Google Shape;36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AU" sz="1200"/>
              <a:t>20</a:t>
            </a:fld>
            <a:endParaRPr sz="1200"/>
          </a:p>
        </p:txBody>
      </p:sp>
      <p:sp>
        <p:nvSpPr>
          <p:cNvPr id="366" name="Google Shape;366;p32"/>
          <p:cNvSpPr/>
          <p:nvPr/>
        </p:nvSpPr>
        <p:spPr>
          <a:xfrm>
            <a:off x="741874" y="4138497"/>
            <a:ext cx="6065326" cy="2585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b="1">
                <a:solidFill>
                  <a:schemeClr val="dk1"/>
                </a:solidFill>
                <a:latin typeface="Calibri"/>
                <a:ea typeface="Calibri"/>
                <a:cs typeface="Calibri"/>
                <a:sym typeface="Calibri"/>
              </a:rPr>
              <a:t>Rational:</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alibri"/>
                <a:ea typeface="Calibri"/>
                <a:cs typeface="Calibri"/>
                <a:sym typeface="Calibri"/>
              </a:rPr>
              <a:t>Enjoy the new experience </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alibri"/>
                <a:ea typeface="Calibri"/>
                <a:cs typeface="Calibri"/>
                <a:sym typeface="Calibri"/>
              </a:rPr>
              <a:t>Passion of wiring about nature-inspired algorithms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alibri"/>
                <a:ea typeface="Calibri"/>
                <a:cs typeface="Calibri"/>
                <a:sym typeface="Calibri"/>
              </a:rPr>
              <a:t>Book publishers will promote my research and my brand</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alibri"/>
                <a:ea typeface="Calibri"/>
                <a:cs typeface="Calibri"/>
                <a:sym typeface="Calibri"/>
              </a:rPr>
              <a:t>Target a wider range of audience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67" name="Google Shape;367;p32" descr="Multi-Objective Optimization using Artificial Intelligence Techniques (SpringerBriefs in Applied Sciences and Technolog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82445" y="1326204"/>
            <a:ext cx="1168840" cy="1757291"/>
          </a:xfrm>
          <a:prstGeom prst="rect">
            <a:avLst/>
          </a:prstGeom>
          <a:noFill/>
          <a:ln>
            <a:noFill/>
          </a:ln>
          <a:effectLst>
            <a:reflection stA="30000" endPos="30000" dist="5000" dir="5400000" sy="-100000" algn="bl" rotWithShape="0"/>
          </a:effectLst>
        </p:spPr>
      </p:pic>
      <p:pic>
        <p:nvPicPr>
          <p:cNvPr id="368" name="Google Shape;368;p32" descr="Nature-Inspired Optimizers: Theories, Literature Reviews and Applications (Studies in Computational Intellig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12247" y="1633666"/>
            <a:ext cx="1104351" cy="1757291"/>
          </a:xfrm>
          <a:prstGeom prst="rect">
            <a:avLst/>
          </a:prstGeom>
          <a:noFill/>
          <a:ln>
            <a:noFill/>
          </a:ln>
          <a:effectLst>
            <a:reflection stA="30000" endPos="30000" dist="5000" dir="5400000" sy="-100000" algn="bl" rotWithShape="0"/>
          </a:effectLst>
        </p:spPr>
      </p:pic>
      <p:pic>
        <p:nvPicPr>
          <p:cNvPr id="369" name="Google Shape;369;p32" descr="Optimisation Algorithms for Hand Posture Estimation (Algorithms for Intelligent System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848807" y="1893022"/>
            <a:ext cx="1241388" cy="1757291"/>
          </a:xfrm>
          <a:prstGeom prst="rect">
            <a:avLst/>
          </a:prstGeom>
          <a:noFill/>
          <a:ln>
            <a:noFill/>
          </a:ln>
          <a:effectLst>
            <a:reflection stA="30000" endPos="30000" dist="5000" dir="5400000" sy="-100000" algn="bl" rotWithShape="0"/>
          </a:effectLst>
        </p:spPr>
      </p:pic>
      <p:pic>
        <p:nvPicPr>
          <p:cNvPr id="370" name="Google Shape;370;p32" descr="Evolutionary Algorithms and Neural Networks: Theory and Applications (Studies in Computational Intelligenc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857441" y="1029726"/>
            <a:ext cx="1104351" cy="1757291"/>
          </a:xfrm>
          <a:prstGeom prst="rect">
            <a:avLst/>
          </a:prstGeom>
          <a:noFill/>
          <a:ln>
            <a:noFill/>
          </a:ln>
          <a:effectLst>
            <a:reflection stA="30000" endPos="30000" dist="5000" dir="5400000" sy="-100000" algn="bl" rotWithShape="0"/>
          </a:effectLst>
        </p:spPr>
      </p:pic>
      <p:sp>
        <p:nvSpPr>
          <p:cNvPr id="371" name="Google Shape;371;p32"/>
          <p:cNvSpPr txBox="1"/>
          <p:nvPr/>
        </p:nvSpPr>
        <p:spPr>
          <a:xfrm>
            <a:off x="0" y="0"/>
            <a:ext cx="10515600" cy="68930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3200"/>
              <a:buFont typeface="Impact"/>
              <a:buNone/>
            </a:pPr>
            <a:r>
              <a:rPr lang="en-AU" sz="3200">
                <a:solidFill>
                  <a:srgbClr val="FF0000"/>
                </a:solidFill>
                <a:latin typeface="Impact"/>
                <a:ea typeface="Impact"/>
                <a:cs typeface="Impact"/>
                <a:sym typeface="Impact"/>
              </a:rPr>
              <a:t>1. WRITING BOOKS</a:t>
            </a:r>
            <a:endParaRPr/>
          </a:p>
        </p:txBody>
      </p:sp>
      <p:pic>
        <p:nvPicPr>
          <p:cNvPr id="372" name="Google Shape;372;p32" descr="Handbook of Whale Optimization Algorithm: Variants, Hybrids, Improvements,  and Applications"/>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409617" y="1288340"/>
            <a:ext cx="1305023" cy="1757291"/>
          </a:xfrm>
          <a:prstGeom prst="rect">
            <a:avLst/>
          </a:prstGeom>
          <a:noFill/>
          <a:ln>
            <a:noFill/>
          </a:ln>
          <a:effectLst>
            <a:reflection stA="52000" endA="300" endPos="35000" sy="-100000" algn="bl" rotWithShape="0"/>
          </a:effectLst>
        </p:spPr>
      </p:pic>
      <p:pic>
        <p:nvPicPr>
          <p:cNvPr id="373" name="Google Shape;373;p32" descr="Handbook of Moth-Flame Optimization Algorithm"/>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980082" y="1630127"/>
            <a:ext cx="1075855" cy="1697460"/>
          </a:xfrm>
          <a:prstGeom prst="rect">
            <a:avLst/>
          </a:prstGeom>
          <a:noFill/>
          <a:ln>
            <a:noFill/>
          </a:ln>
          <a:effectLst>
            <a:reflection stA="52000" endA="300" endPos="35000" sy="-100000" algn="bl" rotWithShape="0"/>
          </a:effectLst>
        </p:spPr>
      </p:pic>
      <p:pic>
        <p:nvPicPr>
          <p:cNvPr id="374" name="Google Shape;374;p32"/>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6551833" y="1907629"/>
            <a:ext cx="1126532" cy="1697460"/>
          </a:xfrm>
          <a:prstGeom prst="rect">
            <a:avLst/>
          </a:prstGeom>
          <a:noFill/>
          <a:ln>
            <a:noFill/>
          </a:ln>
          <a:effectLst>
            <a:reflection stA="52000" endA="300" endPos="35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33" descr="Image result for amaz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81801" y="737247"/>
            <a:ext cx="2135593" cy="1196667"/>
          </a:xfrm>
          <a:prstGeom prst="rect">
            <a:avLst/>
          </a:prstGeom>
          <a:noFill/>
          <a:ln>
            <a:noFill/>
          </a:ln>
        </p:spPr>
      </p:pic>
      <p:pic>
        <p:nvPicPr>
          <p:cNvPr id="380" name="Google Shape;380;p33" descr="Image result for google books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4846" y="1246729"/>
            <a:ext cx="1379300" cy="470543"/>
          </a:xfrm>
          <a:prstGeom prst="rect">
            <a:avLst/>
          </a:prstGeom>
          <a:noFill/>
          <a:ln>
            <a:noFill/>
          </a:ln>
        </p:spPr>
      </p:pic>
      <p:pic>
        <p:nvPicPr>
          <p:cNvPr id="381" name="Google Shape;381;p33" descr="Image result for booktopia logo"/>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027605" y="4528228"/>
            <a:ext cx="2224903" cy="820990"/>
          </a:xfrm>
          <a:prstGeom prst="rect">
            <a:avLst/>
          </a:prstGeom>
          <a:noFill/>
          <a:ln>
            <a:noFill/>
          </a:ln>
        </p:spPr>
      </p:pic>
      <p:pic>
        <p:nvPicPr>
          <p:cNvPr id="382" name="Google Shape;382;p33" descr="KINOKUNIYA"/>
          <p:cNvPicPr preferRelativeResize="0"/>
          <p:nvPr/>
        </p:nvPicPr>
        <p:blipFill rotWithShape="1">
          <a:blip r:embed="rId6" cstate="email">
            <a:alphaModFix/>
            <a:extLst>
              <a:ext uri="{28A0092B-C50C-407E-A947-70E740481C1C}">
                <a14:useLocalDpi xmlns:a14="http://schemas.microsoft.com/office/drawing/2010/main"/>
              </a:ext>
            </a:extLst>
          </a:blip>
          <a:srcRect t="-27661" b="-13526"/>
          <a:stretch/>
        </p:blipFill>
        <p:spPr>
          <a:xfrm>
            <a:off x="3338844" y="2488660"/>
            <a:ext cx="1790723" cy="685876"/>
          </a:xfrm>
          <a:prstGeom prst="rect">
            <a:avLst/>
          </a:prstGeom>
          <a:noFill/>
          <a:ln>
            <a:noFill/>
          </a:ln>
        </p:spPr>
      </p:pic>
      <p:pic>
        <p:nvPicPr>
          <p:cNvPr id="383" name="Google Shape;383;p33" descr="Image result for walmart logo"/>
          <p:cNvPicPr preferRelativeResize="0"/>
          <p:nvPr/>
        </p:nvPicPr>
        <p:blipFill rotWithShape="1">
          <a:blip r:embed="rId7">
            <a:alphaModFix/>
          </a:blip>
          <a:srcRect/>
          <a:stretch/>
        </p:blipFill>
        <p:spPr>
          <a:xfrm>
            <a:off x="1697989" y="2420238"/>
            <a:ext cx="1209675" cy="1209675"/>
          </a:xfrm>
          <a:prstGeom prst="rect">
            <a:avLst/>
          </a:prstGeom>
          <a:noFill/>
          <a:ln>
            <a:noFill/>
          </a:ln>
        </p:spPr>
      </p:pic>
      <p:pic>
        <p:nvPicPr>
          <p:cNvPr id="384" name="Google Shape;384;p33"/>
          <p:cNvPicPr preferRelativeResize="0"/>
          <p:nvPr/>
        </p:nvPicPr>
        <p:blipFill rotWithShape="1">
          <a:blip r:embed="rId8">
            <a:alphaModFix/>
          </a:blip>
          <a:srcRect/>
          <a:stretch/>
        </p:blipFill>
        <p:spPr>
          <a:xfrm>
            <a:off x="3441273" y="3307997"/>
            <a:ext cx="2019300" cy="381000"/>
          </a:xfrm>
          <a:prstGeom prst="rect">
            <a:avLst/>
          </a:prstGeom>
          <a:noFill/>
          <a:ln>
            <a:noFill/>
          </a:ln>
        </p:spPr>
      </p:pic>
      <p:pic>
        <p:nvPicPr>
          <p:cNvPr id="385" name="Google Shape;385;p33" descr="Image result for bookdepository logo"/>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70621" y="2719114"/>
            <a:ext cx="1453055" cy="525522"/>
          </a:xfrm>
          <a:prstGeom prst="rect">
            <a:avLst/>
          </a:prstGeom>
          <a:noFill/>
          <a:ln>
            <a:noFill/>
          </a:ln>
        </p:spPr>
      </p:pic>
      <p:sp>
        <p:nvSpPr>
          <p:cNvPr id="386" name="Google Shape;386;p33"/>
          <p:cNvSpPr/>
          <p:nvPr/>
        </p:nvSpPr>
        <p:spPr>
          <a:xfrm>
            <a:off x="6412639" y="6045710"/>
            <a:ext cx="56730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a:solidFill>
                  <a:srgbClr val="FF0000"/>
                </a:solidFill>
                <a:latin typeface="Calibri"/>
                <a:ea typeface="Calibri"/>
                <a:cs typeface="Calibri"/>
                <a:sym typeface="Calibri"/>
              </a:rPr>
              <a:t>And thousands more publishers are promoting my brand.  </a:t>
            </a:r>
            <a:endParaRPr/>
          </a:p>
        </p:txBody>
      </p:sp>
      <p:sp>
        <p:nvSpPr>
          <p:cNvPr id="387" name="Google Shape;387;p33"/>
          <p:cNvSpPr txBox="1"/>
          <p:nvPr/>
        </p:nvSpPr>
        <p:spPr>
          <a:xfrm>
            <a:off x="0" y="0"/>
            <a:ext cx="10515600" cy="68930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3200"/>
              <a:buFont typeface="Impact"/>
              <a:buNone/>
            </a:pPr>
            <a:r>
              <a:rPr lang="en-AU" sz="3200">
                <a:solidFill>
                  <a:srgbClr val="FF0000"/>
                </a:solidFill>
                <a:latin typeface="Impact"/>
                <a:ea typeface="Impact"/>
                <a:cs typeface="Impact"/>
                <a:sym typeface="Impact"/>
              </a:rPr>
              <a:t>BOOK PUBLISHERS </a:t>
            </a:r>
            <a:endParaRPr/>
          </a:p>
        </p:txBody>
      </p:sp>
      <p:pic>
        <p:nvPicPr>
          <p:cNvPr id="388" name="Google Shape;388;p33" descr="https://covers.angusrobertson.com.au/medias/logo-site.png?context=bWFzdGVyfGltYWdlc3w2OTM1fGltYWdlL3BuZ3xzeXMtbWFzdGVyL2ltYWdlcy9oYWUvaDhlLzEyODAwNzQ0NDIzNDU0L2xvZ28tc2l0ZS5wbmd8MzViZGVmNzAzMTM0ZDUyZDZlYzE5MjNiMjg3MzQyMWMxNTJlMDU5NDI1OTc0OGYyZjRlMjIyZmE0MTg0NTQzYQ"/>
          <p:cNvPicPr preferRelativeResize="0"/>
          <p:nvPr/>
        </p:nvPicPr>
        <p:blipFill rotWithShape="1">
          <a:blip r:embed="rId10">
            <a:alphaModFix/>
          </a:blip>
          <a:srcRect/>
          <a:stretch/>
        </p:blipFill>
        <p:spPr>
          <a:xfrm>
            <a:off x="335661" y="4313200"/>
            <a:ext cx="2247900" cy="600075"/>
          </a:xfrm>
          <a:prstGeom prst="rect">
            <a:avLst/>
          </a:prstGeom>
          <a:noFill/>
          <a:ln>
            <a:noFill/>
          </a:ln>
        </p:spPr>
      </p:pic>
      <p:pic>
        <p:nvPicPr>
          <p:cNvPr id="389" name="Google Shape;389;p33"/>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302826" y="3786770"/>
            <a:ext cx="1685601" cy="745425"/>
          </a:xfrm>
          <a:prstGeom prst="rect">
            <a:avLst/>
          </a:prstGeom>
          <a:noFill/>
          <a:ln>
            <a:noFill/>
          </a:ln>
        </p:spPr>
      </p:pic>
      <p:pic>
        <p:nvPicPr>
          <p:cNvPr id="390" name="Google Shape;390;p33"/>
          <p:cNvPicPr preferRelativeResize="0"/>
          <p:nvPr/>
        </p:nvPicPr>
        <p:blipFill rotWithShape="1">
          <a:blip r:embed="rId12">
            <a:alphaModFix/>
          </a:blip>
          <a:srcRect/>
          <a:stretch/>
        </p:blipFill>
        <p:spPr>
          <a:xfrm>
            <a:off x="381166" y="5211605"/>
            <a:ext cx="1762125" cy="971550"/>
          </a:xfrm>
          <a:prstGeom prst="rect">
            <a:avLst/>
          </a:prstGeom>
          <a:noFill/>
          <a:ln>
            <a:noFill/>
          </a:ln>
        </p:spPr>
      </p:pic>
      <p:pic>
        <p:nvPicPr>
          <p:cNvPr id="391" name="Google Shape;391;p33" descr="Hugendubel.de - Das Lesen ist schön"/>
          <p:cNvPicPr preferRelativeResize="0"/>
          <p:nvPr/>
        </p:nvPicPr>
        <p:blipFill rotWithShape="1">
          <a:blip r:embed="rId13">
            <a:alphaModFix/>
          </a:blip>
          <a:srcRect/>
          <a:stretch/>
        </p:blipFill>
        <p:spPr>
          <a:xfrm>
            <a:off x="2354009" y="1838182"/>
            <a:ext cx="2676525" cy="495300"/>
          </a:xfrm>
          <a:prstGeom prst="rect">
            <a:avLst/>
          </a:prstGeom>
          <a:noFill/>
          <a:ln>
            <a:noFill/>
          </a:ln>
        </p:spPr>
      </p:pic>
      <p:pic>
        <p:nvPicPr>
          <p:cNvPr id="392" name="Google Shape;392;p33" descr="LibrosVirtual – Tus libros digitales en pdf y epub"/>
          <p:cNvPicPr preferRelativeResize="0"/>
          <p:nvPr/>
        </p:nvPicPr>
        <p:blipFill rotWithShape="1">
          <a:blip r:embed="rId14">
            <a:alphaModFix/>
          </a:blip>
          <a:srcRect/>
          <a:stretch/>
        </p:blipFill>
        <p:spPr>
          <a:xfrm>
            <a:off x="2583561" y="5489822"/>
            <a:ext cx="3286125" cy="666750"/>
          </a:xfrm>
          <a:prstGeom prst="rect">
            <a:avLst/>
          </a:prstGeom>
          <a:noFill/>
          <a:ln>
            <a:noFill/>
          </a:ln>
        </p:spPr>
      </p:pic>
      <p:pic>
        <p:nvPicPr>
          <p:cNvPr id="393" name="Google Shape;393;p33" descr="eBay Logo"/>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548709" y="1920216"/>
            <a:ext cx="1350644" cy="629684"/>
          </a:xfrm>
          <a:prstGeom prst="rect">
            <a:avLst/>
          </a:prstGeom>
          <a:noFill/>
          <a:ln>
            <a:noFill/>
          </a:ln>
        </p:spPr>
      </p:pic>
      <p:pic>
        <p:nvPicPr>
          <p:cNvPr id="394" name="Google Shape;394;p33"/>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315843" y="3457828"/>
            <a:ext cx="1435671" cy="626475"/>
          </a:xfrm>
          <a:prstGeom prst="rect">
            <a:avLst/>
          </a:prstGeom>
          <a:noFill/>
          <a:ln>
            <a:noFill/>
          </a:ln>
        </p:spPr>
      </p:pic>
      <p:pic>
        <p:nvPicPr>
          <p:cNvPr id="395" name="Google Shape;395;p33"/>
          <p:cNvPicPr preferRelativeResize="0"/>
          <p:nvPr/>
        </p:nvPicPr>
        <p:blipFill rotWithShape="1">
          <a:blip r:embed="rId17">
            <a:alphaModFix/>
          </a:blip>
          <a:srcRect/>
          <a:stretch/>
        </p:blipFill>
        <p:spPr>
          <a:xfrm>
            <a:off x="4432471" y="3921942"/>
            <a:ext cx="1895475" cy="704850"/>
          </a:xfrm>
          <a:prstGeom prst="rect">
            <a:avLst/>
          </a:prstGeom>
          <a:noFill/>
          <a:ln>
            <a:noFill/>
          </a:ln>
        </p:spPr>
      </p:pic>
      <p:sp>
        <p:nvSpPr>
          <p:cNvPr id="396" name="Google Shape;39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21</a:t>
            </a:fld>
            <a:endParaRPr/>
          </a:p>
        </p:txBody>
      </p:sp>
      <p:pic>
        <p:nvPicPr>
          <p:cNvPr id="397" name="Google Shape;397;p33" descr="Evolutionary Machine Learning Techniques: Algorithms and Applications (Algorithms for Intelligent Systems)"/>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8476643" y="145138"/>
            <a:ext cx="1168840" cy="1757291"/>
          </a:xfrm>
          <a:prstGeom prst="rect">
            <a:avLst/>
          </a:prstGeom>
          <a:noFill/>
          <a:ln>
            <a:noFill/>
          </a:ln>
        </p:spPr>
      </p:pic>
      <p:pic>
        <p:nvPicPr>
          <p:cNvPr id="398" name="Google Shape;398;p33" descr="Multi-Objective Optimization using Artificial Intelligence Techniques (SpringerBriefs in Applied Sciences and Technology)"/>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9113203" y="442358"/>
            <a:ext cx="1168840" cy="1757291"/>
          </a:xfrm>
          <a:prstGeom prst="rect">
            <a:avLst/>
          </a:prstGeom>
          <a:noFill/>
          <a:ln>
            <a:noFill/>
          </a:ln>
        </p:spPr>
      </p:pic>
      <p:pic>
        <p:nvPicPr>
          <p:cNvPr id="399" name="Google Shape;399;p33" descr="Nature-Inspired Optimizers: Theories, Literature Reviews and Applications (Studies in Computational Intelligence)"/>
          <p:cNvPicPr preferRelativeResize="0"/>
          <p:nvPr/>
        </p:nvPicPr>
        <p:blipFill rotWithShape="1">
          <a:blip r:embed="rId20" cstate="email">
            <a:alphaModFix/>
            <a:extLst>
              <a:ext uri="{28A0092B-C50C-407E-A947-70E740481C1C}">
                <a14:useLocalDpi xmlns:a14="http://schemas.microsoft.com/office/drawing/2010/main"/>
              </a:ext>
            </a:extLst>
          </a:blip>
          <a:srcRect/>
          <a:stretch/>
        </p:blipFill>
        <p:spPr>
          <a:xfrm>
            <a:off x="9843005" y="749820"/>
            <a:ext cx="1104351" cy="1757291"/>
          </a:xfrm>
          <a:prstGeom prst="rect">
            <a:avLst/>
          </a:prstGeom>
          <a:noFill/>
          <a:ln>
            <a:noFill/>
          </a:ln>
        </p:spPr>
      </p:pic>
      <p:pic>
        <p:nvPicPr>
          <p:cNvPr id="400" name="Google Shape;400;p33" descr="Optimisation Algorithms for Hand Posture Estimation (Algorithms for Intelligent Systems)"/>
          <p:cNvPicPr preferRelativeResize="0"/>
          <p:nvPr/>
        </p:nvPicPr>
        <p:blipFill rotWithShape="1">
          <a:blip r:embed="rId21" cstate="email">
            <a:alphaModFix/>
            <a:extLst>
              <a:ext uri="{28A0092B-C50C-407E-A947-70E740481C1C}">
                <a14:useLocalDpi xmlns:a14="http://schemas.microsoft.com/office/drawing/2010/main"/>
              </a:ext>
            </a:extLst>
          </a:blip>
          <a:srcRect/>
          <a:stretch/>
        </p:blipFill>
        <p:spPr>
          <a:xfrm>
            <a:off x="10479565" y="1009176"/>
            <a:ext cx="1241388" cy="1757291"/>
          </a:xfrm>
          <a:prstGeom prst="rect">
            <a:avLst/>
          </a:prstGeom>
          <a:noFill/>
          <a:ln>
            <a:noFill/>
          </a:ln>
        </p:spPr>
      </p:pic>
      <p:pic>
        <p:nvPicPr>
          <p:cNvPr id="401" name="Google Shape;401;p33"/>
          <p:cNvPicPr preferRelativeResize="0"/>
          <p:nvPr/>
        </p:nvPicPr>
        <p:blipFill rotWithShape="1">
          <a:blip r:embed="rId22" cstate="email">
            <a:alphaModFix/>
            <a:extLst>
              <a:ext uri="{28A0092B-C50C-407E-A947-70E740481C1C}">
                <a14:useLocalDpi xmlns:a14="http://schemas.microsoft.com/office/drawing/2010/main"/>
              </a:ext>
            </a:extLst>
          </a:blip>
          <a:srcRect/>
          <a:stretch/>
        </p:blipFill>
        <p:spPr>
          <a:xfrm>
            <a:off x="6735436" y="286400"/>
            <a:ext cx="1126532" cy="1697460"/>
          </a:xfrm>
          <a:prstGeom prst="rect">
            <a:avLst/>
          </a:prstGeom>
          <a:noFill/>
          <a:ln>
            <a:noFill/>
          </a:ln>
        </p:spPr>
      </p:pic>
      <p:pic>
        <p:nvPicPr>
          <p:cNvPr id="402" name="Google Shape;402;p33" descr="Handbook of Moth-Flame Optimization Algorithm"/>
          <p:cNvPicPr preferRelativeResize="0"/>
          <p:nvPr/>
        </p:nvPicPr>
        <p:blipFill rotWithShape="1">
          <a:blip r:embed="rId23" cstate="email">
            <a:alphaModFix/>
            <a:extLst>
              <a:ext uri="{28A0092B-C50C-407E-A947-70E740481C1C}">
                <a14:useLocalDpi xmlns:a14="http://schemas.microsoft.com/office/drawing/2010/main"/>
              </a:ext>
            </a:extLst>
          </a:blip>
          <a:srcRect/>
          <a:stretch/>
        </p:blipFill>
        <p:spPr>
          <a:xfrm>
            <a:off x="7348576" y="566044"/>
            <a:ext cx="1075855" cy="1697460"/>
          </a:xfrm>
          <a:prstGeom prst="rect">
            <a:avLst/>
          </a:prstGeom>
          <a:noFill/>
          <a:ln>
            <a:noFill/>
          </a:ln>
        </p:spPr>
      </p:pic>
      <p:pic>
        <p:nvPicPr>
          <p:cNvPr id="403" name="Google Shape;403;p33" descr="Evolutionary Algorithms and Neural Networks: Theory and Applications (Studies in Computational Intelligence)"/>
          <p:cNvPicPr preferRelativeResize="0"/>
          <p:nvPr/>
        </p:nvPicPr>
        <p:blipFill rotWithShape="1">
          <a:blip r:embed="rId24" cstate="email">
            <a:alphaModFix/>
            <a:extLst>
              <a:ext uri="{28A0092B-C50C-407E-A947-70E740481C1C}">
                <a14:useLocalDpi xmlns:a14="http://schemas.microsoft.com/office/drawing/2010/main"/>
              </a:ext>
            </a:extLst>
          </a:blip>
          <a:srcRect/>
          <a:stretch/>
        </p:blipFill>
        <p:spPr>
          <a:xfrm>
            <a:off x="7971017" y="931224"/>
            <a:ext cx="1104351" cy="1757291"/>
          </a:xfrm>
          <a:prstGeom prst="rect">
            <a:avLst/>
          </a:prstGeom>
          <a:noFill/>
          <a:ln>
            <a:noFill/>
          </a:ln>
        </p:spPr>
      </p:pic>
      <p:pic>
        <p:nvPicPr>
          <p:cNvPr id="404" name="Google Shape;404;p33" descr="Handbook of Whale Optimization Algorithm: Variants, Hybrids, Improvements,  and Applications"/>
          <p:cNvPicPr preferRelativeResize="0"/>
          <p:nvPr/>
        </p:nvPicPr>
        <p:blipFill rotWithShape="1">
          <a:blip r:embed="rId25" cstate="email">
            <a:alphaModFix/>
            <a:extLst>
              <a:ext uri="{28A0092B-C50C-407E-A947-70E740481C1C}">
                <a14:useLocalDpi xmlns:a14="http://schemas.microsoft.com/office/drawing/2010/main"/>
              </a:ext>
            </a:extLst>
          </a:blip>
          <a:srcRect/>
          <a:stretch/>
        </p:blipFill>
        <p:spPr>
          <a:xfrm>
            <a:off x="8422856" y="1296404"/>
            <a:ext cx="1305023" cy="17572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AU" sz="1200"/>
              <a:t>22</a:t>
            </a:fld>
            <a:endParaRPr sz="1200"/>
          </a:p>
        </p:txBody>
      </p:sp>
      <p:sp>
        <p:nvSpPr>
          <p:cNvPr id="410" name="Google Shape;410;p34"/>
          <p:cNvSpPr/>
          <p:nvPr/>
        </p:nvSpPr>
        <p:spPr>
          <a:xfrm>
            <a:off x="655532" y="4107823"/>
            <a:ext cx="6029856" cy="203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b="1">
                <a:solidFill>
                  <a:schemeClr val="dk1"/>
                </a:solidFill>
                <a:latin typeface="Calibri"/>
                <a:ea typeface="Calibri"/>
                <a:cs typeface="Calibri"/>
                <a:sym typeface="Calibri"/>
              </a:rPr>
              <a:t>Rational:</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alibri"/>
                <a:ea typeface="Calibri"/>
                <a:cs typeface="Calibri"/>
                <a:sym typeface="Calibri"/>
              </a:rPr>
              <a:t>Passion for teaching </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alibri"/>
                <a:ea typeface="Calibri"/>
                <a:cs typeface="Calibri"/>
                <a:sym typeface="Calibri"/>
              </a:rPr>
              <a:t>Teach my content and make it easy to comprehend and use</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alibri"/>
                <a:ea typeface="Calibri"/>
                <a:cs typeface="Calibri"/>
                <a:sym typeface="Calibri"/>
              </a:rPr>
              <a:t>Engaging audience with my personality and teaching style</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alibri"/>
                <a:ea typeface="Calibri"/>
                <a:cs typeface="Calibri"/>
                <a:sym typeface="Calibri"/>
              </a:rPr>
              <a:t>Build trust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11" name="Google Shape;411;p34"/>
          <p:cNvGrpSpPr/>
          <p:nvPr/>
        </p:nvGrpSpPr>
        <p:grpSpPr>
          <a:xfrm>
            <a:off x="1417966" y="2127832"/>
            <a:ext cx="3604884" cy="1872357"/>
            <a:chOff x="655532" y="1138109"/>
            <a:chExt cx="5717644" cy="2969714"/>
          </a:xfrm>
        </p:grpSpPr>
        <p:pic>
          <p:nvPicPr>
            <p:cNvPr id="412" name="Google Shape;412;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5532" y="1138109"/>
              <a:ext cx="1820177" cy="1025917"/>
            </a:xfrm>
            <a:prstGeom prst="roundRect">
              <a:avLst>
                <a:gd name="adj" fmla="val 8594"/>
              </a:avLst>
            </a:prstGeom>
            <a:solidFill>
              <a:srgbClr val="ECECEC"/>
            </a:solidFill>
            <a:ln>
              <a:noFill/>
            </a:ln>
            <a:effectLst>
              <a:reflection stA="38000" endPos="28000" dist="5000" dir="5400000" sy="-100000" algn="bl" rotWithShape="0"/>
            </a:effectLst>
          </p:spPr>
        </p:pic>
        <p:pic>
          <p:nvPicPr>
            <p:cNvPr id="413" name="Google Shape;413;p3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30726" y="1501581"/>
              <a:ext cx="1823486" cy="1019299"/>
            </a:xfrm>
            <a:prstGeom prst="roundRect">
              <a:avLst>
                <a:gd name="adj" fmla="val 8594"/>
              </a:avLst>
            </a:prstGeom>
            <a:solidFill>
              <a:srgbClr val="ECECEC"/>
            </a:solidFill>
            <a:ln>
              <a:noFill/>
            </a:ln>
            <a:effectLst>
              <a:reflection stA="38000" endPos="28000" dist="5000" dir="5400000" sy="-100000" algn="bl" rotWithShape="0"/>
            </a:effectLst>
          </p:spPr>
        </p:pic>
        <p:pic>
          <p:nvPicPr>
            <p:cNvPr id="414" name="Google Shape;414;p3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609229" y="2055987"/>
              <a:ext cx="1813558" cy="1025919"/>
            </a:xfrm>
            <a:prstGeom prst="roundRect">
              <a:avLst>
                <a:gd name="adj" fmla="val 8594"/>
              </a:avLst>
            </a:prstGeom>
            <a:solidFill>
              <a:srgbClr val="ECECEC"/>
            </a:solidFill>
            <a:ln>
              <a:noFill/>
            </a:ln>
            <a:effectLst>
              <a:reflection stA="38000" endPos="28000" dist="5000" dir="5400000" sy="-100000" algn="bl" rotWithShape="0"/>
            </a:effectLst>
          </p:spPr>
        </p:pic>
        <p:pic>
          <p:nvPicPr>
            <p:cNvPr id="415" name="Google Shape;415;p3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77804" y="2553292"/>
              <a:ext cx="1820177" cy="1012681"/>
            </a:xfrm>
            <a:prstGeom prst="roundRect">
              <a:avLst>
                <a:gd name="adj" fmla="val 8594"/>
              </a:avLst>
            </a:prstGeom>
            <a:solidFill>
              <a:srgbClr val="ECECEC"/>
            </a:solidFill>
            <a:ln>
              <a:noFill/>
            </a:ln>
            <a:effectLst>
              <a:reflection stA="38000" endPos="28000" dist="5000" dir="5400000" sy="-100000" algn="bl" rotWithShape="0"/>
            </a:effectLst>
          </p:spPr>
        </p:pic>
        <p:pic>
          <p:nvPicPr>
            <p:cNvPr id="416" name="Google Shape;416;p3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552999" y="3085215"/>
              <a:ext cx="1820177" cy="1022608"/>
            </a:xfrm>
            <a:prstGeom prst="roundRect">
              <a:avLst>
                <a:gd name="adj" fmla="val 8594"/>
              </a:avLst>
            </a:prstGeom>
            <a:solidFill>
              <a:srgbClr val="ECECEC"/>
            </a:solidFill>
            <a:ln>
              <a:noFill/>
            </a:ln>
            <a:effectLst>
              <a:reflection stA="38000" endPos="28000" dist="5000" dir="5400000" sy="-100000" algn="bl" rotWithShape="0"/>
            </a:effectLst>
          </p:spPr>
        </p:pic>
      </p:grpSp>
      <p:sp>
        <p:nvSpPr>
          <p:cNvPr id="417" name="Google Shape;417;p34"/>
          <p:cNvSpPr txBox="1"/>
          <p:nvPr/>
        </p:nvSpPr>
        <p:spPr>
          <a:xfrm>
            <a:off x="0" y="2201"/>
            <a:ext cx="10515600" cy="68930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3200"/>
              <a:buFont typeface="Impact"/>
              <a:buNone/>
            </a:pPr>
            <a:r>
              <a:rPr lang="en-AU" sz="3200">
                <a:solidFill>
                  <a:srgbClr val="FF0000"/>
                </a:solidFill>
                <a:latin typeface="Impact"/>
                <a:ea typeface="Impact"/>
                <a:cs typeface="Impact"/>
                <a:sym typeface="Impact"/>
              </a:rPr>
              <a:t>2. ONLINE COURSES</a:t>
            </a:r>
            <a:endParaRPr/>
          </a:p>
        </p:txBody>
      </p:sp>
      <p:pic>
        <p:nvPicPr>
          <p:cNvPr id="418" name="Google Shape;418;p34"/>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298067" y="717022"/>
            <a:ext cx="4761853" cy="1118788"/>
          </a:xfrm>
          <a:prstGeom prst="rect">
            <a:avLst/>
          </a:prstGeom>
          <a:noFill/>
          <a:ln>
            <a:noFill/>
          </a:ln>
        </p:spPr>
      </p:pic>
      <p:pic>
        <p:nvPicPr>
          <p:cNvPr id="419" name="Google Shape;419;p34" descr="YouTube Brand Resources and Guidelines - How YouTube Works"/>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614920" y="360168"/>
            <a:ext cx="1233170" cy="356854"/>
          </a:xfrm>
          <a:prstGeom prst="rect">
            <a:avLst/>
          </a:prstGeom>
          <a:noFill/>
          <a:ln>
            <a:noFill/>
          </a:ln>
        </p:spPr>
      </p:pic>
      <p:pic>
        <p:nvPicPr>
          <p:cNvPr id="420" name="Google Shape;420;p34"/>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7061847" y="2189591"/>
            <a:ext cx="4761853" cy="1970643"/>
          </a:xfrm>
          <a:prstGeom prst="rect">
            <a:avLst/>
          </a:prstGeom>
          <a:noFill/>
          <a:ln>
            <a:noFill/>
          </a:ln>
        </p:spPr>
      </p:pic>
      <p:pic>
        <p:nvPicPr>
          <p:cNvPr id="421" name="Google Shape;421;p34"/>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7061847" y="4107823"/>
            <a:ext cx="3316356" cy="1552697"/>
          </a:xfrm>
          <a:prstGeom prst="rect">
            <a:avLst/>
          </a:prstGeom>
          <a:noFill/>
          <a:ln>
            <a:noFill/>
          </a:ln>
        </p:spPr>
      </p:pic>
      <p:pic>
        <p:nvPicPr>
          <p:cNvPr id="422" name="Google Shape;422;p34"/>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514895" y="752916"/>
            <a:ext cx="4006305" cy="1047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716639" y="5490173"/>
            <a:ext cx="2067652" cy="739424"/>
          </a:xfrm>
          <a:prstGeom prst="rect">
            <a:avLst/>
          </a:prstGeom>
          <a:noFill/>
          <a:ln>
            <a:noFill/>
          </a:ln>
        </p:spPr>
      </p:pic>
      <p:pic>
        <p:nvPicPr>
          <p:cNvPr id="428" name="Google Shape;428;p3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7741" y="2367969"/>
            <a:ext cx="3245650" cy="908580"/>
          </a:xfrm>
          <a:prstGeom prst="rect">
            <a:avLst/>
          </a:prstGeom>
          <a:noFill/>
          <a:ln>
            <a:noFill/>
          </a:ln>
        </p:spPr>
      </p:pic>
      <p:pic>
        <p:nvPicPr>
          <p:cNvPr id="429" name="Google Shape;429;p3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608096" y="1874463"/>
            <a:ext cx="2969934" cy="527151"/>
          </a:xfrm>
          <a:prstGeom prst="rect">
            <a:avLst/>
          </a:prstGeom>
          <a:noFill/>
          <a:ln>
            <a:noFill/>
          </a:ln>
        </p:spPr>
      </p:pic>
      <p:pic>
        <p:nvPicPr>
          <p:cNvPr id="430" name="Google Shape;430;p3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57999" y="1465106"/>
            <a:ext cx="3030602" cy="815223"/>
          </a:xfrm>
          <a:prstGeom prst="rect">
            <a:avLst/>
          </a:prstGeom>
          <a:noFill/>
          <a:ln>
            <a:noFill/>
          </a:ln>
        </p:spPr>
      </p:pic>
      <p:pic>
        <p:nvPicPr>
          <p:cNvPr id="431" name="Google Shape;431;p3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57741" y="740944"/>
            <a:ext cx="2530433" cy="443183"/>
          </a:xfrm>
          <a:prstGeom prst="rect">
            <a:avLst/>
          </a:prstGeom>
          <a:noFill/>
          <a:ln>
            <a:noFill/>
          </a:ln>
        </p:spPr>
      </p:pic>
      <p:pic>
        <p:nvPicPr>
          <p:cNvPr id="432" name="Google Shape;432;p35"/>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431028" y="197568"/>
            <a:ext cx="3442011" cy="674264"/>
          </a:xfrm>
          <a:prstGeom prst="rect">
            <a:avLst/>
          </a:prstGeom>
          <a:noFill/>
          <a:ln>
            <a:noFill/>
          </a:ln>
        </p:spPr>
      </p:pic>
      <p:pic>
        <p:nvPicPr>
          <p:cNvPr id="433" name="Google Shape;433;p35"/>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733173" y="622722"/>
            <a:ext cx="2497812" cy="695124"/>
          </a:xfrm>
          <a:prstGeom prst="rect">
            <a:avLst/>
          </a:prstGeom>
          <a:noFill/>
          <a:ln>
            <a:noFill/>
          </a:ln>
        </p:spPr>
      </p:pic>
      <p:pic>
        <p:nvPicPr>
          <p:cNvPr id="434" name="Google Shape;434;p35"/>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6336873" y="4595347"/>
            <a:ext cx="3086100" cy="974558"/>
          </a:xfrm>
          <a:prstGeom prst="rect">
            <a:avLst/>
          </a:prstGeom>
          <a:noFill/>
          <a:ln>
            <a:noFill/>
          </a:ln>
        </p:spPr>
      </p:pic>
      <p:pic>
        <p:nvPicPr>
          <p:cNvPr id="435" name="Google Shape;435;p35"/>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4871151" y="1391531"/>
            <a:ext cx="2593058" cy="852327"/>
          </a:xfrm>
          <a:prstGeom prst="rect">
            <a:avLst/>
          </a:prstGeom>
          <a:noFill/>
          <a:ln>
            <a:noFill/>
          </a:ln>
        </p:spPr>
      </p:pic>
      <p:pic>
        <p:nvPicPr>
          <p:cNvPr id="436" name="Google Shape;436;p35"/>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3366803" y="3711844"/>
            <a:ext cx="2395101" cy="1238996"/>
          </a:xfrm>
          <a:prstGeom prst="rect">
            <a:avLst/>
          </a:prstGeom>
          <a:noFill/>
          <a:ln>
            <a:noFill/>
          </a:ln>
        </p:spPr>
      </p:pic>
      <p:pic>
        <p:nvPicPr>
          <p:cNvPr id="437" name="Google Shape;437;p35"/>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22563" y="3409524"/>
            <a:ext cx="3013756" cy="1589978"/>
          </a:xfrm>
          <a:prstGeom prst="rect">
            <a:avLst/>
          </a:prstGeom>
          <a:noFill/>
          <a:ln>
            <a:noFill/>
          </a:ln>
        </p:spPr>
      </p:pic>
      <p:pic>
        <p:nvPicPr>
          <p:cNvPr id="438" name="Google Shape;438;p35"/>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9549201" y="3224449"/>
            <a:ext cx="2127780" cy="1083592"/>
          </a:xfrm>
          <a:prstGeom prst="rect">
            <a:avLst/>
          </a:prstGeom>
          <a:noFill/>
          <a:ln>
            <a:noFill/>
          </a:ln>
        </p:spPr>
      </p:pic>
      <p:pic>
        <p:nvPicPr>
          <p:cNvPr id="439" name="Google Shape;439;p35"/>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3186675" y="5733132"/>
            <a:ext cx="2593058" cy="815997"/>
          </a:xfrm>
          <a:prstGeom prst="rect">
            <a:avLst/>
          </a:prstGeom>
          <a:noFill/>
          <a:ln>
            <a:noFill/>
          </a:ln>
        </p:spPr>
      </p:pic>
      <p:pic>
        <p:nvPicPr>
          <p:cNvPr id="440" name="Google Shape;440;p35"/>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6609554" y="3297907"/>
            <a:ext cx="2813419" cy="1169790"/>
          </a:xfrm>
          <a:prstGeom prst="rect">
            <a:avLst/>
          </a:prstGeom>
          <a:noFill/>
          <a:ln>
            <a:noFill/>
          </a:ln>
        </p:spPr>
      </p:pic>
      <p:pic>
        <p:nvPicPr>
          <p:cNvPr id="441" name="Google Shape;441;p35"/>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9737259" y="4426975"/>
            <a:ext cx="2127780" cy="936445"/>
          </a:xfrm>
          <a:prstGeom prst="rect">
            <a:avLst/>
          </a:prstGeom>
          <a:noFill/>
          <a:ln>
            <a:noFill/>
          </a:ln>
        </p:spPr>
      </p:pic>
      <p:pic>
        <p:nvPicPr>
          <p:cNvPr id="442" name="Google Shape;442;p35"/>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75347" y="5440371"/>
            <a:ext cx="2932069" cy="1169790"/>
          </a:xfrm>
          <a:prstGeom prst="rect">
            <a:avLst/>
          </a:prstGeom>
          <a:noFill/>
          <a:ln>
            <a:noFill/>
          </a:ln>
        </p:spPr>
      </p:pic>
      <p:pic>
        <p:nvPicPr>
          <p:cNvPr id="443" name="Google Shape;443;p35"/>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4879641" y="2307855"/>
            <a:ext cx="2600387" cy="862059"/>
          </a:xfrm>
          <a:prstGeom prst="rect">
            <a:avLst/>
          </a:prstGeom>
          <a:noFill/>
          <a:ln>
            <a:noFill/>
          </a:ln>
        </p:spPr>
      </p:pic>
      <p:pic>
        <p:nvPicPr>
          <p:cNvPr id="444" name="Google Shape;444;p35"/>
          <p:cNvPicPr preferRelativeResize="0"/>
          <p:nvPr/>
        </p:nvPicPr>
        <p:blipFill rotWithShape="1">
          <a:blip r:embed="rId20" cstate="email">
            <a:alphaModFix/>
            <a:extLst>
              <a:ext uri="{28A0092B-C50C-407E-A947-70E740481C1C}">
                <a14:useLocalDpi xmlns:a14="http://schemas.microsoft.com/office/drawing/2010/main"/>
              </a:ext>
            </a:extLst>
          </a:blip>
          <a:srcRect/>
          <a:stretch/>
        </p:blipFill>
        <p:spPr>
          <a:xfrm>
            <a:off x="6225702" y="5733132"/>
            <a:ext cx="3338556" cy="877029"/>
          </a:xfrm>
          <a:prstGeom prst="rect">
            <a:avLst/>
          </a:prstGeom>
          <a:noFill/>
          <a:ln>
            <a:noFill/>
          </a:ln>
        </p:spPr>
      </p:pic>
      <p:pic>
        <p:nvPicPr>
          <p:cNvPr id="445" name="Google Shape;445;p35"/>
          <p:cNvPicPr preferRelativeResize="0"/>
          <p:nvPr/>
        </p:nvPicPr>
        <p:blipFill rotWithShape="1">
          <a:blip r:embed="rId21" cstate="email">
            <a:alphaModFix/>
            <a:extLst>
              <a:ext uri="{28A0092B-C50C-407E-A947-70E740481C1C}">
                <a14:useLocalDpi xmlns:a14="http://schemas.microsoft.com/office/drawing/2010/main"/>
              </a:ext>
            </a:extLst>
          </a:blip>
          <a:srcRect/>
          <a:stretch/>
        </p:blipFill>
        <p:spPr>
          <a:xfrm>
            <a:off x="7219762" y="1024208"/>
            <a:ext cx="3660742" cy="613811"/>
          </a:xfrm>
          <a:prstGeom prst="rect">
            <a:avLst/>
          </a:prstGeom>
          <a:noFill/>
          <a:ln>
            <a:noFill/>
          </a:ln>
        </p:spPr>
      </p:pic>
      <p:sp>
        <p:nvSpPr>
          <p:cNvPr id="446" name="Google Shape;446;p35"/>
          <p:cNvSpPr txBox="1"/>
          <p:nvPr/>
        </p:nvSpPr>
        <p:spPr>
          <a:xfrm>
            <a:off x="0" y="0"/>
            <a:ext cx="10515600" cy="68930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3200"/>
              <a:buFont typeface="Impact"/>
              <a:buNone/>
            </a:pPr>
            <a:r>
              <a:rPr lang="en-AU" sz="3200">
                <a:solidFill>
                  <a:srgbClr val="FF0000"/>
                </a:solidFill>
                <a:latin typeface="Impact"/>
                <a:ea typeface="Impact"/>
                <a:cs typeface="Impact"/>
                <a:sym typeface="Impact"/>
              </a:rPr>
              <a:t>IMPACT OF ONLIE COURSES </a:t>
            </a:r>
            <a:endParaRPr/>
          </a:p>
        </p:txBody>
      </p:sp>
      <p:pic>
        <p:nvPicPr>
          <p:cNvPr id="447" name="Google Shape;447;p35"/>
          <p:cNvPicPr preferRelativeResize="0"/>
          <p:nvPr/>
        </p:nvPicPr>
        <p:blipFill rotWithShape="1">
          <a:blip r:embed="rId22" cstate="email">
            <a:alphaModFix/>
            <a:extLst>
              <a:ext uri="{28A0092B-C50C-407E-A947-70E740481C1C}">
                <a14:useLocalDpi xmlns:a14="http://schemas.microsoft.com/office/drawing/2010/main"/>
              </a:ext>
            </a:extLst>
          </a:blip>
          <a:srcRect/>
          <a:stretch/>
        </p:blipFill>
        <p:spPr>
          <a:xfrm>
            <a:off x="8016263" y="2619255"/>
            <a:ext cx="2318643" cy="561590"/>
          </a:xfrm>
          <a:prstGeom prst="rect">
            <a:avLst/>
          </a:prstGeom>
          <a:noFill/>
          <a:ln>
            <a:noFill/>
          </a:ln>
        </p:spPr>
      </p:pic>
      <p:sp>
        <p:nvSpPr>
          <p:cNvPr id="448" name="Google Shape;44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23</a:t>
            </a:fld>
            <a:endParaRPr/>
          </a:p>
        </p:txBody>
      </p:sp>
      <p:grpSp>
        <p:nvGrpSpPr>
          <p:cNvPr id="449" name="Google Shape;449;p35"/>
          <p:cNvGrpSpPr/>
          <p:nvPr/>
        </p:nvGrpSpPr>
        <p:grpSpPr>
          <a:xfrm flipH="1">
            <a:off x="10662083" y="39675"/>
            <a:ext cx="1486898" cy="772287"/>
            <a:chOff x="2386622" y="847007"/>
            <a:chExt cx="5717644" cy="2969714"/>
          </a:xfrm>
        </p:grpSpPr>
        <p:pic>
          <p:nvPicPr>
            <p:cNvPr id="450" name="Google Shape;450;p35"/>
            <p:cNvPicPr preferRelativeResize="0"/>
            <p:nvPr/>
          </p:nvPicPr>
          <p:blipFill rotWithShape="1">
            <a:blip r:embed="rId23" cstate="email">
              <a:alphaModFix/>
              <a:extLst>
                <a:ext uri="{28A0092B-C50C-407E-A947-70E740481C1C}">
                  <a14:useLocalDpi xmlns:a14="http://schemas.microsoft.com/office/drawing/2010/main"/>
                </a:ext>
              </a:extLst>
            </a:blip>
            <a:srcRect/>
            <a:stretch/>
          </p:blipFill>
          <p:spPr>
            <a:xfrm>
              <a:off x="2386622" y="847007"/>
              <a:ext cx="1820177" cy="1025917"/>
            </a:xfrm>
            <a:prstGeom prst="rect">
              <a:avLst/>
            </a:prstGeom>
            <a:noFill/>
            <a:ln>
              <a:noFill/>
            </a:ln>
          </p:spPr>
        </p:pic>
        <p:pic>
          <p:nvPicPr>
            <p:cNvPr id="451" name="Google Shape;451;p35"/>
            <p:cNvPicPr preferRelativeResize="0"/>
            <p:nvPr/>
          </p:nvPicPr>
          <p:blipFill rotWithShape="1">
            <a:blip r:embed="rId24" cstate="email">
              <a:alphaModFix/>
              <a:extLst>
                <a:ext uri="{28A0092B-C50C-407E-A947-70E740481C1C}">
                  <a14:useLocalDpi xmlns:a14="http://schemas.microsoft.com/office/drawing/2010/main"/>
                </a:ext>
              </a:extLst>
            </a:blip>
            <a:srcRect/>
            <a:stretch/>
          </p:blipFill>
          <p:spPr>
            <a:xfrm>
              <a:off x="3361816" y="1210479"/>
              <a:ext cx="1823486" cy="1019299"/>
            </a:xfrm>
            <a:prstGeom prst="rect">
              <a:avLst/>
            </a:prstGeom>
            <a:noFill/>
            <a:ln>
              <a:noFill/>
            </a:ln>
          </p:spPr>
        </p:pic>
        <p:pic>
          <p:nvPicPr>
            <p:cNvPr id="452" name="Google Shape;452;p35"/>
            <p:cNvPicPr preferRelativeResize="0"/>
            <p:nvPr/>
          </p:nvPicPr>
          <p:blipFill rotWithShape="1">
            <a:blip r:embed="rId25" cstate="email">
              <a:alphaModFix/>
              <a:extLst>
                <a:ext uri="{28A0092B-C50C-407E-A947-70E740481C1C}">
                  <a14:useLocalDpi xmlns:a14="http://schemas.microsoft.com/office/drawing/2010/main"/>
                </a:ext>
              </a:extLst>
            </a:blip>
            <a:srcRect/>
            <a:stretch/>
          </p:blipFill>
          <p:spPr>
            <a:xfrm>
              <a:off x="4340319" y="1764885"/>
              <a:ext cx="1813558" cy="1025919"/>
            </a:xfrm>
            <a:prstGeom prst="rect">
              <a:avLst/>
            </a:prstGeom>
            <a:noFill/>
            <a:ln>
              <a:noFill/>
            </a:ln>
          </p:spPr>
        </p:pic>
        <p:pic>
          <p:nvPicPr>
            <p:cNvPr id="453" name="Google Shape;453;p35"/>
            <p:cNvPicPr preferRelativeResize="0"/>
            <p:nvPr/>
          </p:nvPicPr>
          <p:blipFill rotWithShape="1">
            <a:blip r:embed="rId26" cstate="email">
              <a:alphaModFix/>
              <a:extLst>
                <a:ext uri="{28A0092B-C50C-407E-A947-70E740481C1C}">
                  <a14:useLocalDpi xmlns:a14="http://schemas.microsoft.com/office/drawing/2010/main"/>
                </a:ext>
              </a:extLst>
            </a:blip>
            <a:srcRect/>
            <a:stretch/>
          </p:blipFill>
          <p:spPr>
            <a:xfrm>
              <a:off x="5308894" y="2262190"/>
              <a:ext cx="1820177" cy="1012681"/>
            </a:xfrm>
            <a:prstGeom prst="rect">
              <a:avLst/>
            </a:prstGeom>
            <a:noFill/>
            <a:ln>
              <a:noFill/>
            </a:ln>
          </p:spPr>
        </p:pic>
        <p:pic>
          <p:nvPicPr>
            <p:cNvPr id="454" name="Google Shape;454;p35"/>
            <p:cNvPicPr preferRelativeResize="0"/>
            <p:nvPr/>
          </p:nvPicPr>
          <p:blipFill rotWithShape="1">
            <a:blip r:embed="rId27" cstate="email">
              <a:alphaModFix/>
              <a:extLst>
                <a:ext uri="{28A0092B-C50C-407E-A947-70E740481C1C}">
                  <a14:useLocalDpi xmlns:a14="http://schemas.microsoft.com/office/drawing/2010/main"/>
                </a:ext>
              </a:extLst>
            </a:blip>
            <a:srcRect/>
            <a:stretch/>
          </p:blipFill>
          <p:spPr>
            <a:xfrm>
              <a:off x="6284089" y="2794113"/>
              <a:ext cx="1820177" cy="1022608"/>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8"/>
        <p:cNvGrpSpPr/>
        <p:nvPr/>
      </p:nvGrpSpPr>
      <p:grpSpPr>
        <a:xfrm>
          <a:off x="0" y="0"/>
          <a:ext cx="0" cy="0"/>
          <a:chOff x="0" y="0"/>
          <a:chExt cx="0" cy="0"/>
        </a:xfrm>
      </p:grpSpPr>
      <p:pic>
        <p:nvPicPr>
          <p:cNvPr id="459" name="Google Shape;459;p36" descr="A screenshot of a cell phon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615" y="2506972"/>
            <a:ext cx="4742993" cy="1837909"/>
          </a:xfrm>
          <a:prstGeom prst="rect">
            <a:avLst/>
          </a:prstGeom>
          <a:noFill/>
          <a:ln>
            <a:noFill/>
          </a:ln>
        </p:spPr>
      </p:pic>
      <p:cxnSp>
        <p:nvCxnSpPr>
          <p:cNvPr id="460" name="Google Shape;460;p36"/>
          <p:cNvCxnSpPr/>
          <p:nvPr/>
        </p:nvCxnSpPr>
        <p:spPr>
          <a:xfrm>
            <a:off x="6096000" y="1573887"/>
            <a:ext cx="0" cy="3710227"/>
          </a:xfrm>
          <a:prstGeom prst="straightConnector1">
            <a:avLst/>
          </a:prstGeom>
          <a:noFill/>
          <a:ln w="19050" cap="flat" cmpd="sng">
            <a:solidFill>
              <a:srgbClr val="FCB553"/>
            </a:solidFill>
            <a:prstDash val="solid"/>
            <a:miter lim="800000"/>
            <a:headEnd type="none" w="sm" len="sm"/>
            <a:tailEnd type="none" w="sm" len="sm"/>
          </a:ln>
        </p:spPr>
      </p:cxnSp>
      <p:pic>
        <p:nvPicPr>
          <p:cNvPr id="461" name="Google Shape;461;p36" descr="A screenshot of a cell phone&#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43240" y="2347245"/>
            <a:ext cx="4728015" cy="2157363"/>
          </a:xfrm>
          <a:prstGeom prst="rect">
            <a:avLst/>
          </a:prstGeom>
          <a:noFill/>
          <a:ln>
            <a:noFill/>
          </a:ln>
        </p:spPr>
      </p:pic>
      <p:sp>
        <p:nvSpPr>
          <p:cNvPr id="462" name="Google Shape;46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AU" sz="1200">
                <a:solidFill>
                  <a:srgbClr val="888888"/>
                </a:solidFill>
                <a:latin typeface="Calibri"/>
                <a:ea typeface="Calibri"/>
                <a:cs typeface="Calibri"/>
                <a:sym typeface="Calibri"/>
              </a:rPr>
              <a:t>24</a:t>
            </a:fld>
            <a:endParaRPr sz="1200">
              <a:solidFill>
                <a:srgbClr val="888888"/>
              </a:solidFill>
              <a:latin typeface="Calibri"/>
              <a:ea typeface="Calibri"/>
              <a:cs typeface="Calibri"/>
              <a:sym typeface="Calibri"/>
            </a:endParaRPr>
          </a:p>
        </p:txBody>
      </p:sp>
      <p:cxnSp>
        <p:nvCxnSpPr>
          <p:cNvPr id="463" name="Google Shape;463;p36"/>
          <p:cNvCxnSpPr/>
          <p:nvPr/>
        </p:nvCxnSpPr>
        <p:spPr>
          <a:xfrm rot="10800000">
            <a:off x="2858610" y="4270159"/>
            <a:ext cx="2556769" cy="0"/>
          </a:xfrm>
          <a:prstGeom prst="straightConnector1">
            <a:avLst/>
          </a:prstGeom>
          <a:noFill/>
          <a:ln w="28575" cap="flat" cmpd="sng">
            <a:solidFill>
              <a:srgbClr val="D8232A"/>
            </a:solidFill>
            <a:prstDash val="solid"/>
            <a:miter lim="800000"/>
            <a:headEnd type="none" w="sm" len="sm"/>
            <a:tailEnd type="none" w="sm" len="sm"/>
          </a:ln>
        </p:spPr>
      </p:cxnSp>
      <p:cxnSp>
        <p:nvCxnSpPr>
          <p:cNvPr id="464" name="Google Shape;464;p36"/>
          <p:cNvCxnSpPr/>
          <p:nvPr/>
        </p:nvCxnSpPr>
        <p:spPr>
          <a:xfrm rot="10800000">
            <a:off x="1970843" y="4030462"/>
            <a:ext cx="2556769" cy="0"/>
          </a:xfrm>
          <a:prstGeom prst="straightConnector1">
            <a:avLst/>
          </a:prstGeom>
          <a:noFill/>
          <a:ln w="28575" cap="flat" cmpd="sng">
            <a:solidFill>
              <a:srgbClr val="D8232A"/>
            </a:solidFill>
            <a:prstDash val="solid"/>
            <a:miter lim="800000"/>
            <a:headEnd type="none" w="sm" len="sm"/>
            <a:tailEnd type="none" w="sm" len="sm"/>
          </a:ln>
        </p:spPr>
      </p:cxnSp>
      <p:cxnSp>
        <p:nvCxnSpPr>
          <p:cNvPr id="465" name="Google Shape;465;p36"/>
          <p:cNvCxnSpPr/>
          <p:nvPr/>
        </p:nvCxnSpPr>
        <p:spPr>
          <a:xfrm rot="10800000">
            <a:off x="7563776" y="3588479"/>
            <a:ext cx="2556769" cy="0"/>
          </a:xfrm>
          <a:prstGeom prst="straightConnector1">
            <a:avLst/>
          </a:prstGeom>
          <a:noFill/>
          <a:ln w="28575" cap="flat" cmpd="sng">
            <a:solidFill>
              <a:srgbClr val="D8232A"/>
            </a:solidFill>
            <a:prstDash val="solid"/>
            <a:miter lim="800000"/>
            <a:headEnd type="none" w="sm" len="sm"/>
            <a:tailEnd type="none" w="sm" len="sm"/>
          </a:ln>
        </p:spPr>
      </p:cxnSp>
      <p:cxnSp>
        <p:nvCxnSpPr>
          <p:cNvPr id="466" name="Google Shape;466;p36"/>
          <p:cNvCxnSpPr/>
          <p:nvPr/>
        </p:nvCxnSpPr>
        <p:spPr>
          <a:xfrm rot="10800000">
            <a:off x="7830105" y="4030462"/>
            <a:ext cx="2964404" cy="0"/>
          </a:xfrm>
          <a:prstGeom prst="straightConnector1">
            <a:avLst/>
          </a:prstGeom>
          <a:noFill/>
          <a:ln w="28575" cap="flat" cmpd="sng">
            <a:solidFill>
              <a:srgbClr val="D8232A"/>
            </a:solidFill>
            <a:prstDash val="solid"/>
            <a:miter lim="800000"/>
            <a:headEnd type="none" w="sm" len="sm"/>
            <a:tailEnd type="none" w="sm" len="sm"/>
          </a:ln>
        </p:spPr>
      </p:cxnSp>
      <p:cxnSp>
        <p:nvCxnSpPr>
          <p:cNvPr id="467" name="Google Shape;467;p36"/>
          <p:cNvCxnSpPr/>
          <p:nvPr/>
        </p:nvCxnSpPr>
        <p:spPr>
          <a:xfrm rot="10800000">
            <a:off x="6489577" y="4270159"/>
            <a:ext cx="1242873" cy="0"/>
          </a:xfrm>
          <a:prstGeom prst="straightConnector1">
            <a:avLst/>
          </a:prstGeom>
          <a:noFill/>
          <a:ln w="28575" cap="flat" cmpd="sng">
            <a:solidFill>
              <a:srgbClr val="D8232A"/>
            </a:solidFill>
            <a:prstDash val="solid"/>
            <a:miter lim="800000"/>
            <a:headEnd type="none" w="sm" len="sm"/>
            <a:tailEnd type="none" w="sm" len="sm"/>
          </a:ln>
        </p:spPr>
      </p:cxnSp>
      <p:sp>
        <p:nvSpPr>
          <p:cNvPr id="468" name="Google Shape;468;p36"/>
          <p:cNvSpPr/>
          <p:nvPr/>
        </p:nvSpPr>
        <p:spPr>
          <a:xfrm>
            <a:off x="2227729" y="59704"/>
            <a:ext cx="773654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a:solidFill>
                  <a:srgbClr val="FF0000"/>
                </a:solidFill>
                <a:latin typeface="Calibri"/>
                <a:ea typeface="Calibri"/>
                <a:cs typeface="Calibri"/>
                <a:sym typeface="Calibri"/>
              </a:rPr>
              <a:t>I wanted to make my research easy to learn and use, and it seems to be working </a:t>
            </a:r>
            <a:endParaRPr/>
          </a:p>
        </p:txBody>
      </p:sp>
      <p:grpSp>
        <p:nvGrpSpPr>
          <p:cNvPr id="469" name="Google Shape;469;p36"/>
          <p:cNvGrpSpPr/>
          <p:nvPr/>
        </p:nvGrpSpPr>
        <p:grpSpPr>
          <a:xfrm flipH="1">
            <a:off x="10662083" y="39675"/>
            <a:ext cx="1486898" cy="772287"/>
            <a:chOff x="2386622" y="847007"/>
            <a:chExt cx="5717644" cy="2969714"/>
          </a:xfrm>
        </p:grpSpPr>
        <p:pic>
          <p:nvPicPr>
            <p:cNvPr id="470" name="Google Shape;470;p3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386622" y="847007"/>
              <a:ext cx="1820177" cy="1025917"/>
            </a:xfrm>
            <a:prstGeom prst="rect">
              <a:avLst/>
            </a:prstGeom>
            <a:noFill/>
            <a:ln>
              <a:noFill/>
            </a:ln>
          </p:spPr>
        </p:pic>
        <p:pic>
          <p:nvPicPr>
            <p:cNvPr id="471" name="Google Shape;471;p3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361816" y="1210479"/>
              <a:ext cx="1823486" cy="1019299"/>
            </a:xfrm>
            <a:prstGeom prst="rect">
              <a:avLst/>
            </a:prstGeom>
            <a:noFill/>
            <a:ln>
              <a:noFill/>
            </a:ln>
          </p:spPr>
        </p:pic>
        <p:pic>
          <p:nvPicPr>
            <p:cNvPr id="472" name="Google Shape;472;p3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340319" y="1764885"/>
              <a:ext cx="1813558" cy="1025919"/>
            </a:xfrm>
            <a:prstGeom prst="rect">
              <a:avLst/>
            </a:prstGeom>
            <a:noFill/>
            <a:ln>
              <a:noFill/>
            </a:ln>
          </p:spPr>
        </p:pic>
        <p:pic>
          <p:nvPicPr>
            <p:cNvPr id="473" name="Google Shape;473;p3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308894" y="2262190"/>
              <a:ext cx="1820177" cy="1012681"/>
            </a:xfrm>
            <a:prstGeom prst="rect">
              <a:avLst/>
            </a:prstGeom>
            <a:noFill/>
            <a:ln>
              <a:noFill/>
            </a:ln>
          </p:spPr>
        </p:pic>
        <p:pic>
          <p:nvPicPr>
            <p:cNvPr id="474" name="Google Shape;474;p3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284089" y="2794113"/>
              <a:ext cx="1820177" cy="1022608"/>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8"/>
        <p:cNvGrpSpPr/>
        <p:nvPr/>
      </p:nvGrpSpPr>
      <p:grpSpPr>
        <a:xfrm>
          <a:off x="0" y="0"/>
          <a:ext cx="0" cy="0"/>
          <a:chOff x="0" y="0"/>
          <a:chExt cx="0" cy="0"/>
        </a:xfrm>
      </p:grpSpPr>
      <p:sp>
        <p:nvSpPr>
          <p:cNvPr id="479" name="Google Shape;479;p37"/>
          <p:cNvSpPr/>
          <p:nvPr/>
        </p:nvSpPr>
        <p:spPr>
          <a:xfrm>
            <a:off x="6050280" y="0"/>
            <a:ext cx="9144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80" name="Google Shape;480;p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1" y="640219"/>
            <a:ext cx="5112595" cy="2268199"/>
          </a:xfrm>
          <a:prstGeom prst="rect">
            <a:avLst/>
          </a:prstGeom>
          <a:noFill/>
          <a:ln>
            <a:noFill/>
          </a:ln>
        </p:spPr>
      </p:pic>
      <p:sp>
        <p:nvSpPr>
          <p:cNvPr id="481" name="Google Shape;481;p37"/>
          <p:cNvSpPr/>
          <p:nvPr/>
        </p:nvSpPr>
        <p:spPr>
          <a:xfrm>
            <a:off x="0" y="3383280"/>
            <a:ext cx="6126480" cy="9144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2" name="Google Shape;482;p37"/>
          <p:cNvSpPr/>
          <p:nvPr/>
        </p:nvSpPr>
        <p:spPr>
          <a:xfrm>
            <a:off x="6065520" y="3383280"/>
            <a:ext cx="6126480" cy="9144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83" name="Google Shape;483;p37"/>
          <p:cNvPicPr preferRelativeResize="0"/>
          <p:nvPr/>
        </p:nvPicPr>
        <p:blipFill rotWithShape="1">
          <a:blip r:embed="rId4">
            <a:alphaModFix/>
          </a:blip>
          <a:srcRect/>
          <a:stretch/>
        </p:blipFill>
        <p:spPr>
          <a:xfrm>
            <a:off x="457201" y="4007425"/>
            <a:ext cx="5426764" cy="2007902"/>
          </a:xfrm>
          <a:prstGeom prst="rect">
            <a:avLst/>
          </a:prstGeom>
          <a:noFill/>
          <a:ln>
            <a:noFill/>
          </a:ln>
        </p:spPr>
      </p:pic>
      <p:pic>
        <p:nvPicPr>
          <p:cNvPr id="484" name="Google Shape;484;p3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08034" y="4015239"/>
            <a:ext cx="5112595" cy="1992274"/>
          </a:xfrm>
          <a:prstGeom prst="rect">
            <a:avLst/>
          </a:prstGeom>
          <a:noFill/>
          <a:ln>
            <a:noFill/>
          </a:ln>
        </p:spPr>
      </p:pic>
      <p:cxnSp>
        <p:nvCxnSpPr>
          <p:cNvPr id="485" name="Google Shape;485;p37"/>
          <p:cNvCxnSpPr/>
          <p:nvPr/>
        </p:nvCxnSpPr>
        <p:spPr>
          <a:xfrm rot="10800000">
            <a:off x="4083281" y="2411268"/>
            <a:ext cx="985420" cy="0"/>
          </a:xfrm>
          <a:prstGeom prst="straightConnector1">
            <a:avLst/>
          </a:prstGeom>
          <a:noFill/>
          <a:ln w="28575" cap="flat" cmpd="sng">
            <a:solidFill>
              <a:srgbClr val="D8232A"/>
            </a:solidFill>
            <a:prstDash val="solid"/>
            <a:miter lim="800000"/>
            <a:headEnd type="none" w="sm" len="sm"/>
            <a:tailEnd type="none" w="sm" len="sm"/>
          </a:ln>
        </p:spPr>
      </p:cxnSp>
      <p:cxnSp>
        <p:nvCxnSpPr>
          <p:cNvPr id="486" name="Google Shape;486;p37"/>
          <p:cNvCxnSpPr/>
          <p:nvPr/>
        </p:nvCxnSpPr>
        <p:spPr>
          <a:xfrm rot="10800000">
            <a:off x="1580225" y="5713761"/>
            <a:ext cx="2459115" cy="0"/>
          </a:xfrm>
          <a:prstGeom prst="straightConnector1">
            <a:avLst/>
          </a:prstGeom>
          <a:noFill/>
          <a:ln w="28575" cap="flat" cmpd="sng">
            <a:solidFill>
              <a:srgbClr val="D8232A"/>
            </a:solidFill>
            <a:prstDash val="solid"/>
            <a:miter lim="800000"/>
            <a:headEnd type="none" w="sm" len="sm"/>
            <a:tailEnd type="none" w="sm" len="sm"/>
          </a:ln>
        </p:spPr>
      </p:cxnSp>
      <p:sp>
        <p:nvSpPr>
          <p:cNvPr id="487" name="Google Shape;487;p37"/>
          <p:cNvSpPr txBox="1"/>
          <p:nvPr/>
        </p:nvSpPr>
        <p:spPr>
          <a:xfrm>
            <a:off x="0" y="0"/>
            <a:ext cx="10515600" cy="68930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3200"/>
              <a:buFont typeface="Impact"/>
              <a:buNone/>
            </a:pPr>
            <a:r>
              <a:rPr lang="en-AU" sz="3200">
                <a:solidFill>
                  <a:srgbClr val="FF0000"/>
                </a:solidFill>
                <a:latin typeface="Impact"/>
                <a:ea typeface="Impact"/>
                <a:cs typeface="Impact"/>
                <a:sym typeface="Impact"/>
              </a:rPr>
              <a:t>BUILDING TRUST</a:t>
            </a:r>
            <a:endParaRPr/>
          </a:p>
        </p:txBody>
      </p:sp>
      <p:cxnSp>
        <p:nvCxnSpPr>
          <p:cNvPr id="488" name="Google Shape;488;p37"/>
          <p:cNvCxnSpPr/>
          <p:nvPr/>
        </p:nvCxnSpPr>
        <p:spPr>
          <a:xfrm rot="10800000">
            <a:off x="8930936" y="5811416"/>
            <a:ext cx="1731147" cy="0"/>
          </a:xfrm>
          <a:prstGeom prst="straightConnector1">
            <a:avLst/>
          </a:prstGeom>
          <a:noFill/>
          <a:ln w="28575" cap="flat" cmpd="sng">
            <a:solidFill>
              <a:srgbClr val="D8232A"/>
            </a:solidFill>
            <a:prstDash val="solid"/>
            <a:miter lim="800000"/>
            <a:headEnd type="none" w="sm" len="sm"/>
            <a:tailEnd type="none" w="sm" len="sm"/>
          </a:ln>
        </p:spPr>
      </p:cxnSp>
      <p:cxnSp>
        <p:nvCxnSpPr>
          <p:cNvPr id="489" name="Google Shape;489;p37"/>
          <p:cNvCxnSpPr/>
          <p:nvPr/>
        </p:nvCxnSpPr>
        <p:spPr>
          <a:xfrm rot="10800000">
            <a:off x="457202" y="2659843"/>
            <a:ext cx="4611499" cy="0"/>
          </a:xfrm>
          <a:prstGeom prst="straightConnector1">
            <a:avLst/>
          </a:prstGeom>
          <a:noFill/>
          <a:ln w="28575" cap="flat" cmpd="sng">
            <a:solidFill>
              <a:srgbClr val="D8232A"/>
            </a:solidFill>
            <a:prstDash val="solid"/>
            <a:miter lim="800000"/>
            <a:headEnd type="none" w="sm" len="sm"/>
            <a:tailEnd type="none" w="sm" len="sm"/>
          </a:ln>
        </p:spPr>
      </p:cxnSp>
      <p:cxnSp>
        <p:nvCxnSpPr>
          <p:cNvPr id="490" name="Google Shape;490;p37"/>
          <p:cNvCxnSpPr/>
          <p:nvPr/>
        </p:nvCxnSpPr>
        <p:spPr>
          <a:xfrm rot="10800000">
            <a:off x="457202" y="2913838"/>
            <a:ext cx="1149208" cy="0"/>
          </a:xfrm>
          <a:prstGeom prst="straightConnector1">
            <a:avLst/>
          </a:prstGeom>
          <a:noFill/>
          <a:ln w="28575" cap="flat" cmpd="sng">
            <a:solidFill>
              <a:srgbClr val="D8232A"/>
            </a:solidFill>
            <a:prstDash val="solid"/>
            <a:miter lim="800000"/>
            <a:headEnd type="none" w="sm" len="sm"/>
            <a:tailEnd type="none" w="sm" len="sm"/>
          </a:ln>
        </p:spPr>
      </p:cxnSp>
      <p:grpSp>
        <p:nvGrpSpPr>
          <p:cNvPr id="491" name="Google Shape;491;p37"/>
          <p:cNvGrpSpPr/>
          <p:nvPr/>
        </p:nvGrpSpPr>
        <p:grpSpPr>
          <a:xfrm flipH="1">
            <a:off x="10662083" y="39675"/>
            <a:ext cx="1486898" cy="772287"/>
            <a:chOff x="2386622" y="847007"/>
            <a:chExt cx="5717644" cy="2969714"/>
          </a:xfrm>
        </p:grpSpPr>
        <p:pic>
          <p:nvPicPr>
            <p:cNvPr id="492" name="Google Shape;492;p3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386622" y="847007"/>
              <a:ext cx="1820177" cy="1025917"/>
            </a:xfrm>
            <a:prstGeom prst="rect">
              <a:avLst/>
            </a:prstGeom>
            <a:noFill/>
            <a:ln>
              <a:noFill/>
            </a:ln>
          </p:spPr>
        </p:pic>
        <p:pic>
          <p:nvPicPr>
            <p:cNvPr id="493" name="Google Shape;493;p3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361816" y="1210479"/>
              <a:ext cx="1823486" cy="1019299"/>
            </a:xfrm>
            <a:prstGeom prst="rect">
              <a:avLst/>
            </a:prstGeom>
            <a:noFill/>
            <a:ln>
              <a:noFill/>
            </a:ln>
          </p:spPr>
        </p:pic>
        <p:pic>
          <p:nvPicPr>
            <p:cNvPr id="494" name="Google Shape;494;p3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340319" y="1764885"/>
              <a:ext cx="1813558" cy="1025919"/>
            </a:xfrm>
            <a:prstGeom prst="rect">
              <a:avLst/>
            </a:prstGeom>
            <a:noFill/>
            <a:ln>
              <a:noFill/>
            </a:ln>
          </p:spPr>
        </p:pic>
        <p:pic>
          <p:nvPicPr>
            <p:cNvPr id="495" name="Google Shape;495;p3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308894" y="2262190"/>
              <a:ext cx="1820177" cy="1012681"/>
            </a:xfrm>
            <a:prstGeom prst="rect">
              <a:avLst/>
            </a:prstGeom>
            <a:noFill/>
            <a:ln>
              <a:noFill/>
            </a:ln>
          </p:spPr>
        </p:pic>
        <p:pic>
          <p:nvPicPr>
            <p:cNvPr id="496" name="Google Shape;496;p37"/>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6284089" y="2794113"/>
              <a:ext cx="1820177" cy="1022608"/>
            </a:xfrm>
            <a:prstGeom prst="rect">
              <a:avLst/>
            </a:prstGeom>
            <a:noFill/>
            <a:ln>
              <a:noFill/>
            </a:ln>
          </p:spPr>
        </p:pic>
      </p:grpSp>
      <p:grpSp>
        <p:nvGrpSpPr>
          <p:cNvPr id="497" name="Google Shape;497;p37"/>
          <p:cNvGrpSpPr/>
          <p:nvPr/>
        </p:nvGrpSpPr>
        <p:grpSpPr>
          <a:xfrm>
            <a:off x="6627856" y="817676"/>
            <a:ext cx="4133850" cy="1685925"/>
            <a:chOff x="457201" y="973918"/>
            <a:chExt cx="4133850" cy="1685925"/>
          </a:xfrm>
        </p:grpSpPr>
        <p:pic>
          <p:nvPicPr>
            <p:cNvPr id="498" name="Google Shape;498;p37"/>
            <p:cNvPicPr preferRelativeResize="0"/>
            <p:nvPr/>
          </p:nvPicPr>
          <p:blipFill rotWithShape="1">
            <a:blip r:embed="rId11">
              <a:alphaModFix/>
            </a:blip>
            <a:srcRect/>
            <a:stretch/>
          </p:blipFill>
          <p:spPr>
            <a:xfrm>
              <a:off x="457201" y="973918"/>
              <a:ext cx="4133850" cy="1685925"/>
            </a:xfrm>
            <a:prstGeom prst="rect">
              <a:avLst/>
            </a:prstGeom>
            <a:noFill/>
            <a:ln>
              <a:noFill/>
            </a:ln>
          </p:spPr>
        </p:pic>
        <p:cxnSp>
          <p:nvCxnSpPr>
            <p:cNvPr id="499" name="Google Shape;499;p37"/>
            <p:cNvCxnSpPr/>
            <p:nvPr/>
          </p:nvCxnSpPr>
          <p:spPr>
            <a:xfrm rot="10800000">
              <a:off x="1079998" y="2504555"/>
              <a:ext cx="1040168" cy="0"/>
            </a:xfrm>
            <a:prstGeom prst="straightConnector1">
              <a:avLst/>
            </a:prstGeom>
            <a:noFill/>
            <a:ln w="28575" cap="flat" cmpd="sng">
              <a:solidFill>
                <a:srgbClr val="D8232A"/>
              </a:solidFill>
              <a:prstDash val="solid"/>
              <a:miter lim="800000"/>
              <a:headEnd type="none" w="sm" len="sm"/>
              <a:tailEnd type="none" w="sm" len="sm"/>
            </a:ln>
          </p:spPr>
        </p:cxnSp>
      </p:grpSp>
      <p:sp>
        <p:nvSpPr>
          <p:cNvPr id="500" name="Google Shape;50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25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498217">
            <a:off x="726510" y="4400743"/>
            <a:ext cx="3581710" cy="2156647"/>
          </a:xfrm>
          <a:prstGeom prst="rect">
            <a:avLst/>
          </a:prstGeom>
          <a:noFill/>
          <a:ln>
            <a:noFill/>
          </a:ln>
        </p:spPr>
      </p:pic>
      <p:pic>
        <p:nvPicPr>
          <p:cNvPr id="506" name="Google Shape;506;p38" descr="Text&#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56744">
            <a:off x="474875" y="931019"/>
            <a:ext cx="2649700" cy="1760966"/>
          </a:xfrm>
          <a:prstGeom prst="rect">
            <a:avLst/>
          </a:prstGeom>
          <a:noFill/>
          <a:ln>
            <a:noFill/>
          </a:ln>
        </p:spPr>
      </p:pic>
      <p:sp>
        <p:nvSpPr>
          <p:cNvPr id="507" name="Google Shape;507;p38"/>
          <p:cNvSpPr txBox="1"/>
          <p:nvPr/>
        </p:nvSpPr>
        <p:spPr>
          <a:xfrm>
            <a:off x="0" y="0"/>
            <a:ext cx="10515600" cy="68930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3200"/>
              <a:buFont typeface="Impact"/>
              <a:buNone/>
            </a:pPr>
            <a:r>
              <a:rPr lang="en-AU" sz="3200">
                <a:solidFill>
                  <a:srgbClr val="FF0000"/>
                </a:solidFill>
                <a:latin typeface="Impact"/>
                <a:ea typeface="Impact"/>
                <a:cs typeface="Impact"/>
                <a:sym typeface="Impact"/>
              </a:rPr>
              <a:t>MEDIA</a:t>
            </a:r>
            <a:endParaRPr/>
          </a:p>
        </p:txBody>
      </p:sp>
      <p:sp>
        <p:nvSpPr>
          <p:cNvPr id="508" name="Google Shape;50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26</a:t>
            </a:fld>
            <a:endParaRPr/>
          </a:p>
        </p:txBody>
      </p:sp>
      <p:pic>
        <p:nvPicPr>
          <p:cNvPr id="509" name="Google Shape;509;p38" descr="A picture containing text, person, indoor&#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7340" y="2773058"/>
            <a:ext cx="4578585" cy="1746340"/>
          </a:xfrm>
          <a:prstGeom prst="rect">
            <a:avLst/>
          </a:prstGeom>
          <a:noFill/>
          <a:ln>
            <a:noFill/>
          </a:ln>
        </p:spPr>
      </p:pic>
      <p:pic>
        <p:nvPicPr>
          <p:cNvPr id="510" name="Google Shape;510;p38" descr="Logo&#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712405" y="3154685"/>
            <a:ext cx="998730" cy="998730"/>
          </a:xfrm>
          <a:prstGeom prst="rect">
            <a:avLst/>
          </a:prstGeom>
          <a:noFill/>
          <a:ln>
            <a:noFill/>
          </a:ln>
        </p:spPr>
      </p:pic>
      <p:pic>
        <p:nvPicPr>
          <p:cNvPr id="511" name="Google Shape;511;p3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277048" y="814068"/>
            <a:ext cx="2735787" cy="2389883"/>
          </a:xfrm>
          <a:prstGeom prst="rect">
            <a:avLst/>
          </a:prstGeom>
          <a:noFill/>
          <a:ln>
            <a:noFill/>
          </a:ln>
        </p:spPr>
      </p:pic>
      <p:grpSp>
        <p:nvGrpSpPr>
          <p:cNvPr id="512" name="Google Shape;512;p38"/>
          <p:cNvGrpSpPr/>
          <p:nvPr/>
        </p:nvGrpSpPr>
        <p:grpSpPr>
          <a:xfrm rot="-857317">
            <a:off x="3706297" y="305490"/>
            <a:ext cx="2059665" cy="2635796"/>
            <a:chOff x="3685091" y="677141"/>
            <a:chExt cx="2059665" cy="2635796"/>
          </a:xfrm>
        </p:grpSpPr>
        <p:pic>
          <p:nvPicPr>
            <p:cNvPr id="513" name="Google Shape;513;p38" descr="A hand holding a newspaper&#10;&#10;Description automatically generated with low confidenc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743142" y="1030584"/>
              <a:ext cx="1943564" cy="2282353"/>
            </a:xfrm>
            <a:prstGeom prst="rect">
              <a:avLst/>
            </a:prstGeom>
            <a:noFill/>
            <a:ln>
              <a:noFill/>
            </a:ln>
          </p:spPr>
        </p:pic>
        <p:pic>
          <p:nvPicPr>
            <p:cNvPr id="514" name="Google Shape;514;p38" descr="The Courier Mail | Breaking News Headlines for Brisbane and Queensland |  The Courier Mail"/>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685091" y="677141"/>
              <a:ext cx="2059665" cy="278055"/>
            </a:xfrm>
            <a:prstGeom prst="rect">
              <a:avLst/>
            </a:prstGeom>
            <a:noFill/>
            <a:ln>
              <a:noFill/>
            </a:ln>
          </p:spPr>
        </p:pic>
      </p:grpSp>
      <p:pic>
        <p:nvPicPr>
          <p:cNvPr id="515" name="Google Shape;515;p38" descr="Logo, company name&#10;&#10;Description automatically generated"/>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8210877" y="1486720"/>
            <a:ext cx="722414" cy="437091"/>
          </a:xfrm>
          <a:prstGeom prst="rect">
            <a:avLst/>
          </a:prstGeom>
          <a:noFill/>
          <a:ln>
            <a:noFill/>
          </a:ln>
        </p:spPr>
      </p:pic>
      <p:pic>
        <p:nvPicPr>
          <p:cNvPr id="516" name="Google Shape;516;p38" descr="A picture containing text, newspaper, screenshot&#10;&#10;Description automatically generated"/>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rot="783729">
            <a:off x="9074392" y="755616"/>
            <a:ext cx="1943563" cy="2796494"/>
          </a:xfrm>
          <a:prstGeom prst="rect">
            <a:avLst/>
          </a:prstGeom>
          <a:noFill/>
          <a:ln>
            <a:noFill/>
          </a:ln>
        </p:spPr>
      </p:pic>
      <p:pic>
        <p:nvPicPr>
          <p:cNvPr id="517" name="Google Shape;517;p38" descr="Graphical user interface, text&#10;&#10;Description automatically generated"/>
          <p:cNvPicPr preferRelativeResize="0"/>
          <p:nvPr/>
        </p:nvPicPr>
        <p:blipFill rotWithShape="1">
          <a:blip r:embed="rId12">
            <a:alphaModFix/>
          </a:blip>
          <a:srcRect/>
          <a:stretch/>
        </p:blipFill>
        <p:spPr>
          <a:xfrm rot="-713049">
            <a:off x="7764597" y="3715423"/>
            <a:ext cx="3081366" cy="1725565"/>
          </a:xfrm>
          <a:prstGeom prst="rect">
            <a:avLst/>
          </a:prstGeom>
          <a:noFill/>
          <a:ln>
            <a:noFill/>
          </a:ln>
        </p:spPr>
      </p:pic>
      <p:grpSp>
        <p:nvGrpSpPr>
          <p:cNvPr id="518" name="Google Shape;518;p38"/>
          <p:cNvGrpSpPr/>
          <p:nvPr/>
        </p:nvGrpSpPr>
        <p:grpSpPr>
          <a:xfrm rot="900000">
            <a:off x="4698468" y="4390327"/>
            <a:ext cx="3206299" cy="2787557"/>
            <a:chOff x="1250905" y="5230613"/>
            <a:chExt cx="2832190" cy="2462307"/>
          </a:xfrm>
        </p:grpSpPr>
        <p:pic>
          <p:nvPicPr>
            <p:cNvPr id="519" name="Google Shape;519;p38"/>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250905" y="5230613"/>
              <a:ext cx="2832190" cy="2462307"/>
            </a:xfrm>
            <a:prstGeom prst="rect">
              <a:avLst/>
            </a:prstGeom>
            <a:noFill/>
            <a:ln>
              <a:noFill/>
            </a:ln>
          </p:spPr>
        </p:pic>
        <p:pic>
          <p:nvPicPr>
            <p:cNvPr id="520" name="Google Shape;520;p38" descr="Icon&#10;&#10;Description automatically generated"/>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3469391" y="5338973"/>
              <a:ext cx="467609" cy="467609"/>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9"/>
          <p:cNvSpPr/>
          <p:nvPr/>
        </p:nvSpPr>
        <p:spPr>
          <a:xfrm>
            <a:off x="1109058" y="2767280"/>
            <a:ext cx="9973884"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AU" sz="4000" b="1">
                <a:solidFill>
                  <a:schemeClr val="dk1"/>
                </a:solidFill>
                <a:latin typeface="Impact"/>
                <a:ea typeface="Impact"/>
                <a:cs typeface="Impact"/>
                <a:sym typeface="Impact"/>
              </a:rPr>
              <a:t>LET’S SEE HOW THESE ALL CAN MAKE A DIFFERENCE</a:t>
            </a:r>
            <a:endParaRPr/>
          </a:p>
          <a:p>
            <a:pPr marL="0" marR="0" lvl="0" indent="0" algn="ctr" rtl="0">
              <a:spcBef>
                <a:spcPts val="0"/>
              </a:spcBef>
              <a:spcAft>
                <a:spcPts val="0"/>
              </a:spcAft>
              <a:buNone/>
            </a:pPr>
            <a:r>
              <a:rPr lang="en-AU" sz="4000" b="1">
                <a:solidFill>
                  <a:schemeClr val="dk1"/>
                </a:solidFill>
                <a:latin typeface="Impact"/>
                <a:ea typeface="Impact"/>
                <a:cs typeface="Impact"/>
                <a:sym typeface="Impact"/>
              </a:rPr>
              <a:t>IN TERMS OF </a:t>
            </a:r>
            <a:r>
              <a:rPr lang="en-AU" sz="4000" b="1">
                <a:solidFill>
                  <a:srgbClr val="229DAA"/>
                </a:solidFill>
                <a:latin typeface="Impact"/>
                <a:ea typeface="Impact"/>
                <a:cs typeface="Impact"/>
                <a:sym typeface="Impact"/>
              </a:rPr>
              <a:t>CITATIONS</a:t>
            </a:r>
            <a:r>
              <a:rPr lang="en-AU" sz="4000" b="1">
                <a:solidFill>
                  <a:schemeClr val="dk1"/>
                </a:solidFill>
                <a:latin typeface="Impact"/>
                <a:ea typeface="Impact"/>
                <a:cs typeface="Impact"/>
                <a:sym typeface="Impact"/>
              </a:rPr>
              <a:t>  </a:t>
            </a:r>
            <a:endParaRPr sz="1800">
              <a:solidFill>
                <a:schemeClr val="dk1"/>
              </a:solidFill>
              <a:latin typeface="Calibri"/>
              <a:ea typeface="Calibri"/>
              <a:cs typeface="Calibri"/>
              <a:sym typeface="Calibri"/>
            </a:endParaRPr>
          </a:p>
        </p:txBody>
      </p:sp>
      <p:sp>
        <p:nvSpPr>
          <p:cNvPr id="526" name="Google Shape;5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27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40"/>
          <p:cNvSpPr/>
          <p:nvPr/>
        </p:nvSpPr>
        <p:spPr>
          <a:xfrm>
            <a:off x="-25820" y="-49502"/>
            <a:ext cx="12427369" cy="69075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28</a:t>
            </a:fld>
            <a:endParaRPr/>
          </a:p>
        </p:txBody>
      </p:sp>
      <p:grpSp>
        <p:nvGrpSpPr>
          <p:cNvPr id="533" name="Google Shape;533;p40"/>
          <p:cNvGrpSpPr/>
          <p:nvPr/>
        </p:nvGrpSpPr>
        <p:grpSpPr>
          <a:xfrm>
            <a:off x="2447127" y="1027324"/>
            <a:ext cx="6495018" cy="5731578"/>
            <a:chOff x="2423911" y="408426"/>
            <a:chExt cx="6845822" cy="6041148"/>
          </a:xfrm>
        </p:grpSpPr>
        <p:pic>
          <p:nvPicPr>
            <p:cNvPr id="534" name="Google Shape;534;p40" descr="A close up of a 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23911" y="408426"/>
              <a:ext cx="6845822" cy="6041148"/>
            </a:xfrm>
            <a:prstGeom prst="rect">
              <a:avLst/>
            </a:prstGeom>
            <a:noFill/>
            <a:ln>
              <a:noFill/>
            </a:ln>
          </p:spPr>
        </p:pic>
        <p:pic>
          <p:nvPicPr>
            <p:cNvPr id="535" name="Google Shape;535;p40" descr="Papercli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1079706">
              <a:off x="5748760" y="4848564"/>
              <a:ext cx="914400" cy="914400"/>
            </a:xfrm>
            <a:prstGeom prst="rect">
              <a:avLst/>
            </a:prstGeom>
            <a:noFill/>
            <a:ln>
              <a:noFill/>
            </a:ln>
          </p:spPr>
        </p:pic>
        <p:pic>
          <p:nvPicPr>
            <p:cNvPr id="536" name="Google Shape;536;p40" descr="Presentation with medi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960940">
              <a:off x="7386245" y="4391364"/>
              <a:ext cx="914400" cy="914400"/>
            </a:xfrm>
            <a:prstGeom prst="rect">
              <a:avLst/>
            </a:prstGeom>
            <a:noFill/>
            <a:ln>
              <a:noFill/>
            </a:ln>
          </p:spPr>
        </p:pic>
        <p:pic>
          <p:nvPicPr>
            <p:cNvPr id="537" name="Google Shape;537;p40" descr="Checklis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2955385">
              <a:off x="5260296" y="2407321"/>
              <a:ext cx="914400" cy="914400"/>
            </a:xfrm>
            <a:prstGeom prst="rect">
              <a:avLst/>
            </a:prstGeom>
            <a:noFill/>
            <a:ln>
              <a:noFill/>
            </a:ln>
          </p:spPr>
        </p:pic>
        <p:pic>
          <p:nvPicPr>
            <p:cNvPr id="538" name="Google Shape;538;p4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rot="-859806">
              <a:off x="3992342" y="3739411"/>
              <a:ext cx="647707" cy="838200"/>
            </a:xfrm>
            <a:prstGeom prst="rect">
              <a:avLst/>
            </a:prstGeom>
            <a:noFill/>
            <a:ln>
              <a:noFill/>
            </a:ln>
          </p:spPr>
        </p:pic>
        <p:pic>
          <p:nvPicPr>
            <p:cNvPr id="539" name="Google Shape;539;p4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734373">
              <a:off x="4936443" y="3673994"/>
              <a:ext cx="647706" cy="854731"/>
            </a:xfrm>
            <a:prstGeom prst="rect">
              <a:avLst/>
            </a:prstGeom>
            <a:noFill/>
            <a:ln w="9525" cap="flat" cmpd="sng">
              <a:solidFill>
                <a:schemeClr val="dk1"/>
              </a:solidFill>
              <a:prstDash val="solid"/>
              <a:round/>
              <a:headEnd type="none" w="sm" len="sm"/>
              <a:tailEnd type="none" w="sm" len="sm"/>
            </a:ln>
          </p:spPr>
        </p:pic>
        <p:pic>
          <p:nvPicPr>
            <p:cNvPr id="540" name="Google Shape;540;p40"/>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rot="419741">
              <a:off x="6902915" y="2994563"/>
              <a:ext cx="631009" cy="854731"/>
            </a:xfrm>
            <a:prstGeom prst="rect">
              <a:avLst/>
            </a:prstGeom>
            <a:noFill/>
            <a:ln w="9525" cap="flat" cmpd="sng">
              <a:solidFill>
                <a:schemeClr val="dk1"/>
              </a:solidFill>
              <a:prstDash val="solid"/>
              <a:round/>
              <a:headEnd type="none" w="sm" len="sm"/>
              <a:tailEnd type="none" w="sm" len="sm"/>
            </a:ln>
          </p:spPr>
        </p:pic>
        <p:sp>
          <p:nvSpPr>
            <p:cNvPr id="541" name="Google Shape;541;p40"/>
            <p:cNvSpPr/>
            <p:nvPr/>
          </p:nvSpPr>
          <p:spPr>
            <a:xfrm rot="-1005700">
              <a:off x="5995435" y="3352357"/>
              <a:ext cx="632437" cy="860125"/>
            </a:xfrm>
            <a:prstGeom prst="foldedCorner">
              <a:avLst>
                <a:gd name="adj" fmla="val 24699"/>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600">
                  <a:solidFill>
                    <a:schemeClr val="dk1"/>
                  </a:solidFill>
                  <a:latin typeface="Calibri"/>
                  <a:ea typeface="Calibri"/>
                  <a:cs typeface="Calibri"/>
                  <a:sym typeface="Calibri"/>
                </a:rPr>
                <a:t>void main()</a:t>
              </a:r>
              <a:endParaRPr/>
            </a:p>
            <a:p>
              <a:pPr marL="0" marR="0" lvl="0" indent="0" algn="l" rtl="0">
                <a:spcBef>
                  <a:spcPts val="0"/>
                </a:spcBef>
                <a:spcAft>
                  <a:spcPts val="0"/>
                </a:spcAft>
                <a:buNone/>
              </a:pPr>
              <a:r>
                <a:rPr lang="en-AU" sz="6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AU" sz="600">
                  <a:solidFill>
                    <a:schemeClr val="dk1"/>
                  </a:solidFill>
                  <a:latin typeface="Calibri"/>
                  <a:ea typeface="Calibri"/>
                  <a:cs typeface="Calibri"/>
                  <a:sym typeface="Calibri"/>
                </a:rPr>
                <a:t>cout&gt;&gt; “Hi”;</a:t>
              </a:r>
              <a:endParaRPr/>
            </a:p>
            <a:p>
              <a:pPr marL="0" marR="0" lvl="0" indent="0" algn="l" rtl="0">
                <a:spcBef>
                  <a:spcPts val="0"/>
                </a:spcBef>
                <a:spcAft>
                  <a:spcPts val="0"/>
                </a:spcAft>
                <a:buNone/>
              </a:pP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AU" sz="600">
                  <a:solidFill>
                    <a:schemeClr val="dk1"/>
                  </a:solidFill>
                  <a:latin typeface="Calibri"/>
                  <a:ea typeface="Calibri"/>
                  <a:cs typeface="Calibri"/>
                  <a:sym typeface="Calibri"/>
                </a:rPr>
                <a:t>}</a:t>
              </a:r>
              <a:endParaRPr/>
            </a:p>
          </p:txBody>
        </p:sp>
        <p:pic>
          <p:nvPicPr>
            <p:cNvPr id="542" name="Google Shape;542;p40"/>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621850" y="4770341"/>
              <a:ext cx="796949" cy="843700"/>
            </a:xfrm>
            <a:prstGeom prst="rect">
              <a:avLst/>
            </a:prstGeom>
            <a:noFill/>
            <a:ln>
              <a:noFill/>
            </a:ln>
          </p:spPr>
        </p:pic>
      </p:grpSp>
      <p:pic>
        <p:nvPicPr>
          <p:cNvPr id="543" name="Google Shape;543;p40" descr="Image result for ieee logo"/>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581537" y="709832"/>
            <a:ext cx="1110245" cy="1110245"/>
          </a:xfrm>
          <a:prstGeom prst="rect">
            <a:avLst/>
          </a:prstGeom>
          <a:noFill/>
          <a:ln>
            <a:noFill/>
          </a:ln>
        </p:spPr>
      </p:pic>
      <p:pic>
        <p:nvPicPr>
          <p:cNvPr id="544" name="Google Shape;544;p40" descr="Image result for elsevier logo"/>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8834680" y="92367"/>
            <a:ext cx="788756" cy="876396"/>
          </a:xfrm>
          <a:prstGeom prst="rect">
            <a:avLst/>
          </a:prstGeom>
          <a:noFill/>
          <a:ln>
            <a:noFill/>
          </a:ln>
        </p:spPr>
      </p:pic>
      <p:pic>
        <p:nvPicPr>
          <p:cNvPr id="545" name="Google Shape;545;p40" descr="Image result for springer logo"/>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0025633" y="265019"/>
            <a:ext cx="1110245" cy="531091"/>
          </a:xfrm>
          <a:prstGeom prst="rect">
            <a:avLst/>
          </a:prstGeom>
          <a:noFill/>
          <a:ln>
            <a:noFill/>
          </a:ln>
        </p:spPr>
      </p:pic>
      <p:pic>
        <p:nvPicPr>
          <p:cNvPr id="546" name="Google Shape;546;p40" descr="Related image"/>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508672" y="1630373"/>
            <a:ext cx="1424380" cy="874619"/>
          </a:xfrm>
          <a:prstGeom prst="rect">
            <a:avLst/>
          </a:prstGeom>
          <a:noFill/>
          <a:ln>
            <a:noFill/>
          </a:ln>
        </p:spPr>
      </p:pic>
      <p:pic>
        <p:nvPicPr>
          <p:cNvPr id="547" name="Google Shape;547;p40" descr="Image result for emerald publisher logo"/>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423688" y="2214828"/>
            <a:ext cx="1477865" cy="972876"/>
          </a:xfrm>
          <a:prstGeom prst="rect">
            <a:avLst/>
          </a:prstGeom>
          <a:noFill/>
          <a:ln>
            <a:noFill/>
          </a:ln>
        </p:spPr>
      </p:pic>
      <p:pic>
        <p:nvPicPr>
          <p:cNvPr id="548" name="Google Shape;548;p40" descr="Image result for wiley publisher logo"/>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0547613" y="3194089"/>
            <a:ext cx="1106754" cy="365967"/>
          </a:xfrm>
          <a:prstGeom prst="rect">
            <a:avLst/>
          </a:prstGeom>
          <a:noFill/>
          <a:ln>
            <a:noFill/>
          </a:ln>
        </p:spPr>
      </p:pic>
      <p:cxnSp>
        <p:nvCxnSpPr>
          <p:cNvPr id="549" name="Google Shape;549;p40"/>
          <p:cNvCxnSpPr/>
          <p:nvPr/>
        </p:nvCxnSpPr>
        <p:spPr>
          <a:xfrm flipH="1">
            <a:off x="9214810" y="925975"/>
            <a:ext cx="1094063" cy="839826"/>
          </a:xfrm>
          <a:prstGeom prst="straightConnector1">
            <a:avLst/>
          </a:prstGeom>
          <a:noFill/>
          <a:ln w="9525" cap="flat" cmpd="sng">
            <a:solidFill>
              <a:srgbClr val="D8232A"/>
            </a:solidFill>
            <a:prstDash val="solid"/>
            <a:miter lim="800000"/>
            <a:headEnd type="none" w="sm" len="sm"/>
            <a:tailEnd type="triangle" w="med" len="med"/>
          </a:ln>
        </p:spPr>
      </p:cxnSp>
      <p:cxnSp>
        <p:nvCxnSpPr>
          <p:cNvPr id="550" name="Google Shape;550;p40"/>
          <p:cNvCxnSpPr/>
          <p:nvPr/>
        </p:nvCxnSpPr>
        <p:spPr>
          <a:xfrm flipH="1">
            <a:off x="9401297" y="2006119"/>
            <a:ext cx="917024" cy="550713"/>
          </a:xfrm>
          <a:prstGeom prst="straightConnector1">
            <a:avLst/>
          </a:prstGeom>
          <a:noFill/>
          <a:ln w="9525" cap="flat" cmpd="sng">
            <a:solidFill>
              <a:srgbClr val="D8232A"/>
            </a:solidFill>
            <a:prstDash val="solid"/>
            <a:miter lim="800000"/>
            <a:headEnd type="none" w="sm" len="sm"/>
            <a:tailEnd type="triangle" w="med" len="med"/>
          </a:ln>
        </p:spPr>
      </p:cxnSp>
      <p:cxnSp>
        <p:nvCxnSpPr>
          <p:cNvPr id="551" name="Google Shape;551;p40"/>
          <p:cNvCxnSpPr/>
          <p:nvPr/>
        </p:nvCxnSpPr>
        <p:spPr>
          <a:xfrm flipH="1">
            <a:off x="9584359" y="3366178"/>
            <a:ext cx="768633" cy="62822"/>
          </a:xfrm>
          <a:prstGeom prst="straightConnector1">
            <a:avLst/>
          </a:prstGeom>
          <a:noFill/>
          <a:ln w="9525" cap="flat" cmpd="sng">
            <a:solidFill>
              <a:srgbClr val="D8232A"/>
            </a:solidFill>
            <a:prstDash val="solid"/>
            <a:miter lim="800000"/>
            <a:headEnd type="none" w="sm" len="sm"/>
            <a:tailEnd type="triangle" w="med" len="med"/>
          </a:ln>
        </p:spPr>
      </p:cxnSp>
      <p:cxnSp>
        <p:nvCxnSpPr>
          <p:cNvPr id="552" name="Google Shape;552;p40"/>
          <p:cNvCxnSpPr>
            <a:stCxn id="553" idx="1"/>
          </p:cNvCxnSpPr>
          <p:nvPr/>
        </p:nvCxnSpPr>
        <p:spPr>
          <a:xfrm rot="10800000">
            <a:off x="9584504" y="3923788"/>
            <a:ext cx="845700" cy="50400"/>
          </a:xfrm>
          <a:prstGeom prst="straightConnector1">
            <a:avLst/>
          </a:prstGeom>
          <a:noFill/>
          <a:ln w="9525" cap="flat" cmpd="sng">
            <a:solidFill>
              <a:srgbClr val="D8232A"/>
            </a:solidFill>
            <a:prstDash val="solid"/>
            <a:miter lim="800000"/>
            <a:headEnd type="none" w="sm" len="sm"/>
            <a:tailEnd type="triangle" w="med" len="med"/>
          </a:ln>
        </p:spPr>
      </p:cxnSp>
      <p:cxnSp>
        <p:nvCxnSpPr>
          <p:cNvPr id="554" name="Google Shape;554;p40"/>
          <p:cNvCxnSpPr/>
          <p:nvPr/>
        </p:nvCxnSpPr>
        <p:spPr>
          <a:xfrm rot="10800000">
            <a:off x="9343089" y="4713759"/>
            <a:ext cx="1080600" cy="297083"/>
          </a:xfrm>
          <a:prstGeom prst="straightConnector1">
            <a:avLst/>
          </a:prstGeom>
          <a:noFill/>
          <a:ln w="9525" cap="flat" cmpd="sng">
            <a:solidFill>
              <a:srgbClr val="D8232A"/>
            </a:solidFill>
            <a:prstDash val="solid"/>
            <a:miter lim="800000"/>
            <a:headEnd type="none" w="sm" len="sm"/>
            <a:tailEnd type="triangle" w="med" len="med"/>
          </a:ln>
        </p:spPr>
      </p:cxnSp>
      <p:cxnSp>
        <p:nvCxnSpPr>
          <p:cNvPr id="555" name="Google Shape;555;p40"/>
          <p:cNvCxnSpPr/>
          <p:nvPr/>
        </p:nvCxnSpPr>
        <p:spPr>
          <a:xfrm rot="10800000">
            <a:off x="8816666" y="5393348"/>
            <a:ext cx="1170386" cy="886528"/>
          </a:xfrm>
          <a:prstGeom prst="straightConnector1">
            <a:avLst/>
          </a:prstGeom>
          <a:noFill/>
          <a:ln w="9525" cap="flat" cmpd="sng">
            <a:solidFill>
              <a:srgbClr val="D8232A"/>
            </a:solidFill>
            <a:prstDash val="solid"/>
            <a:miter lim="800000"/>
            <a:headEnd type="none" w="sm" len="sm"/>
            <a:tailEnd type="triangle" w="med" len="med"/>
          </a:ln>
        </p:spPr>
      </p:cxnSp>
      <p:sp>
        <p:nvSpPr>
          <p:cNvPr id="556" name="Google Shape;556;p40"/>
          <p:cNvSpPr txBox="1"/>
          <p:nvPr/>
        </p:nvSpPr>
        <p:spPr>
          <a:xfrm>
            <a:off x="48943" y="463596"/>
            <a:ext cx="263732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alibri"/>
                <a:ea typeface="Calibri"/>
                <a:cs typeface="Calibri"/>
                <a:sym typeface="Calibri"/>
              </a:rPr>
              <a:t>www.seyedalimirjalili.com</a:t>
            </a:r>
            <a:endParaRPr/>
          </a:p>
          <a:p>
            <a:pPr marL="0" marR="0" lvl="0" indent="0" algn="l" rtl="0">
              <a:spcBef>
                <a:spcPts val="0"/>
              </a:spcBef>
              <a:spcAft>
                <a:spcPts val="0"/>
              </a:spcAft>
              <a:buNone/>
            </a:pPr>
            <a:r>
              <a:rPr lang="en-AU" sz="1800" b="1">
                <a:solidFill>
                  <a:srgbClr val="FF0000"/>
                </a:solidFill>
                <a:latin typeface="Calibri"/>
                <a:ea typeface="Calibri"/>
                <a:cs typeface="Calibri"/>
                <a:sym typeface="Calibri"/>
              </a:rPr>
              <a:t>10,000 visits </a:t>
            </a:r>
            <a:endParaRPr/>
          </a:p>
        </p:txBody>
      </p:sp>
      <p:sp>
        <p:nvSpPr>
          <p:cNvPr id="557" name="Google Shape;557;p40"/>
          <p:cNvSpPr txBox="1"/>
          <p:nvPr/>
        </p:nvSpPr>
        <p:spPr>
          <a:xfrm>
            <a:off x="98643" y="2948351"/>
            <a:ext cx="161909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alibri"/>
                <a:ea typeface="Calibri"/>
                <a:cs typeface="Calibri"/>
                <a:sym typeface="Calibri"/>
              </a:rPr>
              <a:t>5,000 students</a:t>
            </a:r>
            <a:endParaRPr/>
          </a:p>
          <a:p>
            <a:pPr marL="0" marR="0" lvl="0" indent="0" algn="l" rtl="0">
              <a:spcBef>
                <a:spcPts val="0"/>
              </a:spcBef>
              <a:spcAft>
                <a:spcPts val="0"/>
              </a:spcAft>
              <a:buNone/>
            </a:pPr>
            <a:r>
              <a:rPr lang="en-AU" sz="1800" b="1">
                <a:solidFill>
                  <a:srgbClr val="FF0000"/>
                </a:solidFill>
                <a:latin typeface="Calibri"/>
                <a:ea typeface="Calibri"/>
                <a:cs typeface="Calibri"/>
                <a:sym typeface="Calibri"/>
              </a:rPr>
              <a:t>15,000 visitors </a:t>
            </a:r>
            <a:endParaRPr/>
          </a:p>
        </p:txBody>
      </p:sp>
      <p:sp>
        <p:nvSpPr>
          <p:cNvPr id="558" name="Google Shape;558;p40"/>
          <p:cNvSpPr txBox="1"/>
          <p:nvPr/>
        </p:nvSpPr>
        <p:spPr>
          <a:xfrm>
            <a:off x="108685" y="1729490"/>
            <a:ext cx="18723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alibri"/>
                <a:ea typeface="Calibri"/>
                <a:cs typeface="Calibri"/>
                <a:sym typeface="Calibri"/>
              </a:rPr>
              <a:t>5,000 subscribers </a:t>
            </a:r>
            <a:endParaRPr/>
          </a:p>
          <a:p>
            <a:pPr marL="0" marR="0" lvl="0" indent="0" algn="l" rtl="0">
              <a:spcBef>
                <a:spcPts val="0"/>
              </a:spcBef>
              <a:spcAft>
                <a:spcPts val="0"/>
              </a:spcAft>
              <a:buNone/>
            </a:pPr>
            <a:r>
              <a:rPr lang="en-AU" sz="1800" b="1">
                <a:solidFill>
                  <a:srgbClr val="FF0000"/>
                </a:solidFill>
                <a:latin typeface="Calibri"/>
                <a:ea typeface="Calibri"/>
                <a:cs typeface="Calibri"/>
                <a:sym typeface="Calibri"/>
              </a:rPr>
              <a:t>8,000 views </a:t>
            </a:r>
            <a:endParaRPr/>
          </a:p>
        </p:txBody>
      </p:sp>
      <p:sp>
        <p:nvSpPr>
          <p:cNvPr id="559" name="Google Shape;559;p40"/>
          <p:cNvSpPr txBox="1"/>
          <p:nvPr/>
        </p:nvSpPr>
        <p:spPr>
          <a:xfrm>
            <a:off x="164765" y="5735492"/>
            <a:ext cx="18144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rgbClr val="FF0000"/>
                </a:solidFill>
                <a:latin typeface="Calibri"/>
                <a:ea typeface="Calibri"/>
                <a:cs typeface="Calibri"/>
                <a:sym typeface="Calibri"/>
              </a:rPr>
              <a:t>1,000 downloads</a:t>
            </a:r>
            <a:endParaRPr/>
          </a:p>
        </p:txBody>
      </p:sp>
      <p:sp>
        <p:nvSpPr>
          <p:cNvPr id="560" name="Google Shape;560;p40"/>
          <p:cNvSpPr txBox="1"/>
          <p:nvPr/>
        </p:nvSpPr>
        <p:spPr>
          <a:xfrm>
            <a:off x="4556834" y="120881"/>
            <a:ext cx="238879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3200" b="1">
                <a:solidFill>
                  <a:schemeClr val="dk1"/>
                </a:solidFill>
                <a:latin typeface="Impact"/>
                <a:ea typeface="Impact"/>
                <a:cs typeface="Impact"/>
                <a:sym typeface="Impact"/>
              </a:rPr>
              <a:t>EVERY</a:t>
            </a:r>
            <a:r>
              <a:rPr lang="en-AU" sz="3200" b="1">
                <a:solidFill>
                  <a:srgbClr val="FF0000"/>
                </a:solidFill>
                <a:latin typeface="Impact"/>
                <a:ea typeface="Impact"/>
                <a:cs typeface="Impact"/>
                <a:sym typeface="Impact"/>
              </a:rPr>
              <a:t> </a:t>
            </a:r>
            <a:r>
              <a:rPr lang="en-AU" sz="3200" b="1">
                <a:solidFill>
                  <a:srgbClr val="229DAA"/>
                </a:solidFill>
                <a:latin typeface="Impact"/>
                <a:ea typeface="Impact"/>
                <a:cs typeface="Impact"/>
                <a:sym typeface="Impact"/>
              </a:rPr>
              <a:t>MONTH</a:t>
            </a:r>
            <a:endParaRPr/>
          </a:p>
        </p:txBody>
      </p:sp>
      <p:pic>
        <p:nvPicPr>
          <p:cNvPr id="561" name="Google Shape;561;p40" descr="Employee badge"/>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340147" y="51686"/>
            <a:ext cx="467242" cy="467242"/>
          </a:xfrm>
          <a:prstGeom prst="rect">
            <a:avLst/>
          </a:prstGeom>
          <a:noFill/>
          <a:ln>
            <a:noFill/>
          </a:ln>
        </p:spPr>
      </p:pic>
      <p:pic>
        <p:nvPicPr>
          <p:cNvPr id="562" name="Google Shape;562;p40" descr="Related image"/>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108685" y="1354078"/>
            <a:ext cx="1258494" cy="466596"/>
          </a:xfrm>
          <a:prstGeom prst="rect">
            <a:avLst/>
          </a:prstGeom>
          <a:noFill/>
          <a:ln>
            <a:noFill/>
          </a:ln>
        </p:spPr>
      </p:pic>
      <p:pic>
        <p:nvPicPr>
          <p:cNvPr id="563" name="Google Shape;563;p40" descr="Image result for udemy small logo"/>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52846" y="2411673"/>
            <a:ext cx="1331358" cy="698963"/>
          </a:xfrm>
          <a:prstGeom prst="rect">
            <a:avLst/>
          </a:prstGeom>
          <a:noFill/>
          <a:ln>
            <a:noFill/>
          </a:ln>
        </p:spPr>
      </p:pic>
      <p:pic>
        <p:nvPicPr>
          <p:cNvPr id="564" name="Google Shape;564;p40" descr="Image result for mathworks small logo"/>
          <p:cNvPicPr preferRelativeResize="0"/>
          <p:nvPr/>
        </p:nvPicPr>
        <p:blipFill rotWithShape="1">
          <a:blip r:embed="rId20" cstate="email">
            <a:alphaModFix/>
            <a:extLst>
              <a:ext uri="{28A0092B-C50C-407E-A947-70E740481C1C}">
                <a14:useLocalDpi xmlns:a14="http://schemas.microsoft.com/office/drawing/2010/main"/>
              </a:ext>
            </a:extLst>
          </a:blip>
          <a:srcRect/>
          <a:stretch/>
        </p:blipFill>
        <p:spPr>
          <a:xfrm>
            <a:off x="199701" y="5280950"/>
            <a:ext cx="1605212" cy="325555"/>
          </a:xfrm>
          <a:prstGeom prst="rect">
            <a:avLst/>
          </a:prstGeom>
          <a:noFill/>
          <a:ln>
            <a:noFill/>
          </a:ln>
        </p:spPr>
      </p:pic>
      <p:cxnSp>
        <p:nvCxnSpPr>
          <p:cNvPr id="565" name="Google Shape;565;p40"/>
          <p:cNvCxnSpPr/>
          <p:nvPr/>
        </p:nvCxnSpPr>
        <p:spPr>
          <a:xfrm>
            <a:off x="1687467" y="925975"/>
            <a:ext cx="980316" cy="612177"/>
          </a:xfrm>
          <a:prstGeom prst="straightConnector1">
            <a:avLst/>
          </a:prstGeom>
          <a:noFill/>
          <a:ln w="9525" cap="flat" cmpd="sng">
            <a:solidFill>
              <a:srgbClr val="D8232A"/>
            </a:solidFill>
            <a:prstDash val="solid"/>
            <a:miter lim="800000"/>
            <a:headEnd type="none" w="sm" len="sm"/>
            <a:tailEnd type="triangle" w="med" len="med"/>
          </a:ln>
        </p:spPr>
      </p:cxnSp>
      <p:cxnSp>
        <p:nvCxnSpPr>
          <p:cNvPr id="566" name="Google Shape;566;p40"/>
          <p:cNvCxnSpPr/>
          <p:nvPr/>
        </p:nvCxnSpPr>
        <p:spPr>
          <a:xfrm>
            <a:off x="1537995" y="2383714"/>
            <a:ext cx="725811" cy="121278"/>
          </a:xfrm>
          <a:prstGeom prst="straightConnector1">
            <a:avLst/>
          </a:prstGeom>
          <a:noFill/>
          <a:ln w="9525" cap="flat" cmpd="sng">
            <a:solidFill>
              <a:srgbClr val="D8232A"/>
            </a:solidFill>
            <a:prstDash val="solid"/>
            <a:miter lim="800000"/>
            <a:headEnd type="none" w="sm" len="sm"/>
            <a:tailEnd type="triangle" w="med" len="med"/>
          </a:ln>
        </p:spPr>
      </p:cxnSp>
      <p:cxnSp>
        <p:nvCxnSpPr>
          <p:cNvPr id="567" name="Google Shape;567;p40"/>
          <p:cNvCxnSpPr>
            <a:stCxn id="557" idx="3"/>
          </p:cNvCxnSpPr>
          <p:nvPr/>
        </p:nvCxnSpPr>
        <p:spPr>
          <a:xfrm>
            <a:off x="1717741" y="3271517"/>
            <a:ext cx="426300" cy="0"/>
          </a:xfrm>
          <a:prstGeom prst="straightConnector1">
            <a:avLst/>
          </a:prstGeom>
          <a:noFill/>
          <a:ln w="9525" cap="flat" cmpd="sng">
            <a:solidFill>
              <a:srgbClr val="D8232A"/>
            </a:solidFill>
            <a:prstDash val="solid"/>
            <a:miter lim="800000"/>
            <a:headEnd type="none" w="sm" len="sm"/>
            <a:tailEnd type="triangle" w="med" len="med"/>
          </a:ln>
        </p:spPr>
      </p:cxnSp>
      <p:cxnSp>
        <p:nvCxnSpPr>
          <p:cNvPr id="568" name="Google Shape;568;p40"/>
          <p:cNvCxnSpPr/>
          <p:nvPr/>
        </p:nvCxnSpPr>
        <p:spPr>
          <a:xfrm rot="10800000" flipH="1">
            <a:off x="1954934" y="5118834"/>
            <a:ext cx="759111" cy="356157"/>
          </a:xfrm>
          <a:prstGeom prst="straightConnector1">
            <a:avLst/>
          </a:prstGeom>
          <a:noFill/>
          <a:ln w="9525" cap="flat" cmpd="sng">
            <a:solidFill>
              <a:srgbClr val="D8232A"/>
            </a:solidFill>
            <a:prstDash val="solid"/>
            <a:miter lim="800000"/>
            <a:headEnd type="none" w="sm" len="sm"/>
            <a:tailEnd type="triangle" w="med" len="med"/>
          </a:ln>
        </p:spPr>
      </p:cxnSp>
      <p:sp>
        <p:nvSpPr>
          <p:cNvPr id="569" name="Google Shape;569;p40"/>
          <p:cNvSpPr txBox="1"/>
          <p:nvPr/>
        </p:nvSpPr>
        <p:spPr>
          <a:xfrm>
            <a:off x="117270" y="4563207"/>
            <a:ext cx="187070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rgbClr val="FF0000"/>
                </a:solidFill>
                <a:latin typeface="Calibri"/>
                <a:ea typeface="Calibri"/>
                <a:cs typeface="Calibri"/>
                <a:sym typeface="Calibri"/>
              </a:rPr>
              <a:t>2,000 page views </a:t>
            </a:r>
            <a:endParaRPr/>
          </a:p>
        </p:txBody>
      </p:sp>
      <p:cxnSp>
        <p:nvCxnSpPr>
          <p:cNvPr id="570" name="Google Shape;570;p40"/>
          <p:cNvCxnSpPr/>
          <p:nvPr/>
        </p:nvCxnSpPr>
        <p:spPr>
          <a:xfrm rot="10800000" flipH="1">
            <a:off x="1379103" y="4234649"/>
            <a:ext cx="884703" cy="81232"/>
          </a:xfrm>
          <a:prstGeom prst="straightConnector1">
            <a:avLst/>
          </a:prstGeom>
          <a:noFill/>
          <a:ln w="9525" cap="flat" cmpd="sng">
            <a:solidFill>
              <a:srgbClr val="D8232A"/>
            </a:solidFill>
            <a:prstDash val="solid"/>
            <a:miter lim="800000"/>
            <a:headEnd type="none" w="sm" len="sm"/>
            <a:tailEnd type="triangle" w="med" len="med"/>
          </a:ln>
        </p:spPr>
      </p:cxnSp>
      <p:pic>
        <p:nvPicPr>
          <p:cNvPr id="571" name="Google Shape;571;p40" descr="Image result for wikipedia logo"/>
          <p:cNvPicPr preferRelativeResize="0"/>
          <p:nvPr/>
        </p:nvPicPr>
        <p:blipFill rotWithShape="1">
          <a:blip r:embed="rId21" cstate="email">
            <a:alphaModFix/>
            <a:extLst>
              <a:ext uri="{28A0092B-C50C-407E-A947-70E740481C1C}">
                <a14:useLocalDpi xmlns:a14="http://schemas.microsoft.com/office/drawing/2010/main"/>
              </a:ext>
            </a:extLst>
          </a:blip>
          <a:srcRect/>
          <a:stretch/>
        </p:blipFill>
        <p:spPr>
          <a:xfrm>
            <a:off x="102408" y="3904721"/>
            <a:ext cx="1231778" cy="694468"/>
          </a:xfrm>
          <a:prstGeom prst="rect">
            <a:avLst/>
          </a:prstGeom>
          <a:noFill/>
          <a:ln>
            <a:noFill/>
          </a:ln>
        </p:spPr>
      </p:pic>
      <p:pic>
        <p:nvPicPr>
          <p:cNvPr id="572" name="Google Shape;572;p40" descr="Optimisation Algorithms for Hand Posture Estimation (Algorithms for Intelligent Systems)"/>
          <p:cNvPicPr preferRelativeResize="0"/>
          <p:nvPr/>
        </p:nvPicPr>
        <p:blipFill rotWithShape="1">
          <a:blip r:embed="rId22" cstate="email">
            <a:alphaModFix/>
            <a:extLst>
              <a:ext uri="{28A0092B-C50C-407E-A947-70E740481C1C}">
                <a14:useLocalDpi xmlns:a14="http://schemas.microsoft.com/office/drawing/2010/main"/>
              </a:ext>
            </a:extLst>
          </a:blip>
          <a:srcRect/>
          <a:stretch/>
        </p:blipFill>
        <p:spPr>
          <a:xfrm rot="594028">
            <a:off x="7657877" y="3758451"/>
            <a:ext cx="518658" cy="734204"/>
          </a:xfrm>
          <a:prstGeom prst="rect">
            <a:avLst/>
          </a:prstGeom>
          <a:noFill/>
          <a:ln>
            <a:noFill/>
          </a:ln>
        </p:spPr>
      </p:pic>
      <p:pic>
        <p:nvPicPr>
          <p:cNvPr id="553" name="Google Shape;553;p40" descr="Image result for amazon logo"/>
          <p:cNvPicPr preferRelativeResize="0"/>
          <p:nvPr/>
        </p:nvPicPr>
        <p:blipFill rotWithShape="1">
          <a:blip r:embed="rId23" cstate="email">
            <a:alphaModFix/>
            <a:extLst>
              <a:ext uri="{28A0092B-C50C-407E-A947-70E740481C1C}">
                <a14:useLocalDpi xmlns:a14="http://schemas.microsoft.com/office/drawing/2010/main"/>
              </a:ext>
            </a:extLst>
          </a:blip>
          <a:srcRect/>
          <a:stretch/>
        </p:blipFill>
        <p:spPr>
          <a:xfrm>
            <a:off x="10430204" y="3611522"/>
            <a:ext cx="1294440" cy="725332"/>
          </a:xfrm>
          <a:prstGeom prst="rect">
            <a:avLst/>
          </a:prstGeom>
          <a:noFill/>
          <a:ln>
            <a:noFill/>
          </a:ln>
        </p:spPr>
      </p:pic>
      <p:pic>
        <p:nvPicPr>
          <p:cNvPr id="573" name="Google Shape;573;p40" descr="Image result for google books logo"/>
          <p:cNvPicPr preferRelativeResize="0"/>
          <p:nvPr/>
        </p:nvPicPr>
        <p:blipFill rotWithShape="1">
          <a:blip r:embed="rId24" cstate="email">
            <a:alphaModFix/>
            <a:extLst>
              <a:ext uri="{28A0092B-C50C-407E-A947-70E740481C1C}">
                <a14:useLocalDpi xmlns:a14="http://schemas.microsoft.com/office/drawing/2010/main"/>
              </a:ext>
            </a:extLst>
          </a:blip>
          <a:srcRect/>
          <a:stretch/>
        </p:blipFill>
        <p:spPr>
          <a:xfrm>
            <a:off x="10621941" y="4912915"/>
            <a:ext cx="1026114" cy="350055"/>
          </a:xfrm>
          <a:prstGeom prst="rect">
            <a:avLst/>
          </a:prstGeom>
          <a:noFill/>
          <a:ln>
            <a:noFill/>
          </a:ln>
        </p:spPr>
      </p:pic>
      <p:pic>
        <p:nvPicPr>
          <p:cNvPr id="574" name="Google Shape;574;p40" descr="Image result for bookdepository logo"/>
          <p:cNvPicPr preferRelativeResize="0"/>
          <p:nvPr/>
        </p:nvPicPr>
        <p:blipFill rotWithShape="1">
          <a:blip r:embed="rId25" cstate="email">
            <a:alphaModFix/>
            <a:extLst>
              <a:ext uri="{28A0092B-C50C-407E-A947-70E740481C1C}">
                <a14:useLocalDpi xmlns:a14="http://schemas.microsoft.com/office/drawing/2010/main"/>
              </a:ext>
            </a:extLst>
          </a:blip>
          <a:srcRect/>
          <a:stretch/>
        </p:blipFill>
        <p:spPr>
          <a:xfrm>
            <a:off x="10571979" y="4302506"/>
            <a:ext cx="1329574" cy="480863"/>
          </a:xfrm>
          <a:prstGeom prst="rect">
            <a:avLst/>
          </a:prstGeom>
          <a:noFill/>
          <a:ln>
            <a:noFill/>
          </a:ln>
        </p:spPr>
      </p:pic>
      <p:pic>
        <p:nvPicPr>
          <p:cNvPr id="575" name="Google Shape;575;p40" descr="Image result for booktopia logo"/>
          <p:cNvPicPr preferRelativeResize="0"/>
          <p:nvPr/>
        </p:nvPicPr>
        <p:blipFill rotWithShape="1">
          <a:blip r:embed="rId26" cstate="email">
            <a:alphaModFix/>
            <a:extLst>
              <a:ext uri="{28A0092B-C50C-407E-A947-70E740481C1C}">
                <a14:useLocalDpi xmlns:a14="http://schemas.microsoft.com/office/drawing/2010/main"/>
              </a:ext>
            </a:extLst>
          </a:blip>
          <a:srcRect/>
          <a:stretch/>
        </p:blipFill>
        <p:spPr>
          <a:xfrm>
            <a:off x="10469139" y="5724243"/>
            <a:ext cx="1263701" cy="466306"/>
          </a:xfrm>
          <a:prstGeom prst="rect">
            <a:avLst/>
          </a:prstGeom>
          <a:noFill/>
          <a:ln>
            <a:noFill/>
          </a:ln>
        </p:spPr>
      </p:pic>
      <p:pic>
        <p:nvPicPr>
          <p:cNvPr id="576" name="Google Shape;576;p40" descr="KINOKUNIYA"/>
          <p:cNvPicPr preferRelativeResize="0"/>
          <p:nvPr/>
        </p:nvPicPr>
        <p:blipFill rotWithShape="1">
          <a:blip r:embed="rId27" cstate="email">
            <a:alphaModFix/>
            <a:extLst>
              <a:ext uri="{28A0092B-C50C-407E-A947-70E740481C1C}">
                <a14:useLocalDpi xmlns:a14="http://schemas.microsoft.com/office/drawing/2010/main"/>
              </a:ext>
            </a:extLst>
          </a:blip>
          <a:srcRect/>
          <a:stretch/>
        </p:blipFill>
        <p:spPr>
          <a:xfrm>
            <a:off x="10580755" y="5440741"/>
            <a:ext cx="1424380" cy="238584"/>
          </a:xfrm>
          <a:prstGeom prst="rect">
            <a:avLst/>
          </a:prstGeom>
          <a:noFill/>
          <a:ln>
            <a:noFill/>
          </a:ln>
        </p:spPr>
      </p:pic>
      <p:pic>
        <p:nvPicPr>
          <p:cNvPr id="577" name="Google Shape;577;p40" descr="Image result for walmart logo"/>
          <p:cNvPicPr preferRelativeResize="0"/>
          <p:nvPr/>
        </p:nvPicPr>
        <p:blipFill rotWithShape="1">
          <a:blip r:embed="rId28" cstate="email">
            <a:alphaModFix/>
            <a:extLst>
              <a:ext uri="{28A0092B-C50C-407E-A947-70E740481C1C}">
                <a14:useLocalDpi xmlns:a14="http://schemas.microsoft.com/office/drawing/2010/main"/>
              </a:ext>
            </a:extLst>
          </a:blip>
          <a:srcRect/>
          <a:stretch/>
        </p:blipFill>
        <p:spPr>
          <a:xfrm>
            <a:off x="8744412" y="6027757"/>
            <a:ext cx="703879" cy="703879"/>
          </a:xfrm>
          <a:prstGeom prst="rect">
            <a:avLst/>
          </a:prstGeom>
          <a:noFill/>
          <a:ln>
            <a:noFill/>
          </a:ln>
        </p:spPr>
      </p:pic>
      <p:pic>
        <p:nvPicPr>
          <p:cNvPr id="578" name="Google Shape;578;p40"/>
          <p:cNvPicPr preferRelativeResize="0"/>
          <p:nvPr/>
        </p:nvPicPr>
        <p:blipFill rotWithShape="1">
          <a:blip r:embed="rId29" cstate="email">
            <a:alphaModFix/>
            <a:extLst>
              <a:ext uri="{28A0092B-C50C-407E-A947-70E740481C1C}">
                <a14:useLocalDpi xmlns:a14="http://schemas.microsoft.com/office/drawing/2010/main"/>
              </a:ext>
            </a:extLst>
          </a:blip>
          <a:srcRect/>
          <a:stretch/>
        </p:blipFill>
        <p:spPr>
          <a:xfrm>
            <a:off x="9836229" y="6379696"/>
            <a:ext cx="1263702" cy="238434"/>
          </a:xfrm>
          <a:prstGeom prst="rect">
            <a:avLst/>
          </a:prstGeom>
          <a:noFill/>
          <a:ln>
            <a:noFill/>
          </a:ln>
        </p:spPr>
      </p:pic>
      <p:cxnSp>
        <p:nvCxnSpPr>
          <p:cNvPr id="579" name="Google Shape;579;p40"/>
          <p:cNvCxnSpPr/>
          <p:nvPr/>
        </p:nvCxnSpPr>
        <p:spPr>
          <a:xfrm rot="10800000">
            <a:off x="8577667" y="5673704"/>
            <a:ext cx="364478" cy="326787"/>
          </a:xfrm>
          <a:prstGeom prst="straightConnector1">
            <a:avLst/>
          </a:prstGeom>
          <a:noFill/>
          <a:ln w="9525" cap="flat" cmpd="sng">
            <a:solidFill>
              <a:srgbClr val="D8232A"/>
            </a:solidFill>
            <a:prstDash val="solid"/>
            <a:miter lim="800000"/>
            <a:headEnd type="none" w="sm" len="sm"/>
            <a:tailEnd type="triangle" w="med" len="med"/>
          </a:ln>
        </p:spPr>
      </p:cxnSp>
      <p:cxnSp>
        <p:nvCxnSpPr>
          <p:cNvPr id="580" name="Google Shape;580;p40"/>
          <p:cNvCxnSpPr/>
          <p:nvPr/>
        </p:nvCxnSpPr>
        <p:spPr>
          <a:xfrm rot="10800000">
            <a:off x="9510814" y="4400068"/>
            <a:ext cx="759036" cy="182053"/>
          </a:xfrm>
          <a:prstGeom prst="straightConnector1">
            <a:avLst/>
          </a:prstGeom>
          <a:noFill/>
          <a:ln w="9525" cap="flat" cmpd="sng">
            <a:solidFill>
              <a:srgbClr val="D8232A"/>
            </a:solidFill>
            <a:prstDash val="solid"/>
            <a:miter lim="800000"/>
            <a:headEnd type="none" w="sm" len="sm"/>
            <a:tailEnd type="triangle" w="med" len="med"/>
          </a:ln>
        </p:spPr>
      </p:cxnSp>
      <p:cxnSp>
        <p:nvCxnSpPr>
          <p:cNvPr id="581" name="Google Shape;581;p40"/>
          <p:cNvCxnSpPr/>
          <p:nvPr/>
        </p:nvCxnSpPr>
        <p:spPr>
          <a:xfrm rot="10800000">
            <a:off x="9147653" y="4982865"/>
            <a:ext cx="1205337" cy="525155"/>
          </a:xfrm>
          <a:prstGeom prst="straightConnector1">
            <a:avLst/>
          </a:prstGeom>
          <a:noFill/>
          <a:ln w="9525" cap="flat" cmpd="sng">
            <a:solidFill>
              <a:srgbClr val="D8232A"/>
            </a:solidFill>
            <a:prstDash val="solid"/>
            <a:miter lim="800000"/>
            <a:headEnd type="none" w="sm" len="sm"/>
            <a:tailEnd type="triangle" w="med" len="med"/>
          </a:ln>
        </p:spPr>
      </p:cxnSp>
      <p:cxnSp>
        <p:nvCxnSpPr>
          <p:cNvPr id="582" name="Google Shape;582;p40"/>
          <p:cNvCxnSpPr/>
          <p:nvPr/>
        </p:nvCxnSpPr>
        <p:spPr>
          <a:xfrm rot="10800000">
            <a:off x="8981954" y="5187422"/>
            <a:ext cx="1406303" cy="778763"/>
          </a:xfrm>
          <a:prstGeom prst="straightConnector1">
            <a:avLst/>
          </a:prstGeom>
          <a:noFill/>
          <a:ln w="9525" cap="flat" cmpd="sng">
            <a:solidFill>
              <a:srgbClr val="D8232A"/>
            </a:solidFill>
            <a:prstDash val="solid"/>
            <a:miter lim="800000"/>
            <a:headEnd type="none" w="sm" len="sm"/>
            <a:tailEnd type="triangle" w="med" len="med"/>
          </a:ln>
        </p:spPr>
      </p:cxnSp>
      <p:cxnSp>
        <p:nvCxnSpPr>
          <p:cNvPr id="583" name="Google Shape;583;p40"/>
          <p:cNvCxnSpPr/>
          <p:nvPr/>
        </p:nvCxnSpPr>
        <p:spPr>
          <a:xfrm flipH="1">
            <a:off x="9510814" y="2557515"/>
            <a:ext cx="870030" cy="521726"/>
          </a:xfrm>
          <a:prstGeom prst="straightConnector1">
            <a:avLst/>
          </a:prstGeom>
          <a:noFill/>
          <a:ln w="9525" cap="flat" cmpd="sng">
            <a:solidFill>
              <a:srgbClr val="D8232A"/>
            </a:solidFill>
            <a:prstDash val="solid"/>
            <a:miter lim="800000"/>
            <a:headEnd type="none" w="sm" len="sm"/>
            <a:tailEnd type="triangle" w="med" len="med"/>
          </a:ln>
        </p:spPr>
      </p:cxnSp>
      <p:cxnSp>
        <p:nvCxnSpPr>
          <p:cNvPr id="584" name="Google Shape;584;p40"/>
          <p:cNvCxnSpPr/>
          <p:nvPr/>
        </p:nvCxnSpPr>
        <p:spPr>
          <a:xfrm flipH="1">
            <a:off x="9343089" y="1420080"/>
            <a:ext cx="1158294" cy="733176"/>
          </a:xfrm>
          <a:prstGeom prst="straightConnector1">
            <a:avLst/>
          </a:prstGeom>
          <a:noFill/>
          <a:ln w="9525" cap="flat" cmpd="sng">
            <a:solidFill>
              <a:srgbClr val="D8232A"/>
            </a:solidFill>
            <a:prstDash val="solid"/>
            <a:miter lim="800000"/>
            <a:headEnd type="none" w="sm" len="sm"/>
            <a:tailEnd type="triangle" w="med" len="med"/>
          </a:ln>
        </p:spPr>
      </p:cxnSp>
      <p:cxnSp>
        <p:nvCxnSpPr>
          <p:cNvPr id="585" name="Google Shape;585;p40"/>
          <p:cNvCxnSpPr/>
          <p:nvPr/>
        </p:nvCxnSpPr>
        <p:spPr>
          <a:xfrm flipH="1">
            <a:off x="9008491" y="1075752"/>
            <a:ext cx="163231" cy="434156"/>
          </a:xfrm>
          <a:prstGeom prst="straightConnector1">
            <a:avLst/>
          </a:prstGeom>
          <a:noFill/>
          <a:ln w="9525" cap="flat" cmpd="sng">
            <a:solidFill>
              <a:srgbClr val="D8232A"/>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41"/>
          <p:cNvSpPr/>
          <p:nvPr/>
        </p:nvSpPr>
        <p:spPr>
          <a:xfrm>
            <a:off x="-25820" y="-49502"/>
            <a:ext cx="12427369" cy="69075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1" name="Google Shape;59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29</a:t>
            </a:fld>
            <a:endParaRPr/>
          </a:p>
        </p:txBody>
      </p:sp>
      <p:sp>
        <p:nvSpPr>
          <p:cNvPr id="592" name="Google Shape;592;p41"/>
          <p:cNvSpPr txBox="1"/>
          <p:nvPr/>
        </p:nvSpPr>
        <p:spPr>
          <a:xfrm>
            <a:off x="162255" y="3447498"/>
            <a:ext cx="944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rgbClr val="FF0000"/>
                </a:solidFill>
                <a:latin typeface="Calibri"/>
                <a:ea typeface="Calibri"/>
                <a:cs typeface="Calibri"/>
                <a:sym typeface="Calibri"/>
              </a:rPr>
              <a:t>~30,000</a:t>
            </a:r>
            <a:endParaRPr/>
          </a:p>
        </p:txBody>
      </p:sp>
      <p:sp>
        <p:nvSpPr>
          <p:cNvPr id="593" name="Google Shape;593;p41"/>
          <p:cNvSpPr txBox="1"/>
          <p:nvPr/>
        </p:nvSpPr>
        <p:spPr>
          <a:xfrm>
            <a:off x="4556834" y="120881"/>
            <a:ext cx="220284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3200" b="1">
                <a:solidFill>
                  <a:schemeClr val="dk1"/>
                </a:solidFill>
                <a:latin typeface="Impact"/>
                <a:ea typeface="Impact"/>
                <a:cs typeface="Impact"/>
                <a:sym typeface="Impact"/>
              </a:rPr>
              <a:t>IT IS SIMPLE</a:t>
            </a:r>
            <a:endParaRPr/>
          </a:p>
        </p:txBody>
      </p:sp>
      <p:grpSp>
        <p:nvGrpSpPr>
          <p:cNvPr id="594" name="Google Shape;594;p41"/>
          <p:cNvGrpSpPr/>
          <p:nvPr/>
        </p:nvGrpSpPr>
        <p:grpSpPr>
          <a:xfrm>
            <a:off x="3266309" y="1251750"/>
            <a:ext cx="4651191" cy="4104479"/>
            <a:chOff x="2447127" y="1027324"/>
            <a:chExt cx="6495018" cy="5731578"/>
          </a:xfrm>
        </p:grpSpPr>
        <p:grpSp>
          <p:nvGrpSpPr>
            <p:cNvPr id="595" name="Google Shape;595;p41"/>
            <p:cNvGrpSpPr/>
            <p:nvPr/>
          </p:nvGrpSpPr>
          <p:grpSpPr>
            <a:xfrm>
              <a:off x="2447127" y="1027324"/>
              <a:ext cx="6495018" cy="5731578"/>
              <a:chOff x="2423911" y="408426"/>
              <a:chExt cx="6845822" cy="6041148"/>
            </a:xfrm>
          </p:grpSpPr>
          <p:pic>
            <p:nvPicPr>
              <p:cNvPr id="596" name="Google Shape;596;p41" descr="A close up of a 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23911" y="408426"/>
                <a:ext cx="6845822" cy="6041148"/>
              </a:xfrm>
              <a:prstGeom prst="rect">
                <a:avLst/>
              </a:prstGeom>
              <a:noFill/>
              <a:ln>
                <a:noFill/>
              </a:ln>
            </p:spPr>
          </p:pic>
          <p:pic>
            <p:nvPicPr>
              <p:cNvPr id="597" name="Google Shape;597;p41" descr="Papercli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1079706">
                <a:off x="5748760" y="4848564"/>
                <a:ext cx="914400" cy="914400"/>
              </a:xfrm>
              <a:prstGeom prst="rect">
                <a:avLst/>
              </a:prstGeom>
              <a:noFill/>
              <a:ln>
                <a:noFill/>
              </a:ln>
            </p:spPr>
          </p:pic>
          <p:pic>
            <p:nvPicPr>
              <p:cNvPr id="598" name="Google Shape;598;p41" descr="Presentation with medi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960940">
                <a:off x="7386245" y="4391364"/>
                <a:ext cx="914400" cy="914400"/>
              </a:xfrm>
              <a:prstGeom prst="rect">
                <a:avLst/>
              </a:prstGeom>
              <a:noFill/>
              <a:ln>
                <a:noFill/>
              </a:ln>
            </p:spPr>
          </p:pic>
          <p:pic>
            <p:nvPicPr>
              <p:cNvPr id="599" name="Google Shape;599;p41" descr="Checklis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2955385">
                <a:off x="5260296" y="2407321"/>
                <a:ext cx="914400" cy="914400"/>
              </a:xfrm>
              <a:prstGeom prst="rect">
                <a:avLst/>
              </a:prstGeom>
              <a:noFill/>
              <a:ln>
                <a:noFill/>
              </a:ln>
            </p:spPr>
          </p:pic>
          <p:pic>
            <p:nvPicPr>
              <p:cNvPr id="600" name="Google Shape;600;p4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rot="-859806">
                <a:off x="3992342" y="3739411"/>
                <a:ext cx="647707" cy="838200"/>
              </a:xfrm>
              <a:prstGeom prst="rect">
                <a:avLst/>
              </a:prstGeom>
              <a:noFill/>
              <a:ln>
                <a:noFill/>
              </a:ln>
            </p:spPr>
          </p:pic>
          <p:pic>
            <p:nvPicPr>
              <p:cNvPr id="601" name="Google Shape;601;p4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734373">
                <a:off x="4936443" y="3673994"/>
                <a:ext cx="647706" cy="854731"/>
              </a:xfrm>
              <a:prstGeom prst="rect">
                <a:avLst/>
              </a:prstGeom>
              <a:noFill/>
              <a:ln w="9525" cap="flat" cmpd="sng">
                <a:solidFill>
                  <a:schemeClr val="dk1"/>
                </a:solidFill>
                <a:prstDash val="solid"/>
                <a:round/>
                <a:headEnd type="none" w="sm" len="sm"/>
                <a:tailEnd type="none" w="sm" len="sm"/>
              </a:ln>
            </p:spPr>
          </p:pic>
          <p:pic>
            <p:nvPicPr>
              <p:cNvPr id="602" name="Google Shape;602;p4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rot="419741">
                <a:off x="6902915" y="2994563"/>
                <a:ext cx="631009" cy="854731"/>
              </a:xfrm>
              <a:prstGeom prst="rect">
                <a:avLst/>
              </a:prstGeom>
              <a:noFill/>
              <a:ln w="9525" cap="flat" cmpd="sng">
                <a:solidFill>
                  <a:schemeClr val="dk1"/>
                </a:solidFill>
                <a:prstDash val="solid"/>
                <a:round/>
                <a:headEnd type="none" w="sm" len="sm"/>
                <a:tailEnd type="none" w="sm" len="sm"/>
              </a:ln>
            </p:spPr>
          </p:pic>
          <p:sp>
            <p:nvSpPr>
              <p:cNvPr id="603" name="Google Shape;603;p41"/>
              <p:cNvSpPr/>
              <p:nvPr/>
            </p:nvSpPr>
            <p:spPr>
              <a:xfrm rot="-1005700">
                <a:off x="5995435" y="3352357"/>
                <a:ext cx="632437" cy="860125"/>
              </a:xfrm>
              <a:prstGeom prst="foldedCorner">
                <a:avLst>
                  <a:gd name="adj" fmla="val 24699"/>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300">
                    <a:solidFill>
                      <a:schemeClr val="dk1"/>
                    </a:solidFill>
                    <a:latin typeface="Calibri"/>
                    <a:ea typeface="Calibri"/>
                    <a:cs typeface="Calibri"/>
                    <a:sym typeface="Calibri"/>
                  </a:rPr>
                  <a:t>void main()</a:t>
                </a:r>
                <a:endParaRPr/>
              </a:p>
              <a:p>
                <a:pPr marL="0" marR="0" lvl="0" indent="0" algn="l" rtl="0">
                  <a:spcBef>
                    <a:spcPts val="0"/>
                  </a:spcBef>
                  <a:spcAft>
                    <a:spcPts val="0"/>
                  </a:spcAft>
                  <a:buNone/>
                </a:pPr>
                <a:r>
                  <a:rPr lang="en-AU" sz="3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AU" sz="300">
                    <a:solidFill>
                      <a:schemeClr val="dk1"/>
                    </a:solidFill>
                    <a:latin typeface="Calibri"/>
                    <a:ea typeface="Calibri"/>
                    <a:cs typeface="Calibri"/>
                    <a:sym typeface="Calibri"/>
                  </a:rPr>
                  <a:t>cout&gt;&gt; “Hi”;</a:t>
                </a:r>
                <a:endParaRPr/>
              </a:p>
              <a:p>
                <a:pPr marL="0" marR="0" lvl="0" indent="0" algn="l" rtl="0">
                  <a:spcBef>
                    <a:spcPts val="0"/>
                  </a:spcBef>
                  <a:spcAft>
                    <a:spcPts val="0"/>
                  </a:spcAft>
                  <a:buNone/>
                </a:pPr>
                <a:endParaRPr sz="300">
                  <a:solidFill>
                    <a:schemeClr val="dk1"/>
                  </a:solidFill>
                  <a:latin typeface="Calibri"/>
                  <a:ea typeface="Calibri"/>
                  <a:cs typeface="Calibri"/>
                  <a:sym typeface="Calibri"/>
                </a:endParaRPr>
              </a:p>
              <a:p>
                <a:pPr marL="0" marR="0" lvl="0" indent="0" algn="l" rtl="0">
                  <a:spcBef>
                    <a:spcPts val="0"/>
                  </a:spcBef>
                  <a:spcAft>
                    <a:spcPts val="0"/>
                  </a:spcAft>
                  <a:buNone/>
                </a:pPr>
                <a:r>
                  <a:rPr lang="en-AU" sz="300">
                    <a:solidFill>
                      <a:schemeClr val="dk1"/>
                    </a:solidFill>
                    <a:latin typeface="Calibri"/>
                    <a:ea typeface="Calibri"/>
                    <a:cs typeface="Calibri"/>
                    <a:sym typeface="Calibri"/>
                  </a:rPr>
                  <a:t>}</a:t>
                </a:r>
                <a:endParaRPr/>
              </a:p>
            </p:txBody>
          </p:sp>
          <p:pic>
            <p:nvPicPr>
              <p:cNvPr id="604" name="Google Shape;604;p4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621850" y="4770341"/>
                <a:ext cx="796949" cy="843700"/>
              </a:xfrm>
              <a:prstGeom prst="rect">
                <a:avLst/>
              </a:prstGeom>
              <a:noFill/>
              <a:ln>
                <a:noFill/>
              </a:ln>
            </p:spPr>
          </p:pic>
        </p:grpSp>
        <p:pic>
          <p:nvPicPr>
            <p:cNvPr id="605" name="Google Shape;605;p41" descr="Optimisation Algorithms for Hand Posture Estimation (Algorithms for Intelligent Systems)"/>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rot="594028">
              <a:off x="7657877" y="3758451"/>
              <a:ext cx="518658" cy="734204"/>
            </a:xfrm>
            <a:prstGeom prst="rect">
              <a:avLst/>
            </a:prstGeom>
            <a:noFill/>
            <a:ln>
              <a:noFill/>
            </a:ln>
          </p:spPr>
        </p:pic>
      </p:grpSp>
      <p:cxnSp>
        <p:nvCxnSpPr>
          <p:cNvPr id="606" name="Google Shape;606;p41"/>
          <p:cNvCxnSpPr/>
          <p:nvPr/>
        </p:nvCxnSpPr>
        <p:spPr>
          <a:xfrm flipH="1">
            <a:off x="9020768" y="3666687"/>
            <a:ext cx="1144164" cy="1"/>
          </a:xfrm>
          <a:prstGeom prst="straightConnector1">
            <a:avLst/>
          </a:prstGeom>
          <a:noFill/>
          <a:ln w="9525" cap="flat" cmpd="sng">
            <a:solidFill>
              <a:srgbClr val="D8232A"/>
            </a:solidFill>
            <a:prstDash val="solid"/>
            <a:miter lim="800000"/>
            <a:headEnd type="none" w="sm" len="sm"/>
            <a:tailEnd type="triangle" w="med" len="med"/>
          </a:ln>
        </p:spPr>
      </p:cxnSp>
      <p:sp>
        <p:nvSpPr>
          <p:cNvPr id="607" name="Google Shape;607;p41"/>
          <p:cNvSpPr txBox="1"/>
          <p:nvPr/>
        </p:nvSpPr>
        <p:spPr>
          <a:xfrm>
            <a:off x="10833215" y="3447498"/>
            <a:ext cx="944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rgbClr val="FF0000"/>
                </a:solidFill>
                <a:latin typeface="Calibri"/>
                <a:ea typeface="Calibri"/>
                <a:cs typeface="Calibri"/>
                <a:sym typeface="Calibri"/>
              </a:rPr>
              <a:t>~30,000</a:t>
            </a:r>
            <a:endParaRPr/>
          </a:p>
        </p:txBody>
      </p:sp>
      <p:cxnSp>
        <p:nvCxnSpPr>
          <p:cNvPr id="608" name="Google Shape;608;p41"/>
          <p:cNvCxnSpPr/>
          <p:nvPr/>
        </p:nvCxnSpPr>
        <p:spPr>
          <a:xfrm flipH="1">
            <a:off x="1302963" y="3666687"/>
            <a:ext cx="1144164" cy="1"/>
          </a:xfrm>
          <a:prstGeom prst="straightConnector1">
            <a:avLst/>
          </a:prstGeom>
          <a:noFill/>
          <a:ln w="9525" cap="flat" cmpd="sng">
            <a:solidFill>
              <a:srgbClr val="D8232A"/>
            </a:solidFill>
            <a:prstDash val="solid"/>
            <a:miter lim="800000"/>
            <a:headEnd type="triangle" w="med" len="med"/>
            <a:tailEnd type="none" w="sm" len="sm"/>
          </a:ln>
        </p:spPr>
      </p:cxnSp>
      <p:sp>
        <p:nvSpPr>
          <p:cNvPr id="609" name="Google Shape;609;p41"/>
          <p:cNvSpPr txBox="1"/>
          <p:nvPr/>
        </p:nvSpPr>
        <p:spPr>
          <a:xfrm>
            <a:off x="10273656" y="2256210"/>
            <a:ext cx="179150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b="1">
                <a:solidFill>
                  <a:srgbClr val="FF0000"/>
                </a:solidFill>
                <a:latin typeface="Calibri"/>
                <a:ea typeface="Calibri"/>
                <a:cs typeface="Calibri"/>
                <a:sym typeface="Calibri"/>
              </a:rPr>
              <a:t>A lot more, but let’s say a minimum of </a:t>
            </a:r>
            <a:endParaRPr/>
          </a:p>
        </p:txBody>
      </p:sp>
      <p:sp>
        <p:nvSpPr>
          <p:cNvPr id="610" name="Google Shape;610;p41"/>
          <p:cNvSpPr txBox="1"/>
          <p:nvPr/>
        </p:nvSpPr>
        <p:spPr>
          <a:xfrm>
            <a:off x="1908672" y="5784337"/>
            <a:ext cx="825626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b="1">
                <a:solidFill>
                  <a:srgbClr val="FF0000"/>
                </a:solidFill>
                <a:latin typeface="Calibri"/>
                <a:ea typeface="Calibri"/>
                <a:cs typeface="Calibri"/>
                <a:sym typeface="Calibri"/>
              </a:rPr>
              <a:t>60,000 </a:t>
            </a:r>
            <a:r>
              <a:rPr lang="en-AU" sz="1800" b="1">
                <a:solidFill>
                  <a:schemeClr val="dk1"/>
                </a:solidFill>
                <a:latin typeface="Calibri"/>
                <a:ea typeface="Calibri"/>
                <a:cs typeface="Calibri"/>
                <a:sym typeface="Calibri"/>
              </a:rPr>
              <a:t>views per month </a:t>
            </a:r>
            <a:r>
              <a:rPr lang="en-AU" sz="1800" b="1">
                <a:solidFill>
                  <a:srgbClr val="0000FF"/>
                </a:solidFill>
                <a:latin typeface="Calibri"/>
                <a:ea typeface="Calibri"/>
                <a:cs typeface="Calibri"/>
                <a:sym typeface="Calibri"/>
              </a:rPr>
              <a:t>*</a:t>
            </a:r>
            <a:r>
              <a:rPr lang="en-AU" sz="1800" b="1">
                <a:solidFill>
                  <a:srgbClr val="FF0000"/>
                </a:solidFill>
                <a:latin typeface="Calibri"/>
                <a:ea typeface="Calibri"/>
                <a:cs typeface="Calibri"/>
                <a:sym typeface="Calibri"/>
              </a:rPr>
              <a:t> 1% </a:t>
            </a:r>
            <a:r>
              <a:rPr lang="en-AU" sz="1800" b="1">
                <a:solidFill>
                  <a:schemeClr val="dk1"/>
                </a:solidFill>
                <a:latin typeface="Calibri"/>
                <a:ea typeface="Calibri"/>
                <a:cs typeface="Calibri"/>
                <a:sym typeface="Calibri"/>
              </a:rPr>
              <a:t>of them cite </a:t>
            </a:r>
            <a:r>
              <a:rPr lang="en-AU" sz="1800" b="1">
                <a:solidFill>
                  <a:srgbClr val="0000FF"/>
                </a:solidFill>
                <a:latin typeface="Calibri"/>
                <a:ea typeface="Calibri"/>
                <a:cs typeface="Calibri"/>
                <a:sym typeface="Calibri"/>
              </a:rPr>
              <a:t>=</a:t>
            </a:r>
            <a:r>
              <a:rPr lang="en-AU" sz="1800" b="1">
                <a:solidFill>
                  <a:srgbClr val="FF0000"/>
                </a:solidFill>
                <a:latin typeface="Calibri"/>
                <a:ea typeface="Calibri"/>
                <a:cs typeface="Calibri"/>
                <a:sym typeface="Calibri"/>
              </a:rPr>
              <a:t> 600 </a:t>
            </a:r>
            <a:r>
              <a:rPr lang="en-AU" sz="1800" b="1">
                <a:solidFill>
                  <a:schemeClr val="dk1"/>
                </a:solidFill>
                <a:latin typeface="Calibri"/>
                <a:ea typeface="Calibri"/>
                <a:cs typeface="Calibri"/>
                <a:sym typeface="Calibri"/>
              </a:rPr>
              <a:t>citations per month </a:t>
            </a:r>
            <a:endParaRPr/>
          </a:p>
        </p:txBody>
      </p:sp>
      <p:sp>
        <p:nvSpPr>
          <p:cNvPr id="611" name="Google Shape;611;p41"/>
          <p:cNvSpPr txBox="1"/>
          <p:nvPr/>
        </p:nvSpPr>
        <p:spPr>
          <a:xfrm>
            <a:off x="9923643" y="455784"/>
            <a:ext cx="220284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b="1">
                <a:solidFill>
                  <a:schemeClr val="dk1"/>
                </a:solidFill>
                <a:latin typeface="Calibri"/>
                <a:ea typeface="Calibri"/>
                <a:cs typeface="Calibri"/>
                <a:sym typeface="Calibri"/>
              </a:rPr>
              <a:t>Publishers’ and indexing companies’ traffic</a:t>
            </a:r>
            <a:endParaRPr/>
          </a:p>
        </p:txBody>
      </p:sp>
      <p:sp>
        <p:nvSpPr>
          <p:cNvPr id="612" name="Google Shape;612;p41"/>
          <p:cNvSpPr txBox="1"/>
          <p:nvPr/>
        </p:nvSpPr>
        <p:spPr>
          <a:xfrm>
            <a:off x="-110095" y="455784"/>
            <a:ext cx="220284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b="1">
                <a:solidFill>
                  <a:schemeClr val="dk1"/>
                </a:solidFill>
                <a:latin typeface="Calibri"/>
                <a:ea typeface="Calibri"/>
                <a:cs typeface="Calibri"/>
                <a:sym typeface="Calibri"/>
              </a:rPr>
              <a:t>My traffic</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5" descr="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33999" y="-28804"/>
            <a:ext cx="6886803" cy="6886803"/>
          </a:xfrm>
          <a:prstGeom prst="rect">
            <a:avLst/>
          </a:prstGeom>
          <a:noFill/>
          <a:ln>
            <a:noFill/>
          </a:ln>
        </p:spPr>
      </p:pic>
      <p:sp>
        <p:nvSpPr>
          <p:cNvPr id="112" name="Google Shape;112;p15"/>
          <p:cNvSpPr txBox="1">
            <a:spLocks noGrp="1"/>
          </p:cNvSpPr>
          <p:nvPr>
            <p:ph type="body" idx="1"/>
          </p:nvPr>
        </p:nvSpPr>
        <p:spPr>
          <a:xfrm>
            <a:off x="174803" y="1270078"/>
            <a:ext cx="4771847" cy="5057482"/>
          </a:xfrm>
          <a:prstGeom prst="rect">
            <a:avLst/>
          </a:prstGeom>
          <a:noFill/>
          <a:ln>
            <a:noFill/>
          </a:ln>
        </p:spPr>
        <p:txBody>
          <a:bodyPr spcFirstLastPara="1" wrap="square" lIns="91425" tIns="45700" rIns="91425" bIns="45700" anchor="ctr" anchorCtr="0">
            <a:normAutofit/>
          </a:bodyPr>
          <a:lstStyle/>
          <a:p>
            <a:pPr marL="228600" lvl="0" indent="-228600" algn="just" rtl="0">
              <a:lnSpc>
                <a:spcPct val="90000"/>
              </a:lnSpc>
              <a:spcBef>
                <a:spcPts val="0"/>
              </a:spcBef>
              <a:spcAft>
                <a:spcPts val="0"/>
              </a:spcAft>
              <a:buClr>
                <a:srgbClr val="000000"/>
              </a:buClr>
              <a:buSzPts val="2000"/>
              <a:buChar char="•"/>
            </a:pPr>
            <a:r>
              <a:rPr lang="en-AU" sz="2000">
                <a:solidFill>
                  <a:srgbClr val="000000"/>
                </a:solidFill>
                <a:latin typeface="Arial"/>
                <a:ea typeface="Arial"/>
                <a:cs typeface="Arial"/>
                <a:sym typeface="Arial"/>
              </a:rPr>
              <a:t>Non-citation rates vary enormously by field (Williams, 2019)</a:t>
            </a:r>
            <a:endParaRPr/>
          </a:p>
          <a:p>
            <a:pPr marL="0" lvl="0" indent="0" algn="just" rtl="0">
              <a:lnSpc>
                <a:spcPct val="90000"/>
              </a:lnSpc>
              <a:spcBef>
                <a:spcPts val="1000"/>
              </a:spcBef>
              <a:spcAft>
                <a:spcPts val="0"/>
              </a:spcAft>
              <a:buClr>
                <a:schemeClr val="dk1"/>
              </a:buClr>
              <a:buSzPts val="2000"/>
              <a:buNone/>
            </a:pPr>
            <a:endParaRPr sz="2000">
              <a:solidFill>
                <a:srgbClr val="000000"/>
              </a:solidFill>
              <a:latin typeface="Arial"/>
              <a:ea typeface="Arial"/>
              <a:cs typeface="Arial"/>
              <a:sym typeface="Arial"/>
            </a:endParaRPr>
          </a:p>
          <a:p>
            <a:pPr marL="685800" lvl="1" indent="-228600" algn="just" rtl="0">
              <a:lnSpc>
                <a:spcPct val="90000"/>
              </a:lnSpc>
              <a:spcBef>
                <a:spcPts val="500"/>
              </a:spcBef>
              <a:spcAft>
                <a:spcPts val="0"/>
              </a:spcAft>
              <a:buClr>
                <a:srgbClr val="000000"/>
              </a:buClr>
              <a:buSzPts val="1600"/>
              <a:buChar char="•"/>
            </a:pPr>
            <a:r>
              <a:rPr lang="en-AU" sz="1600">
                <a:solidFill>
                  <a:srgbClr val="000000"/>
                </a:solidFill>
                <a:latin typeface="Arial"/>
                <a:ea typeface="Arial"/>
                <a:cs typeface="Arial"/>
                <a:sym typeface="Arial"/>
              </a:rPr>
              <a:t> “Only” 12% of medicine articles are not cited, compared to about 82% for the humanities. </a:t>
            </a:r>
            <a:endParaRPr/>
          </a:p>
          <a:p>
            <a:pPr marL="685800" lvl="1" indent="-228600" algn="just" rtl="0">
              <a:lnSpc>
                <a:spcPct val="90000"/>
              </a:lnSpc>
              <a:spcBef>
                <a:spcPts val="500"/>
              </a:spcBef>
              <a:spcAft>
                <a:spcPts val="0"/>
              </a:spcAft>
              <a:buClr>
                <a:srgbClr val="000000"/>
              </a:buClr>
              <a:buSzPts val="1600"/>
              <a:buChar char="•"/>
            </a:pPr>
            <a:r>
              <a:rPr lang="en-AU" sz="1600">
                <a:solidFill>
                  <a:srgbClr val="000000"/>
                </a:solidFill>
                <a:latin typeface="Arial"/>
                <a:ea typeface="Arial"/>
                <a:cs typeface="Arial"/>
                <a:sym typeface="Arial"/>
              </a:rPr>
              <a:t>It’s 27% for natural sciences and 32% for social sciences</a:t>
            </a:r>
            <a:endParaRPr sz="2000">
              <a:solidFill>
                <a:srgbClr val="000000"/>
              </a:solidFill>
              <a:latin typeface="Arial"/>
              <a:ea typeface="Arial"/>
              <a:cs typeface="Arial"/>
              <a:sym typeface="Arial"/>
            </a:endParaRPr>
          </a:p>
          <a:p>
            <a:pPr marL="0" lvl="0" indent="0" algn="just" rtl="0">
              <a:lnSpc>
                <a:spcPct val="90000"/>
              </a:lnSpc>
              <a:spcBef>
                <a:spcPts val="1000"/>
              </a:spcBef>
              <a:spcAft>
                <a:spcPts val="0"/>
              </a:spcAft>
              <a:buClr>
                <a:schemeClr val="dk1"/>
              </a:buClr>
              <a:buSzPts val="2000"/>
              <a:buNone/>
            </a:pPr>
            <a:endParaRPr sz="2000">
              <a:solidFill>
                <a:srgbClr val="000000"/>
              </a:solidFill>
              <a:latin typeface="Arial"/>
              <a:ea typeface="Arial"/>
              <a:cs typeface="Arial"/>
              <a:sym typeface="Arial"/>
            </a:endParaRPr>
          </a:p>
          <a:p>
            <a:pPr marL="228600" lvl="0" indent="-101600" algn="just" rtl="0">
              <a:lnSpc>
                <a:spcPct val="90000"/>
              </a:lnSpc>
              <a:spcBef>
                <a:spcPts val="1000"/>
              </a:spcBef>
              <a:spcAft>
                <a:spcPts val="0"/>
              </a:spcAft>
              <a:buClr>
                <a:schemeClr val="dk1"/>
              </a:buClr>
              <a:buSzPts val="2000"/>
              <a:buNone/>
            </a:pPr>
            <a:endParaRPr sz="2000">
              <a:solidFill>
                <a:srgbClr val="000000"/>
              </a:solidFill>
              <a:latin typeface="Arial"/>
              <a:ea typeface="Arial"/>
              <a:cs typeface="Arial"/>
              <a:sym typeface="Arial"/>
            </a:endParaRPr>
          </a:p>
          <a:p>
            <a:pPr marL="228600" lvl="0" indent="-101600" algn="just" rtl="0">
              <a:lnSpc>
                <a:spcPct val="90000"/>
              </a:lnSpc>
              <a:spcBef>
                <a:spcPts val="1000"/>
              </a:spcBef>
              <a:spcAft>
                <a:spcPts val="0"/>
              </a:spcAft>
              <a:buClr>
                <a:schemeClr val="dk1"/>
              </a:buClr>
              <a:buSzPts val="2000"/>
              <a:buNone/>
            </a:pPr>
            <a:endParaRPr sz="2000">
              <a:solidFill>
                <a:srgbClr val="000000"/>
              </a:solidFill>
              <a:latin typeface="Arial"/>
              <a:ea typeface="Arial"/>
              <a:cs typeface="Arial"/>
              <a:sym typeface="Arial"/>
            </a:endParaRPr>
          </a:p>
          <a:p>
            <a:pPr marL="228600" lvl="0" indent="-101600" algn="just" rtl="0">
              <a:lnSpc>
                <a:spcPct val="90000"/>
              </a:lnSpc>
              <a:spcBef>
                <a:spcPts val="1000"/>
              </a:spcBef>
              <a:spcAft>
                <a:spcPts val="0"/>
              </a:spcAft>
              <a:buClr>
                <a:schemeClr val="dk1"/>
              </a:buClr>
              <a:buSzPts val="2000"/>
              <a:buNone/>
            </a:pPr>
            <a:endParaRPr sz="2000">
              <a:solidFill>
                <a:srgbClr val="000000"/>
              </a:solidFill>
              <a:latin typeface="Arial"/>
              <a:ea typeface="Arial"/>
              <a:cs typeface="Arial"/>
              <a:sym typeface="Arial"/>
            </a:endParaRPr>
          </a:p>
          <a:p>
            <a:pPr marL="228600" lvl="0" indent="-101600" algn="just" rtl="0">
              <a:lnSpc>
                <a:spcPct val="90000"/>
              </a:lnSpc>
              <a:spcBef>
                <a:spcPts val="1000"/>
              </a:spcBef>
              <a:spcAft>
                <a:spcPts val="0"/>
              </a:spcAft>
              <a:buClr>
                <a:schemeClr val="dk1"/>
              </a:buClr>
              <a:buSzPts val="2000"/>
              <a:buNone/>
            </a:pPr>
            <a:endParaRPr sz="2000">
              <a:solidFill>
                <a:srgbClr val="000000"/>
              </a:solidFill>
              <a:latin typeface="Arial"/>
              <a:ea typeface="Arial"/>
              <a:cs typeface="Arial"/>
              <a:sym typeface="Arial"/>
            </a:endParaRPr>
          </a:p>
          <a:p>
            <a:pPr marL="228600" lvl="0" indent="-101600" algn="just" rtl="0">
              <a:lnSpc>
                <a:spcPct val="90000"/>
              </a:lnSpc>
              <a:spcBef>
                <a:spcPts val="1000"/>
              </a:spcBef>
              <a:spcAft>
                <a:spcPts val="0"/>
              </a:spcAft>
              <a:buClr>
                <a:schemeClr val="dk1"/>
              </a:buClr>
              <a:buSzPts val="2000"/>
              <a:buNone/>
            </a:pPr>
            <a:endParaRPr sz="2000">
              <a:solidFill>
                <a:srgbClr val="000000"/>
              </a:solidFill>
              <a:latin typeface="Arial"/>
              <a:ea typeface="Arial"/>
              <a:cs typeface="Arial"/>
              <a:sym typeface="Arial"/>
            </a:endParaRPr>
          </a:p>
        </p:txBody>
      </p:sp>
      <p:sp>
        <p:nvSpPr>
          <p:cNvPr id="113" name="Google Shape;113;p15"/>
          <p:cNvSpPr txBox="1"/>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4400"/>
              <a:buFont typeface="Impact"/>
              <a:buNone/>
            </a:pPr>
            <a:r>
              <a:rPr lang="en-AU" sz="4400">
                <a:solidFill>
                  <a:srgbClr val="FF0000"/>
                </a:solidFill>
                <a:latin typeface="Impact"/>
                <a:ea typeface="Impact"/>
                <a:cs typeface="Impact"/>
                <a:sym typeface="Impact"/>
              </a:rPr>
              <a:t>FACT</a:t>
            </a:r>
            <a:endParaRPr/>
          </a:p>
        </p:txBody>
      </p:sp>
      <p:sp>
        <p:nvSpPr>
          <p:cNvPr id="114" name="Google Shape;114;p1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AU" sz="1200">
                <a:solidFill>
                  <a:schemeClr val="lt1"/>
                </a:solidFill>
                <a:latin typeface="Calibri"/>
                <a:ea typeface="Calibri"/>
                <a:cs typeface="Calibri"/>
                <a:sym typeface="Calibri"/>
              </a:rPr>
              <a:t>3</a:t>
            </a:fld>
            <a:endParaRPr sz="1200">
              <a:solidFill>
                <a:schemeClr val="lt1"/>
              </a:solidFill>
              <a:latin typeface="Calibri"/>
              <a:ea typeface="Calibri"/>
              <a:cs typeface="Calibri"/>
              <a:sym typeface="Calibri"/>
            </a:endParaRPr>
          </a:p>
        </p:txBody>
      </p:sp>
      <p:sp>
        <p:nvSpPr>
          <p:cNvPr id="115" name="Google Shape;115;p15"/>
          <p:cNvSpPr txBox="1"/>
          <p:nvPr/>
        </p:nvSpPr>
        <p:spPr>
          <a:xfrm>
            <a:off x="0" y="6611779"/>
            <a:ext cx="353187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500">
                <a:solidFill>
                  <a:schemeClr val="dk1"/>
                </a:solidFill>
                <a:latin typeface="Calibri"/>
                <a:ea typeface="Calibri"/>
                <a:cs typeface="Calibri"/>
                <a:sym typeface="Calibri"/>
              </a:rPr>
              <a:t>https://blogs.lse.ac.uk/impactofsocialsciences/2014/04/23/academic-papers-citation-rates-remler/#:~:text=%E2%80%9C90%25%20of%20papers%20published%20in,were%20said%20to%20be%20uncited.</a:t>
            </a:r>
            <a:endParaRPr/>
          </a:p>
        </p:txBody>
      </p:sp>
      <p:sp>
        <p:nvSpPr>
          <p:cNvPr id="116" name="Google Shape;1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3</a:t>
            </a:fld>
            <a:endParaRPr/>
          </a:p>
        </p:txBody>
      </p:sp>
      <p:sp>
        <p:nvSpPr>
          <p:cNvPr id="117" name="Google Shape;117;p15"/>
          <p:cNvSpPr txBox="1"/>
          <p:nvPr/>
        </p:nvSpPr>
        <p:spPr>
          <a:xfrm>
            <a:off x="11087100" y="28803"/>
            <a:ext cx="131445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An AI generated image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42"/>
          <p:cNvSpPr txBox="1"/>
          <p:nvPr/>
        </p:nvSpPr>
        <p:spPr>
          <a:xfrm>
            <a:off x="0" y="1"/>
            <a:ext cx="10515600" cy="87041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4400"/>
              <a:buFont typeface="Impact"/>
              <a:buNone/>
            </a:pPr>
            <a:r>
              <a:rPr lang="en-AU" sz="4400">
                <a:solidFill>
                  <a:srgbClr val="FF0000"/>
                </a:solidFill>
                <a:latin typeface="Impact"/>
                <a:ea typeface="Impact"/>
                <a:cs typeface="Impact"/>
                <a:sym typeface="Impact"/>
              </a:rPr>
              <a:t>FINAL THOUGHTS</a:t>
            </a:r>
            <a:endParaRPr/>
          </a:p>
        </p:txBody>
      </p:sp>
      <p:sp>
        <p:nvSpPr>
          <p:cNvPr id="619" name="Google Shape;61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30</a:t>
            </a:fld>
            <a:endParaRPr/>
          </a:p>
        </p:txBody>
      </p:sp>
      <p:sp>
        <p:nvSpPr>
          <p:cNvPr id="620" name="Google Shape;620;p42"/>
          <p:cNvSpPr txBox="1">
            <a:spLocks noGrp="1"/>
          </p:cNvSpPr>
          <p:nvPr>
            <p:ph type="body" idx="1"/>
          </p:nvPr>
        </p:nvSpPr>
        <p:spPr>
          <a:xfrm>
            <a:off x="544495" y="1668909"/>
            <a:ext cx="11078753" cy="2586669"/>
          </a:xfrm>
          <a:prstGeom prst="rect">
            <a:avLst/>
          </a:prstGeom>
          <a:noFill/>
          <a:ln>
            <a:noFill/>
          </a:ln>
        </p:spPr>
        <p:txBody>
          <a:bodyPr spcFirstLastPara="1" wrap="square" lIns="91425" tIns="45700" rIns="91425" bIns="45700" anchor="t" anchorCtr="0">
            <a:normAutofit fontScale="55000" lnSpcReduction="20000"/>
          </a:bodyPr>
          <a:lstStyle/>
          <a:p>
            <a:pPr marL="228600" lvl="0" indent="-228600" algn="l" rtl="0">
              <a:lnSpc>
                <a:spcPct val="90000"/>
              </a:lnSpc>
              <a:spcBef>
                <a:spcPts val="0"/>
              </a:spcBef>
              <a:spcAft>
                <a:spcPts val="0"/>
              </a:spcAft>
              <a:buClr>
                <a:schemeClr val="dk1"/>
              </a:buClr>
              <a:buSzPct val="100000"/>
              <a:buChar char="•"/>
            </a:pPr>
            <a:r>
              <a:rPr lang="en-AU" sz="3600">
                <a:latin typeface="Arial"/>
                <a:ea typeface="Arial"/>
                <a:cs typeface="Arial"/>
                <a:sym typeface="Arial"/>
              </a:rPr>
              <a:t>Any of these techniques can increase the visibility of your research </a:t>
            </a:r>
            <a:endParaRPr/>
          </a:p>
          <a:p>
            <a:pPr marL="228600" lvl="0" indent="-102870" algn="l" rtl="0">
              <a:lnSpc>
                <a:spcPct val="90000"/>
              </a:lnSpc>
              <a:spcBef>
                <a:spcPts val="1000"/>
              </a:spcBef>
              <a:spcAft>
                <a:spcPts val="0"/>
              </a:spcAft>
              <a:buClr>
                <a:schemeClr val="dk1"/>
              </a:buClr>
              <a:buSzPct val="100000"/>
              <a:buNone/>
            </a:pPr>
            <a:endParaRPr sz="360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en-AU" sz="3600">
                <a:latin typeface="Arial"/>
                <a:ea typeface="Arial"/>
                <a:cs typeface="Arial"/>
                <a:sym typeface="Arial"/>
              </a:rPr>
              <a:t>Never be afraid of experimenting in this space. Try different ways to promote your work and see which one works well in your area. </a:t>
            </a:r>
            <a:endParaRPr/>
          </a:p>
          <a:p>
            <a:pPr marL="228600" lvl="0" indent="-102870" algn="l" rtl="0">
              <a:lnSpc>
                <a:spcPct val="90000"/>
              </a:lnSpc>
              <a:spcBef>
                <a:spcPts val="1000"/>
              </a:spcBef>
              <a:spcAft>
                <a:spcPts val="0"/>
              </a:spcAft>
              <a:buClr>
                <a:schemeClr val="dk1"/>
              </a:buClr>
              <a:buSzPct val="100000"/>
              <a:buNone/>
            </a:pPr>
            <a:endParaRPr sz="360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r>
              <a:rPr lang="en-AU" sz="3600">
                <a:latin typeface="Arial"/>
                <a:ea typeface="Arial"/>
                <a:cs typeface="Arial"/>
                <a:sym typeface="Arial"/>
              </a:rPr>
              <a:t> </a:t>
            </a:r>
            <a:endParaRPr/>
          </a:p>
          <a:p>
            <a:pPr marL="228600" lvl="0" indent="-102870" algn="l" rtl="0">
              <a:lnSpc>
                <a:spcPct val="90000"/>
              </a:lnSpc>
              <a:spcBef>
                <a:spcPts val="1000"/>
              </a:spcBef>
              <a:spcAft>
                <a:spcPts val="0"/>
              </a:spcAft>
              <a:buClr>
                <a:schemeClr val="dk1"/>
              </a:buClr>
              <a:buSzPct val="100000"/>
              <a:buNone/>
            </a:pPr>
            <a:endParaRPr sz="360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r>
              <a:rPr lang="en-AU" sz="3600">
                <a:latin typeface="Arial"/>
                <a:ea typeface="Arial"/>
                <a:cs typeface="Arial"/>
                <a:sym typeface="Arial"/>
              </a:rPr>
              <a:t> </a:t>
            </a:r>
            <a:endParaRPr/>
          </a:p>
          <a:p>
            <a:pPr marL="228600" lvl="0" indent="-102870" algn="l" rtl="0">
              <a:lnSpc>
                <a:spcPct val="90000"/>
              </a:lnSpc>
              <a:spcBef>
                <a:spcPts val="1000"/>
              </a:spcBef>
              <a:spcAft>
                <a:spcPts val="0"/>
              </a:spcAft>
              <a:buClr>
                <a:schemeClr val="dk1"/>
              </a:buClr>
              <a:buSzPct val="100000"/>
              <a:buNone/>
            </a:pPr>
            <a:endParaRPr sz="3600">
              <a:latin typeface="Arial"/>
              <a:ea typeface="Arial"/>
              <a:cs typeface="Arial"/>
              <a:sym typeface="Arial"/>
            </a:endParaRPr>
          </a:p>
        </p:txBody>
      </p:sp>
      <p:sp>
        <p:nvSpPr>
          <p:cNvPr id="621" name="Google Shape;621;p42"/>
          <p:cNvSpPr/>
          <p:nvPr/>
        </p:nvSpPr>
        <p:spPr>
          <a:xfrm>
            <a:off x="568752" y="3146530"/>
            <a:ext cx="10479462" cy="2554545"/>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rgbClr val="229DAA"/>
              </a:buClr>
              <a:buSzPts val="2000"/>
              <a:buFont typeface="Arial"/>
              <a:buChar char="•"/>
            </a:pPr>
            <a:r>
              <a:rPr lang="en-AU" sz="2000" b="1">
                <a:solidFill>
                  <a:srgbClr val="229DAA"/>
                </a:solidFill>
                <a:latin typeface="Arial"/>
                <a:ea typeface="Arial"/>
                <a:cs typeface="Arial"/>
                <a:sym typeface="Arial"/>
              </a:rPr>
              <a:t>Spend time to make your research more visible; it is significantly easier than doing the research itself  </a:t>
            </a:r>
            <a:endParaRPr/>
          </a:p>
          <a:p>
            <a:pPr marL="285750" marR="0" lvl="0" indent="-158750" algn="l" rtl="0">
              <a:spcBef>
                <a:spcPts val="0"/>
              </a:spcBef>
              <a:spcAft>
                <a:spcPts val="0"/>
              </a:spcAft>
              <a:buClr>
                <a:schemeClr val="dk1"/>
              </a:buClr>
              <a:buSzPts val="2000"/>
              <a:buFont typeface="Arial"/>
              <a:buNone/>
            </a:pPr>
            <a:endParaRPr sz="2000" b="1">
              <a:solidFill>
                <a:srgbClr val="229DAA"/>
              </a:solidFill>
              <a:latin typeface="Arial"/>
              <a:ea typeface="Arial"/>
              <a:cs typeface="Arial"/>
              <a:sym typeface="Arial"/>
            </a:endParaRPr>
          </a:p>
          <a:p>
            <a:pPr marL="285750" marR="0" lvl="0" indent="-285750" algn="l" rtl="0">
              <a:spcBef>
                <a:spcPts val="0"/>
              </a:spcBef>
              <a:spcAft>
                <a:spcPts val="0"/>
              </a:spcAft>
              <a:buClr>
                <a:srgbClr val="229DAA"/>
              </a:buClr>
              <a:buSzPts val="2000"/>
              <a:buFont typeface="Arial"/>
              <a:buChar char="•"/>
            </a:pPr>
            <a:r>
              <a:rPr lang="en-AU" sz="2000" b="1">
                <a:solidFill>
                  <a:srgbClr val="229DAA"/>
                </a:solidFill>
                <a:latin typeface="Arial"/>
                <a:ea typeface="Arial"/>
                <a:cs typeface="Arial"/>
                <a:sym typeface="Arial"/>
              </a:rPr>
              <a:t>Keep the audience in mind </a:t>
            </a:r>
            <a:endParaRPr/>
          </a:p>
          <a:p>
            <a:pPr marL="285750" marR="0" lvl="0" indent="-158750" algn="l" rtl="0">
              <a:spcBef>
                <a:spcPts val="0"/>
              </a:spcBef>
              <a:spcAft>
                <a:spcPts val="0"/>
              </a:spcAft>
              <a:buClr>
                <a:schemeClr val="dk1"/>
              </a:buClr>
              <a:buSzPts val="2000"/>
              <a:buFont typeface="Arial"/>
              <a:buNone/>
            </a:pPr>
            <a:endParaRPr sz="2000" b="1">
              <a:solidFill>
                <a:srgbClr val="229DAA"/>
              </a:solidFill>
              <a:latin typeface="Arial"/>
              <a:ea typeface="Arial"/>
              <a:cs typeface="Arial"/>
              <a:sym typeface="Arial"/>
            </a:endParaRPr>
          </a:p>
          <a:p>
            <a:pPr marL="285750" marR="0" lvl="0" indent="-285750" algn="l" rtl="0">
              <a:spcBef>
                <a:spcPts val="0"/>
              </a:spcBef>
              <a:spcAft>
                <a:spcPts val="0"/>
              </a:spcAft>
              <a:buClr>
                <a:srgbClr val="229DAA"/>
              </a:buClr>
              <a:buSzPts val="2000"/>
              <a:buFont typeface="Arial"/>
              <a:buChar char="•"/>
            </a:pPr>
            <a:r>
              <a:rPr lang="en-AU" sz="2000" b="1">
                <a:solidFill>
                  <a:srgbClr val="229DAA"/>
                </a:solidFill>
                <a:latin typeface="Arial"/>
                <a:ea typeface="Arial"/>
                <a:cs typeface="Arial"/>
                <a:sym typeface="Arial"/>
              </a:rPr>
              <a:t>Impress the audience with your content </a:t>
            </a:r>
            <a:endParaRPr/>
          </a:p>
          <a:p>
            <a:pPr marL="285750" marR="0" lvl="0" indent="-158750" algn="l" rtl="0">
              <a:spcBef>
                <a:spcPts val="0"/>
              </a:spcBef>
              <a:spcAft>
                <a:spcPts val="0"/>
              </a:spcAft>
              <a:buClr>
                <a:schemeClr val="dk1"/>
              </a:buClr>
              <a:buSzPts val="2000"/>
              <a:buFont typeface="Arial"/>
              <a:buNone/>
            </a:pPr>
            <a:endParaRPr sz="2000" b="1">
              <a:solidFill>
                <a:srgbClr val="229DAA"/>
              </a:solidFill>
              <a:latin typeface="Arial"/>
              <a:ea typeface="Arial"/>
              <a:cs typeface="Arial"/>
              <a:sym typeface="Arial"/>
            </a:endParaRPr>
          </a:p>
          <a:p>
            <a:pPr marL="285750" marR="0" lvl="0" indent="-285750" algn="l" rtl="0">
              <a:spcBef>
                <a:spcPts val="0"/>
              </a:spcBef>
              <a:spcAft>
                <a:spcPts val="0"/>
              </a:spcAft>
              <a:buClr>
                <a:srgbClr val="229DAA"/>
              </a:buClr>
              <a:buSzPts val="2000"/>
              <a:buFont typeface="Arial"/>
              <a:buChar char="•"/>
            </a:pPr>
            <a:r>
              <a:rPr lang="en-AU" sz="2000" b="1">
                <a:solidFill>
                  <a:srgbClr val="229DAA"/>
                </a:solidFill>
                <a:latin typeface="Arial"/>
                <a:ea typeface="Arial"/>
                <a:cs typeface="Arial"/>
                <a:sym typeface="Arial"/>
              </a:rPr>
              <a:t>and rest assure that you will be rewarded!</a:t>
            </a:r>
            <a:endParaRPr sz="2000" b="1">
              <a:solidFill>
                <a:srgbClr val="229DAA"/>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43"/>
          <p:cNvSpPr txBox="1"/>
          <p:nvPr/>
        </p:nvSpPr>
        <p:spPr>
          <a:xfrm>
            <a:off x="1621410" y="843699"/>
            <a:ext cx="8949179" cy="5170601"/>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000"/>
              <a:buFont typeface="Impact"/>
              <a:buNone/>
            </a:pPr>
            <a:r>
              <a:rPr lang="en-AU" sz="4000" b="1">
                <a:solidFill>
                  <a:schemeClr val="dk1"/>
                </a:solidFill>
                <a:latin typeface="Impact"/>
                <a:ea typeface="Impact"/>
                <a:cs typeface="Impact"/>
                <a:sym typeface="Impact"/>
              </a:rPr>
              <a:t>REMEMBER, SINCE NOT MANY ACADEMICS ARE AWARE OF THESE, IT CAN MAKE A</a:t>
            </a:r>
            <a:r>
              <a:rPr lang="en-AU" sz="4000" b="1">
                <a:solidFill>
                  <a:srgbClr val="229DAA"/>
                </a:solidFill>
                <a:latin typeface="Impact"/>
                <a:ea typeface="Impact"/>
                <a:cs typeface="Impact"/>
                <a:sym typeface="Impact"/>
              </a:rPr>
              <a:t> BIG DIFFERENCE </a:t>
            </a:r>
            <a:r>
              <a:rPr lang="en-AU" sz="4000" b="1">
                <a:solidFill>
                  <a:schemeClr val="dk1"/>
                </a:solidFill>
                <a:latin typeface="Impact"/>
                <a:ea typeface="Impact"/>
                <a:cs typeface="Impact"/>
                <a:sym typeface="Impact"/>
              </a:rPr>
              <a:t>FOR</a:t>
            </a:r>
            <a:r>
              <a:rPr lang="en-AU" sz="4000" b="1">
                <a:solidFill>
                  <a:srgbClr val="229DAA"/>
                </a:solidFill>
                <a:latin typeface="Impact"/>
                <a:ea typeface="Impact"/>
                <a:cs typeface="Impact"/>
                <a:sym typeface="Impact"/>
              </a:rPr>
              <a:t> </a:t>
            </a:r>
            <a:r>
              <a:rPr lang="en-AU" sz="4000" b="1">
                <a:solidFill>
                  <a:srgbClr val="FF0000"/>
                </a:solidFill>
                <a:latin typeface="Impact"/>
                <a:ea typeface="Impact"/>
                <a:cs typeface="Impact"/>
                <a:sym typeface="Impact"/>
              </a:rPr>
              <a:t>YOU</a:t>
            </a:r>
            <a:endParaRPr sz="4000" b="1">
              <a:solidFill>
                <a:srgbClr val="FF0000"/>
              </a:solidFill>
              <a:latin typeface="Impact"/>
              <a:ea typeface="Impact"/>
              <a:cs typeface="Impact"/>
              <a:sym typeface="Impact"/>
            </a:endParaRPr>
          </a:p>
        </p:txBody>
      </p:sp>
      <p:sp>
        <p:nvSpPr>
          <p:cNvPr id="628" name="Google Shape;62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31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32</a:t>
            </a:fld>
            <a:endParaRPr/>
          </a:p>
        </p:txBody>
      </p:sp>
      <p:sp>
        <p:nvSpPr>
          <p:cNvPr id="635" name="Google Shape;635;p44"/>
          <p:cNvSpPr/>
          <p:nvPr/>
        </p:nvSpPr>
        <p:spPr>
          <a:xfrm>
            <a:off x="5340350" y="719693"/>
            <a:ext cx="1092200" cy="4508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36" name="Google Shape;636;p44" descr="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100" y="0"/>
            <a:ext cx="6858000" cy="6858000"/>
          </a:xfrm>
          <a:prstGeom prst="rect">
            <a:avLst/>
          </a:prstGeom>
          <a:noFill/>
          <a:ln>
            <a:noFill/>
          </a:ln>
        </p:spPr>
      </p:pic>
      <p:sp>
        <p:nvSpPr>
          <p:cNvPr id="637" name="Google Shape;637;p44"/>
          <p:cNvSpPr txBox="1"/>
          <p:nvPr/>
        </p:nvSpPr>
        <p:spPr>
          <a:xfrm>
            <a:off x="8667796" y="2797254"/>
            <a:ext cx="118654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chemeClr val="dk1"/>
                </a:solidFill>
                <a:latin typeface="Impact"/>
                <a:ea typeface="Impact"/>
                <a:cs typeface="Impact"/>
                <a:sym typeface="Impact"/>
              </a:rPr>
              <a:t>THANK YOU</a:t>
            </a:r>
            <a:br>
              <a:rPr lang="en-AU" sz="1800">
                <a:solidFill>
                  <a:schemeClr val="dk1"/>
                </a:solidFill>
                <a:latin typeface="Impact"/>
                <a:ea typeface="Impact"/>
                <a:cs typeface="Impact"/>
                <a:sym typeface="Impact"/>
              </a:rPr>
            </a:br>
            <a:br>
              <a:rPr lang="en-AU" sz="1800">
                <a:solidFill>
                  <a:schemeClr val="dk1"/>
                </a:solidFill>
                <a:latin typeface="Impact"/>
                <a:ea typeface="Impact"/>
                <a:cs typeface="Impact"/>
                <a:sym typeface="Impact"/>
              </a:rPr>
            </a:br>
            <a:r>
              <a:rPr lang="en-AU" sz="1800">
                <a:solidFill>
                  <a:srgbClr val="FF0000"/>
                </a:solidFill>
                <a:latin typeface="Impact"/>
                <a:ea typeface="Impact"/>
                <a:cs typeface="Impact"/>
                <a:sym typeface="Impact"/>
              </a:rPr>
              <a:t>Q&amp;A</a:t>
            </a:r>
            <a:endParaRPr/>
          </a:p>
        </p:txBody>
      </p:sp>
      <p:sp>
        <p:nvSpPr>
          <p:cNvPr id="638" name="Google Shape;638;p44"/>
          <p:cNvSpPr txBox="1"/>
          <p:nvPr/>
        </p:nvSpPr>
        <p:spPr>
          <a:xfrm>
            <a:off x="-165100" y="6613753"/>
            <a:ext cx="131445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An AI generated image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6" descr="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34000" y="0"/>
            <a:ext cx="6858000" cy="6858000"/>
          </a:xfrm>
          <a:prstGeom prst="rect">
            <a:avLst/>
          </a:prstGeom>
          <a:noFill/>
          <a:ln>
            <a:noFill/>
          </a:ln>
        </p:spPr>
      </p:pic>
      <p:sp>
        <p:nvSpPr>
          <p:cNvPr id="124" name="Google Shape;124;p16"/>
          <p:cNvSpPr txBox="1">
            <a:spLocks noGrp="1"/>
          </p:cNvSpPr>
          <p:nvPr>
            <p:ph type="body" idx="1"/>
          </p:nvPr>
        </p:nvSpPr>
        <p:spPr>
          <a:xfrm>
            <a:off x="174803" y="1270078"/>
            <a:ext cx="7633157" cy="5057482"/>
          </a:xfrm>
          <a:prstGeom prst="rect">
            <a:avLst/>
          </a:prstGeom>
          <a:noFill/>
          <a:ln>
            <a:noFill/>
          </a:ln>
        </p:spPr>
        <p:txBody>
          <a:bodyPr spcFirstLastPara="1" wrap="square" lIns="91425" tIns="45700" rIns="91425" bIns="45700" anchor="ctr" anchorCtr="0">
            <a:normAutofit/>
          </a:bodyPr>
          <a:lstStyle/>
          <a:p>
            <a:pPr marL="228600" lvl="0" indent="-101600" algn="just" rtl="0">
              <a:lnSpc>
                <a:spcPct val="90000"/>
              </a:lnSpc>
              <a:spcBef>
                <a:spcPts val="0"/>
              </a:spcBef>
              <a:spcAft>
                <a:spcPts val="0"/>
              </a:spcAft>
              <a:buClr>
                <a:schemeClr val="dk1"/>
              </a:buClr>
              <a:buSzPts val="2000"/>
              <a:buNone/>
            </a:pPr>
            <a:endParaRPr sz="2000">
              <a:solidFill>
                <a:srgbClr val="000000"/>
              </a:solidFill>
              <a:latin typeface="Arial"/>
              <a:ea typeface="Arial"/>
              <a:cs typeface="Arial"/>
              <a:sym typeface="Arial"/>
            </a:endParaRPr>
          </a:p>
          <a:p>
            <a:pPr marL="228600" lvl="0" indent="-228600" algn="just" rtl="0">
              <a:lnSpc>
                <a:spcPct val="90000"/>
              </a:lnSpc>
              <a:spcBef>
                <a:spcPts val="1000"/>
              </a:spcBef>
              <a:spcAft>
                <a:spcPts val="0"/>
              </a:spcAft>
              <a:buClr>
                <a:srgbClr val="000000"/>
              </a:buClr>
              <a:buSzPts val="2000"/>
              <a:buChar char="•"/>
            </a:pPr>
            <a:r>
              <a:rPr lang="en-AU" sz="2000">
                <a:solidFill>
                  <a:srgbClr val="000000"/>
                </a:solidFill>
                <a:latin typeface="Arial"/>
                <a:ea typeface="Arial"/>
                <a:cs typeface="Arial"/>
                <a:sym typeface="Arial"/>
              </a:rPr>
              <a:t>What are the reasons for this? </a:t>
            </a:r>
            <a:endParaRPr/>
          </a:p>
          <a:p>
            <a:pPr marL="0" lvl="0" indent="0" algn="just" rtl="0">
              <a:lnSpc>
                <a:spcPct val="90000"/>
              </a:lnSpc>
              <a:spcBef>
                <a:spcPts val="1000"/>
              </a:spcBef>
              <a:spcAft>
                <a:spcPts val="0"/>
              </a:spcAft>
              <a:buClr>
                <a:srgbClr val="000000"/>
              </a:buClr>
              <a:buSzPts val="2000"/>
              <a:buNone/>
            </a:pPr>
            <a:r>
              <a:rPr lang="en-AU" sz="2000">
                <a:solidFill>
                  <a:srgbClr val="000000"/>
                </a:solidFill>
                <a:latin typeface="Arial"/>
                <a:ea typeface="Arial"/>
                <a:cs typeface="Arial"/>
                <a:sym typeface="Arial"/>
              </a:rPr>
              <a:t>              </a:t>
            </a:r>
            <a:endParaRPr/>
          </a:p>
          <a:p>
            <a:pPr marL="0" lvl="0" indent="0" algn="just" rtl="0">
              <a:lnSpc>
                <a:spcPct val="90000"/>
              </a:lnSpc>
              <a:spcBef>
                <a:spcPts val="1000"/>
              </a:spcBef>
              <a:spcAft>
                <a:spcPts val="0"/>
              </a:spcAft>
              <a:buClr>
                <a:srgbClr val="000000"/>
              </a:buClr>
              <a:buSzPts val="2000"/>
              <a:buNone/>
            </a:pPr>
            <a:r>
              <a:rPr lang="en-AU" sz="2000">
                <a:solidFill>
                  <a:srgbClr val="000000"/>
                </a:solidFill>
                <a:latin typeface="Arial"/>
                <a:ea typeface="Arial"/>
                <a:cs typeface="Arial"/>
                <a:sym typeface="Arial"/>
              </a:rPr>
              <a:t>         </a:t>
            </a:r>
            <a:r>
              <a:rPr lang="en-AU" sz="2000">
                <a:solidFill>
                  <a:srgbClr val="229DAA"/>
                </a:solidFill>
                <a:latin typeface="Arial"/>
                <a:ea typeface="Arial"/>
                <a:cs typeface="Arial"/>
                <a:sym typeface="Arial"/>
              </a:rPr>
              <a:t>What do you think? </a:t>
            </a:r>
            <a:endParaRPr sz="2000">
              <a:solidFill>
                <a:srgbClr val="000000"/>
              </a:solidFill>
              <a:latin typeface="Arial"/>
              <a:ea typeface="Arial"/>
              <a:cs typeface="Arial"/>
              <a:sym typeface="Arial"/>
            </a:endParaRPr>
          </a:p>
          <a:p>
            <a:pPr marL="0" lvl="0" indent="0" algn="just" rtl="0">
              <a:lnSpc>
                <a:spcPct val="90000"/>
              </a:lnSpc>
              <a:spcBef>
                <a:spcPts val="1000"/>
              </a:spcBef>
              <a:spcAft>
                <a:spcPts val="0"/>
              </a:spcAft>
              <a:buClr>
                <a:schemeClr val="dk1"/>
              </a:buClr>
              <a:buSzPts val="2000"/>
              <a:buNone/>
            </a:pPr>
            <a:endParaRPr sz="2000">
              <a:solidFill>
                <a:srgbClr val="000000"/>
              </a:solidFill>
              <a:latin typeface="Arial"/>
              <a:ea typeface="Arial"/>
              <a:cs typeface="Arial"/>
              <a:sym typeface="Arial"/>
            </a:endParaRPr>
          </a:p>
          <a:p>
            <a:pPr marL="228600" lvl="0" indent="-101600" algn="just" rtl="0">
              <a:lnSpc>
                <a:spcPct val="90000"/>
              </a:lnSpc>
              <a:spcBef>
                <a:spcPts val="1000"/>
              </a:spcBef>
              <a:spcAft>
                <a:spcPts val="0"/>
              </a:spcAft>
              <a:buClr>
                <a:schemeClr val="dk1"/>
              </a:buClr>
              <a:buSzPts val="2000"/>
              <a:buNone/>
            </a:pPr>
            <a:endParaRPr sz="2000">
              <a:solidFill>
                <a:srgbClr val="000000"/>
              </a:solidFill>
              <a:latin typeface="Arial"/>
              <a:ea typeface="Arial"/>
              <a:cs typeface="Arial"/>
              <a:sym typeface="Arial"/>
            </a:endParaRPr>
          </a:p>
          <a:p>
            <a:pPr marL="228600" lvl="0" indent="-101600" algn="just" rtl="0">
              <a:lnSpc>
                <a:spcPct val="90000"/>
              </a:lnSpc>
              <a:spcBef>
                <a:spcPts val="1000"/>
              </a:spcBef>
              <a:spcAft>
                <a:spcPts val="0"/>
              </a:spcAft>
              <a:buClr>
                <a:schemeClr val="dk1"/>
              </a:buClr>
              <a:buSzPts val="2000"/>
              <a:buNone/>
            </a:pPr>
            <a:endParaRPr sz="2000">
              <a:solidFill>
                <a:srgbClr val="000000"/>
              </a:solidFill>
              <a:latin typeface="Arial"/>
              <a:ea typeface="Arial"/>
              <a:cs typeface="Arial"/>
              <a:sym typeface="Arial"/>
            </a:endParaRPr>
          </a:p>
          <a:p>
            <a:pPr marL="228600" lvl="0" indent="-101600" algn="just" rtl="0">
              <a:lnSpc>
                <a:spcPct val="90000"/>
              </a:lnSpc>
              <a:spcBef>
                <a:spcPts val="1000"/>
              </a:spcBef>
              <a:spcAft>
                <a:spcPts val="0"/>
              </a:spcAft>
              <a:buClr>
                <a:schemeClr val="dk1"/>
              </a:buClr>
              <a:buSzPts val="2000"/>
              <a:buNone/>
            </a:pPr>
            <a:endParaRPr sz="2000">
              <a:solidFill>
                <a:srgbClr val="000000"/>
              </a:solidFill>
              <a:latin typeface="Arial"/>
              <a:ea typeface="Arial"/>
              <a:cs typeface="Arial"/>
              <a:sym typeface="Arial"/>
            </a:endParaRPr>
          </a:p>
          <a:p>
            <a:pPr marL="228600" lvl="0" indent="-101600" algn="just" rtl="0">
              <a:lnSpc>
                <a:spcPct val="90000"/>
              </a:lnSpc>
              <a:spcBef>
                <a:spcPts val="1000"/>
              </a:spcBef>
              <a:spcAft>
                <a:spcPts val="0"/>
              </a:spcAft>
              <a:buClr>
                <a:schemeClr val="dk1"/>
              </a:buClr>
              <a:buSzPts val="2000"/>
              <a:buNone/>
            </a:pPr>
            <a:endParaRPr sz="2000">
              <a:solidFill>
                <a:srgbClr val="000000"/>
              </a:solidFill>
              <a:latin typeface="Arial"/>
              <a:ea typeface="Arial"/>
              <a:cs typeface="Arial"/>
              <a:sym typeface="Arial"/>
            </a:endParaRPr>
          </a:p>
          <a:p>
            <a:pPr marL="228600" lvl="0" indent="-101600" algn="just" rtl="0">
              <a:lnSpc>
                <a:spcPct val="90000"/>
              </a:lnSpc>
              <a:spcBef>
                <a:spcPts val="1000"/>
              </a:spcBef>
              <a:spcAft>
                <a:spcPts val="0"/>
              </a:spcAft>
              <a:buClr>
                <a:schemeClr val="dk1"/>
              </a:buClr>
              <a:buSzPts val="2000"/>
              <a:buNone/>
            </a:pPr>
            <a:endParaRPr sz="2000">
              <a:solidFill>
                <a:srgbClr val="000000"/>
              </a:solidFill>
              <a:latin typeface="Arial"/>
              <a:ea typeface="Arial"/>
              <a:cs typeface="Arial"/>
              <a:sym typeface="Arial"/>
            </a:endParaRPr>
          </a:p>
        </p:txBody>
      </p:sp>
      <p:sp>
        <p:nvSpPr>
          <p:cNvPr id="125" name="Google Shape;125;p16"/>
          <p:cNvSpPr txBox="1"/>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4400"/>
              <a:buFont typeface="Impact"/>
              <a:buNone/>
            </a:pPr>
            <a:r>
              <a:rPr lang="en-AU" sz="4400">
                <a:solidFill>
                  <a:srgbClr val="FF0000"/>
                </a:solidFill>
                <a:latin typeface="Impact"/>
                <a:ea typeface="Impact"/>
                <a:cs typeface="Impact"/>
                <a:sym typeface="Impact"/>
              </a:rPr>
              <a:t>WHY? </a:t>
            </a:r>
            <a:endParaRPr/>
          </a:p>
        </p:txBody>
      </p:sp>
      <p:sp>
        <p:nvSpPr>
          <p:cNvPr id="126" name="Google Shape;126;p16"/>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AU" sz="1200">
                <a:solidFill>
                  <a:schemeClr val="lt1"/>
                </a:solidFill>
                <a:latin typeface="Calibri"/>
                <a:ea typeface="Calibri"/>
                <a:cs typeface="Calibri"/>
                <a:sym typeface="Calibri"/>
              </a:rPr>
              <a:t>4</a:t>
            </a:fld>
            <a:endParaRPr sz="1200">
              <a:solidFill>
                <a:schemeClr val="lt1"/>
              </a:solidFill>
              <a:latin typeface="Calibri"/>
              <a:ea typeface="Calibri"/>
              <a:cs typeface="Calibri"/>
              <a:sym typeface="Calibri"/>
            </a:endParaRPr>
          </a:p>
        </p:txBody>
      </p:sp>
      <p:sp>
        <p:nvSpPr>
          <p:cNvPr id="127" name="Google Shape;12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4</a:t>
            </a:fld>
            <a:endParaRPr/>
          </a:p>
        </p:txBody>
      </p:sp>
      <p:sp>
        <p:nvSpPr>
          <p:cNvPr id="128" name="Google Shape;128;p16"/>
          <p:cNvSpPr txBox="1"/>
          <p:nvPr/>
        </p:nvSpPr>
        <p:spPr>
          <a:xfrm>
            <a:off x="6096000" y="6642556"/>
            <a:ext cx="131445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An AI generated image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7"/>
          <p:cNvSpPr txBox="1">
            <a:spLocks noGrp="1"/>
          </p:cNvSpPr>
          <p:nvPr>
            <p:ph type="body" idx="1"/>
          </p:nvPr>
        </p:nvSpPr>
        <p:spPr>
          <a:xfrm>
            <a:off x="174803" y="1270078"/>
            <a:ext cx="10848797" cy="5057482"/>
          </a:xfrm>
          <a:prstGeom prst="rect">
            <a:avLst/>
          </a:prstGeom>
          <a:noFill/>
          <a:ln>
            <a:noFill/>
          </a:ln>
        </p:spPr>
        <p:txBody>
          <a:bodyPr spcFirstLastPara="1" wrap="square" lIns="91425" tIns="45700" rIns="91425" bIns="45700" anchor="ctr" anchorCtr="0">
            <a:normAutofit fontScale="70000" lnSpcReduction="20000"/>
          </a:bodyPr>
          <a:lstStyle/>
          <a:p>
            <a:pPr marL="228600" lvl="0" indent="-228600" algn="just" rtl="0">
              <a:lnSpc>
                <a:spcPct val="120000"/>
              </a:lnSpc>
              <a:spcBef>
                <a:spcPts val="0"/>
              </a:spcBef>
              <a:spcAft>
                <a:spcPts val="0"/>
              </a:spcAft>
              <a:buClr>
                <a:srgbClr val="000000"/>
              </a:buClr>
              <a:buSzPct val="100000"/>
              <a:buChar char="•"/>
            </a:pPr>
            <a:r>
              <a:rPr lang="en-AU" sz="2000" b="1">
                <a:solidFill>
                  <a:srgbClr val="000000"/>
                </a:solidFill>
                <a:latin typeface="Arial"/>
                <a:ea typeface="Arial"/>
                <a:cs typeface="Arial"/>
                <a:sym typeface="Arial"/>
              </a:rPr>
              <a:t>Poor quality: </a:t>
            </a:r>
            <a:r>
              <a:rPr lang="en-AU" sz="2000">
                <a:solidFill>
                  <a:srgbClr val="000000"/>
                </a:solidFill>
                <a:latin typeface="Arial"/>
                <a:ea typeface="Arial"/>
                <a:cs typeface="Arial"/>
                <a:sym typeface="Arial"/>
              </a:rPr>
              <a:t>The publication may be of poor quality, with weak methodology, flawed data analysis, or inadequate presentation of findings, which can make it less likely to be cited by others.</a:t>
            </a:r>
            <a:endParaRPr/>
          </a:p>
          <a:p>
            <a:pPr marL="228600" lvl="0" indent="-228600" algn="just" rtl="0">
              <a:lnSpc>
                <a:spcPct val="120000"/>
              </a:lnSpc>
              <a:spcBef>
                <a:spcPts val="1000"/>
              </a:spcBef>
              <a:spcAft>
                <a:spcPts val="0"/>
              </a:spcAft>
              <a:buClr>
                <a:srgbClr val="000000"/>
              </a:buClr>
              <a:buSzPct val="100000"/>
              <a:buChar char="•"/>
            </a:pPr>
            <a:r>
              <a:rPr lang="en-AU" sz="2000" b="1">
                <a:solidFill>
                  <a:srgbClr val="000000"/>
                </a:solidFill>
                <a:latin typeface="Arial"/>
                <a:ea typeface="Arial"/>
                <a:cs typeface="Arial"/>
                <a:sym typeface="Arial"/>
              </a:rPr>
              <a:t>Lack of relevance: </a:t>
            </a:r>
            <a:r>
              <a:rPr lang="en-AU" sz="2000">
                <a:solidFill>
                  <a:srgbClr val="000000"/>
                </a:solidFill>
                <a:latin typeface="Arial"/>
                <a:ea typeface="Arial"/>
                <a:cs typeface="Arial"/>
                <a:sym typeface="Arial"/>
              </a:rPr>
              <a:t>The publication may not be relevant to the research interests of other scholars or practitioners in the field, and thus may not attract any attention or citations.</a:t>
            </a:r>
            <a:endParaRPr/>
          </a:p>
          <a:p>
            <a:pPr marL="228600" lvl="0" indent="-228600" algn="just" rtl="0">
              <a:lnSpc>
                <a:spcPct val="120000"/>
              </a:lnSpc>
              <a:spcBef>
                <a:spcPts val="1000"/>
              </a:spcBef>
              <a:spcAft>
                <a:spcPts val="0"/>
              </a:spcAft>
              <a:buClr>
                <a:srgbClr val="000000"/>
              </a:buClr>
              <a:buSzPct val="100000"/>
              <a:buChar char="•"/>
            </a:pPr>
            <a:r>
              <a:rPr lang="en-AU" sz="2000" b="1">
                <a:solidFill>
                  <a:srgbClr val="000000"/>
                </a:solidFill>
                <a:latin typeface="Arial"/>
                <a:ea typeface="Arial"/>
                <a:cs typeface="Arial"/>
                <a:sym typeface="Arial"/>
              </a:rPr>
              <a:t>Limited audience: </a:t>
            </a:r>
            <a:r>
              <a:rPr lang="en-AU" sz="2000">
                <a:solidFill>
                  <a:srgbClr val="000000"/>
                </a:solidFill>
                <a:latin typeface="Arial"/>
                <a:ea typeface="Arial"/>
                <a:cs typeface="Arial"/>
                <a:sym typeface="Arial"/>
              </a:rPr>
              <a:t>The publication may be aimed at a narrow or specialized audience, which may limit its visibility and appeal to a broader readership.</a:t>
            </a:r>
            <a:endParaRPr/>
          </a:p>
          <a:p>
            <a:pPr marL="228600" lvl="0" indent="-228600" algn="just" rtl="0">
              <a:lnSpc>
                <a:spcPct val="120000"/>
              </a:lnSpc>
              <a:spcBef>
                <a:spcPts val="1000"/>
              </a:spcBef>
              <a:spcAft>
                <a:spcPts val="0"/>
              </a:spcAft>
              <a:buClr>
                <a:srgbClr val="000000"/>
              </a:buClr>
              <a:buSzPct val="100000"/>
              <a:buChar char="•"/>
            </a:pPr>
            <a:r>
              <a:rPr lang="en-AU" sz="2000" b="1">
                <a:solidFill>
                  <a:srgbClr val="000000"/>
                </a:solidFill>
                <a:latin typeface="Arial"/>
                <a:ea typeface="Arial"/>
                <a:cs typeface="Arial"/>
                <a:sym typeface="Arial"/>
              </a:rPr>
              <a:t>Timing: </a:t>
            </a:r>
            <a:r>
              <a:rPr lang="en-AU" sz="2000">
                <a:solidFill>
                  <a:srgbClr val="000000"/>
                </a:solidFill>
                <a:latin typeface="Arial"/>
                <a:ea typeface="Arial"/>
                <a:cs typeface="Arial"/>
                <a:sym typeface="Arial"/>
              </a:rPr>
              <a:t>The publication may have been published at a time when the research area was not yet established, or when there was little interest in the topic, which can limit its visibility and impact.</a:t>
            </a:r>
            <a:endParaRPr/>
          </a:p>
          <a:p>
            <a:pPr marL="228600" lvl="0" indent="-228600" algn="just" rtl="0">
              <a:lnSpc>
                <a:spcPct val="120000"/>
              </a:lnSpc>
              <a:spcBef>
                <a:spcPts val="1000"/>
              </a:spcBef>
              <a:spcAft>
                <a:spcPts val="0"/>
              </a:spcAft>
              <a:buClr>
                <a:srgbClr val="000000"/>
              </a:buClr>
              <a:buSzPct val="100000"/>
              <a:buChar char="•"/>
            </a:pPr>
            <a:r>
              <a:rPr lang="en-AU" sz="2000" b="1">
                <a:solidFill>
                  <a:srgbClr val="000000"/>
                </a:solidFill>
                <a:latin typeface="Arial"/>
                <a:ea typeface="Arial"/>
                <a:cs typeface="Arial"/>
                <a:sym typeface="Arial"/>
              </a:rPr>
              <a:t>Language barriers: </a:t>
            </a:r>
            <a:r>
              <a:rPr lang="en-AU" sz="2000">
                <a:solidFill>
                  <a:srgbClr val="000000"/>
                </a:solidFill>
                <a:latin typeface="Arial"/>
                <a:ea typeface="Arial"/>
                <a:cs typeface="Arial"/>
                <a:sym typeface="Arial"/>
              </a:rPr>
              <a:t>The publication may be written in a language that is not widely spoken or understood, which can limit its accessibility to researchers and practitioners in other countries or regions.</a:t>
            </a:r>
            <a:endParaRPr/>
          </a:p>
          <a:p>
            <a:pPr marL="228600" lvl="0" indent="-228600" algn="just" rtl="0">
              <a:lnSpc>
                <a:spcPct val="120000"/>
              </a:lnSpc>
              <a:spcBef>
                <a:spcPts val="1000"/>
              </a:spcBef>
              <a:spcAft>
                <a:spcPts val="0"/>
              </a:spcAft>
              <a:buClr>
                <a:srgbClr val="000000"/>
              </a:buClr>
              <a:buSzPct val="100000"/>
              <a:buChar char="•"/>
            </a:pPr>
            <a:r>
              <a:rPr lang="en-AU" sz="2000" b="1">
                <a:solidFill>
                  <a:srgbClr val="000000"/>
                </a:solidFill>
                <a:latin typeface="Arial"/>
                <a:ea typeface="Arial"/>
                <a:cs typeface="Arial"/>
                <a:sym typeface="Arial"/>
              </a:rPr>
              <a:t>Competition: </a:t>
            </a:r>
            <a:r>
              <a:rPr lang="en-AU" sz="2000">
                <a:solidFill>
                  <a:srgbClr val="000000"/>
                </a:solidFill>
                <a:latin typeface="Arial"/>
                <a:ea typeface="Arial"/>
                <a:cs typeface="Arial"/>
                <a:sym typeface="Arial"/>
              </a:rPr>
              <a:t>The publication may face stiff competition from other publications that cover similar topics or have more established reputations, making it less likely to be cited.</a:t>
            </a:r>
            <a:endParaRPr/>
          </a:p>
          <a:p>
            <a:pPr marL="228600" lvl="0" indent="-228600" algn="just" rtl="0">
              <a:lnSpc>
                <a:spcPct val="120000"/>
              </a:lnSpc>
              <a:spcBef>
                <a:spcPts val="1000"/>
              </a:spcBef>
              <a:spcAft>
                <a:spcPts val="0"/>
              </a:spcAft>
              <a:buClr>
                <a:srgbClr val="000000"/>
              </a:buClr>
              <a:buSzPct val="100000"/>
              <a:buChar char="•"/>
            </a:pPr>
            <a:r>
              <a:rPr lang="en-AU" sz="2000" b="1">
                <a:solidFill>
                  <a:srgbClr val="000000"/>
                </a:solidFill>
                <a:latin typeface="Arial"/>
                <a:ea typeface="Arial"/>
                <a:cs typeface="Arial"/>
                <a:sym typeface="Arial"/>
              </a:rPr>
              <a:t>Citation practices: </a:t>
            </a:r>
            <a:r>
              <a:rPr lang="en-AU" sz="2000">
                <a:solidFill>
                  <a:srgbClr val="000000"/>
                </a:solidFill>
                <a:latin typeface="Arial"/>
                <a:ea typeface="Arial"/>
                <a:cs typeface="Arial"/>
                <a:sym typeface="Arial"/>
              </a:rPr>
              <a:t>The publication may not be cited due to factors outside the control of the author, such as changes in citation practices or standards in the field, or due to factors related to the indexing or search algorithms of databases or search engines.</a:t>
            </a:r>
            <a:endParaRPr/>
          </a:p>
          <a:p>
            <a:pPr marL="228600" lvl="0" indent="-228600" algn="just" rtl="0">
              <a:lnSpc>
                <a:spcPct val="120000"/>
              </a:lnSpc>
              <a:spcBef>
                <a:spcPts val="1000"/>
              </a:spcBef>
              <a:spcAft>
                <a:spcPts val="0"/>
              </a:spcAft>
              <a:buClr>
                <a:srgbClr val="000000"/>
              </a:buClr>
              <a:buSzPct val="100000"/>
              <a:buChar char="•"/>
            </a:pPr>
            <a:r>
              <a:rPr lang="en-AU" sz="2000" b="1">
                <a:solidFill>
                  <a:srgbClr val="000000"/>
                </a:solidFill>
                <a:latin typeface="Arial"/>
                <a:ea typeface="Arial"/>
                <a:cs typeface="Arial"/>
                <a:sym typeface="Arial"/>
              </a:rPr>
              <a:t>Limited dissemination: </a:t>
            </a:r>
            <a:r>
              <a:rPr lang="en-AU" sz="2000">
                <a:solidFill>
                  <a:srgbClr val="000000"/>
                </a:solidFill>
                <a:latin typeface="Arial"/>
                <a:ea typeface="Arial"/>
                <a:cs typeface="Arial"/>
                <a:sym typeface="Arial"/>
              </a:rPr>
              <a:t>The publication may not have been widely disseminated, such as being published in a low-profile journal or </a:t>
            </a:r>
            <a:r>
              <a:rPr lang="en-AU" sz="2000" b="1">
                <a:solidFill>
                  <a:srgbClr val="D8232A"/>
                </a:solidFill>
                <a:latin typeface="Arial"/>
                <a:ea typeface="Arial"/>
                <a:cs typeface="Arial"/>
                <a:sym typeface="Arial"/>
              </a:rPr>
              <a:t>not being promoted effectively by the author</a:t>
            </a:r>
            <a:r>
              <a:rPr lang="en-AU" sz="2000">
                <a:solidFill>
                  <a:srgbClr val="000000"/>
                </a:solidFill>
                <a:latin typeface="Arial"/>
                <a:ea typeface="Arial"/>
                <a:cs typeface="Arial"/>
                <a:sym typeface="Arial"/>
              </a:rPr>
              <a:t>.</a:t>
            </a:r>
            <a:endParaRPr/>
          </a:p>
        </p:txBody>
      </p:sp>
      <p:sp>
        <p:nvSpPr>
          <p:cNvPr id="135" name="Google Shape;135;p17"/>
          <p:cNvSpPr txBox="1"/>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4400"/>
              <a:buFont typeface="Impact"/>
              <a:buNone/>
            </a:pPr>
            <a:r>
              <a:rPr lang="en-AU" sz="4400">
                <a:solidFill>
                  <a:srgbClr val="FF0000"/>
                </a:solidFill>
                <a:latin typeface="Impact"/>
                <a:ea typeface="Impact"/>
                <a:cs typeface="Impact"/>
                <a:sym typeface="Impact"/>
              </a:rPr>
              <a:t>WHAT DOES CHATGPT THINK? </a:t>
            </a:r>
            <a:endParaRPr/>
          </a:p>
        </p:txBody>
      </p:sp>
      <p:sp>
        <p:nvSpPr>
          <p:cNvPr id="136" name="Google Shape;136;p17"/>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AU" sz="1200">
                <a:solidFill>
                  <a:schemeClr val="lt1"/>
                </a:solidFill>
                <a:latin typeface="Calibri"/>
                <a:ea typeface="Calibri"/>
                <a:cs typeface="Calibri"/>
                <a:sym typeface="Calibri"/>
              </a:rPr>
              <a:t>5</a:t>
            </a:fld>
            <a:endParaRPr sz="1200">
              <a:solidFill>
                <a:schemeClr val="lt1"/>
              </a:solidFill>
              <a:latin typeface="Calibri"/>
              <a:ea typeface="Calibri"/>
              <a:cs typeface="Calibri"/>
              <a:sym typeface="Calibri"/>
            </a:endParaRPr>
          </a:p>
        </p:txBody>
      </p:sp>
      <p:sp>
        <p:nvSpPr>
          <p:cNvPr id="137" name="Google Shape;13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5</a:t>
            </a:fld>
            <a:endParaRPr/>
          </a:p>
        </p:txBody>
      </p:sp>
      <p:sp>
        <p:nvSpPr>
          <p:cNvPr id="138" name="Google Shape;138;p17"/>
          <p:cNvSpPr txBox="1"/>
          <p:nvPr/>
        </p:nvSpPr>
        <p:spPr>
          <a:xfrm>
            <a:off x="-35984" y="6613753"/>
            <a:ext cx="131445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An AI generated list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pic>
        <p:nvPicPr>
          <p:cNvPr id="144" name="Google Shape;144;p18" descr="Image result for iceberg clipar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97543" y="10"/>
            <a:ext cx="6394152" cy="6857990"/>
          </a:xfrm>
          <a:prstGeom prst="rect">
            <a:avLst/>
          </a:prstGeom>
          <a:noFill/>
          <a:ln>
            <a:noFill/>
          </a:ln>
        </p:spPr>
      </p:pic>
      <p:pic>
        <p:nvPicPr>
          <p:cNvPr id="145" name="Google Shape;145;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10800000">
            <a:off x="0" y="0"/>
            <a:ext cx="12192000" cy="6858000"/>
          </a:xfrm>
          <a:prstGeom prst="rect">
            <a:avLst/>
          </a:prstGeom>
          <a:noFill/>
          <a:ln>
            <a:noFill/>
          </a:ln>
        </p:spPr>
      </p:pic>
      <p:sp>
        <p:nvSpPr>
          <p:cNvPr id="146" name="Google Shape;146;p18"/>
          <p:cNvSpPr txBox="1">
            <a:spLocks noGrp="1"/>
          </p:cNvSpPr>
          <p:nvPr>
            <p:ph type="body" idx="1"/>
          </p:nvPr>
        </p:nvSpPr>
        <p:spPr>
          <a:xfrm>
            <a:off x="174803" y="1270078"/>
            <a:ext cx="5622435" cy="5057482"/>
          </a:xfrm>
          <a:prstGeom prst="rect">
            <a:avLst/>
          </a:prstGeom>
          <a:noFill/>
          <a:ln>
            <a:noFill/>
          </a:ln>
        </p:spPr>
        <p:txBody>
          <a:bodyPr spcFirstLastPara="1" wrap="square" lIns="91425" tIns="45700" rIns="91425" bIns="45700" anchor="ctr" anchorCtr="0">
            <a:normAutofit/>
          </a:bodyPr>
          <a:lstStyle/>
          <a:p>
            <a:pPr marL="228600" lvl="0" indent="-228600" algn="just" rtl="0">
              <a:lnSpc>
                <a:spcPct val="90000"/>
              </a:lnSpc>
              <a:spcBef>
                <a:spcPts val="0"/>
              </a:spcBef>
              <a:spcAft>
                <a:spcPts val="0"/>
              </a:spcAft>
              <a:buClr>
                <a:srgbClr val="000000"/>
              </a:buClr>
              <a:buSzPts val="2000"/>
              <a:buChar char="•"/>
            </a:pPr>
            <a:r>
              <a:rPr lang="en-AU" sz="2000">
                <a:solidFill>
                  <a:srgbClr val="000000"/>
                </a:solidFill>
                <a:latin typeface="Arial"/>
                <a:ea typeface="Arial"/>
                <a:cs typeface="Arial"/>
                <a:sym typeface="Arial"/>
              </a:rPr>
              <a:t>If you leave it to the publisher, you are very likely to end up in the 80% group</a:t>
            </a:r>
            <a:endParaRPr/>
          </a:p>
          <a:p>
            <a:pPr marL="228600" lvl="0" indent="-101600" algn="just" rtl="0">
              <a:lnSpc>
                <a:spcPct val="90000"/>
              </a:lnSpc>
              <a:spcBef>
                <a:spcPts val="1000"/>
              </a:spcBef>
              <a:spcAft>
                <a:spcPts val="0"/>
              </a:spcAft>
              <a:buClr>
                <a:schemeClr val="dk1"/>
              </a:buClr>
              <a:buSzPts val="2000"/>
              <a:buNone/>
            </a:pPr>
            <a:endParaRPr sz="2000">
              <a:solidFill>
                <a:srgbClr val="000000"/>
              </a:solidFill>
              <a:latin typeface="Arial"/>
              <a:ea typeface="Arial"/>
              <a:cs typeface="Arial"/>
              <a:sym typeface="Arial"/>
            </a:endParaRPr>
          </a:p>
          <a:p>
            <a:pPr marL="228600" lvl="0" indent="-101600" algn="just" rtl="0">
              <a:lnSpc>
                <a:spcPct val="90000"/>
              </a:lnSpc>
              <a:spcBef>
                <a:spcPts val="1000"/>
              </a:spcBef>
              <a:spcAft>
                <a:spcPts val="0"/>
              </a:spcAft>
              <a:buClr>
                <a:schemeClr val="dk1"/>
              </a:buClr>
              <a:buSzPts val="2000"/>
              <a:buNone/>
            </a:pPr>
            <a:endParaRPr sz="2000">
              <a:solidFill>
                <a:srgbClr val="000000"/>
              </a:solidFill>
              <a:latin typeface="Arial"/>
              <a:ea typeface="Arial"/>
              <a:cs typeface="Arial"/>
              <a:sym typeface="Arial"/>
            </a:endParaRPr>
          </a:p>
          <a:p>
            <a:pPr marL="228600" lvl="0" indent="-228600" algn="just" rtl="0">
              <a:lnSpc>
                <a:spcPct val="90000"/>
              </a:lnSpc>
              <a:spcBef>
                <a:spcPts val="1000"/>
              </a:spcBef>
              <a:spcAft>
                <a:spcPts val="0"/>
              </a:spcAft>
              <a:buClr>
                <a:srgbClr val="000000"/>
              </a:buClr>
              <a:buSzPts val="2000"/>
              <a:buChar char="•"/>
            </a:pPr>
            <a:r>
              <a:rPr lang="en-AU" sz="2000">
                <a:solidFill>
                  <a:srgbClr val="000000"/>
                </a:solidFill>
                <a:latin typeface="Arial"/>
                <a:ea typeface="Arial"/>
                <a:cs typeface="Arial"/>
                <a:sym typeface="Arial"/>
              </a:rPr>
              <a:t>So how do we increase the visibility of our papers and research? </a:t>
            </a:r>
            <a:endParaRPr/>
          </a:p>
        </p:txBody>
      </p:sp>
      <p:sp>
        <p:nvSpPr>
          <p:cNvPr id="147" name="Google Shape;147;p18"/>
          <p:cNvSpPr txBox="1"/>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4400"/>
              <a:buFont typeface="Impact"/>
              <a:buNone/>
            </a:pPr>
            <a:r>
              <a:rPr lang="en-AU" sz="4400">
                <a:solidFill>
                  <a:srgbClr val="FF0000"/>
                </a:solidFill>
                <a:latin typeface="Impact"/>
                <a:ea typeface="Impact"/>
                <a:cs typeface="Impact"/>
                <a:sym typeface="Impact"/>
              </a:rPr>
              <a:t>PROMOTING RESEARCH OUTPUTS </a:t>
            </a:r>
            <a:endParaRPr/>
          </a:p>
        </p:txBody>
      </p:sp>
      <p:sp>
        <p:nvSpPr>
          <p:cNvPr id="148" name="Google Shape;148;p18"/>
          <p:cNvSpPr txBox="1"/>
          <p:nvPr/>
        </p:nvSpPr>
        <p:spPr>
          <a:xfrm>
            <a:off x="9295330" y="296809"/>
            <a:ext cx="30102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alibri"/>
                <a:ea typeface="Calibri"/>
                <a:cs typeface="Calibri"/>
                <a:sym typeface="Calibri"/>
              </a:rPr>
              <a:t>Papers “visible” in publishers </a:t>
            </a:r>
            <a:endParaRPr/>
          </a:p>
        </p:txBody>
      </p:sp>
      <p:sp>
        <p:nvSpPr>
          <p:cNvPr id="149" name="Google Shape;149;p18"/>
          <p:cNvSpPr txBox="1"/>
          <p:nvPr/>
        </p:nvSpPr>
        <p:spPr>
          <a:xfrm>
            <a:off x="11039328" y="5699726"/>
            <a:ext cx="11523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alibri"/>
                <a:ea typeface="Calibri"/>
                <a:cs typeface="Calibri"/>
                <a:sym typeface="Calibri"/>
              </a:rPr>
              <a:t>Over </a:t>
            </a:r>
            <a:r>
              <a:rPr lang="en-AU" sz="1800" b="1">
                <a:solidFill>
                  <a:srgbClr val="FF0000"/>
                </a:solidFill>
                <a:latin typeface="Calibri"/>
                <a:ea typeface="Calibri"/>
                <a:cs typeface="Calibri"/>
                <a:sym typeface="Calibri"/>
              </a:rPr>
              <a:t>80% </a:t>
            </a:r>
            <a:endParaRPr/>
          </a:p>
        </p:txBody>
      </p:sp>
      <p:sp>
        <p:nvSpPr>
          <p:cNvPr id="150" name="Google Shape;150;p18"/>
          <p:cNvSpPr txBox="1"/>
          <p:nvPr/>
        </p:nvSpPr>
        <p:spPr>
          <a:xfrm>
            <a:off x="10739124" y="593608"/>
            <a:ext cx="15824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alibri"/>
                <a:ea typeface="Calibri"/>
                <a:cs typeface="Calibri"/>
                <a:sym typeface="Calibri"/>
              </a:rPr>
              <a:t>Less than </a:t>
            </a:r>
            <a:r>
              <a:rPr lang="en-AU" sz="1800" b="1">
                <a:solidFill>
                  <a:srgbClr val="FF0000"/>
                </a:solidFill>
                <a:latin typeface="Calibri"/>
                <a:ea typeface="Calibri"/>
                <a:cs typeface="Calibri"/>
                <a:sym typeface="Calibri"/>
              </a:rPr>
              <a:t>20%</a:t>
            </a:r>
            <a:r>
              <a:rPr lang="en-AU" sz="1800" b="1">
                <a:solidFill>
                  <a:schemeClr val="dk1"/>
                </a:solidFill>
                <a:latin typeface="Calibri"/>
                <a:ea typeface="Calibri"/>
                <a:cs typeface="Calibri"/>
                <a:sym typeface="Calibri"/>
              </a:rPr>
              <a:t> </a:t>
            </a:r>
            <a:endParaRPr/>
          </a:p>
        </p:txBody>
      </p:sp>
      <p:sp>
        <p:nvSpPr>
          <p:cNvPr id="151" name="Google Shape;151;p18"/>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AU" sz="1200">
                <a:solidFill>
                  <a:schemeClr val="lt1"/>
                </a:solidFill>
                <a:latin typeface="Calibri"/>
                <a:ea typeface="Calibri"/>
                <a:cs typeface="Calibri"/>
                <a:sym typeface="Calibri"/>
              </a:rPr>
              <a:t>6</a:t>
            </a:fld>
            <a:endParaRPr sz="1200">
              <a:solidFill>
                <a:schemeClr val="lt1"/>
              </a:solidFill>
              <a:latin typeface="Calibri"/>
              <a:ea typeface="Calibri"/>
              <a:cs typeface="Calibri"/>
              <a:sym typeface="Calibri"/>
            </a:endParaRPr>
          </a:p>
        </p:txBody>
      </p:sp>
      <p:sp>
        <p:nvSpPr>
          <p:cNvPr id="152" name="Google Shape;152;p18"/>
          <p:cNvSpPr txBox="1"/>
          <p:nvPr/>
        </p:nvSpPr>
        <p:spPr>
          <a:xfrm>
            <a:off x="9062276" y="5345930"/>
            <a:ext cx="318651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alibri"/>
                <a:ea typeface="Calibri"/>
                <a:cs typeface="Calibri"/>
                <a:sym typeface="Calibri"/>
              </a:rPr>
              <a:t>Papers “invisible” in publishers </a:t>
            </a:r>
            <a:endParaRPr/>
          </a:p>
        </p:txBody>
      </p:sp>
      <p:sp>
        <p:nvSpPr>
          <p:cNvPr id="153" name="Google Shape;1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9"/>
          <p:cNvSpPr txBox="1">
            <a:spLocks noGrp="1"/>
          </p:cNvSpPr>
          <p:nvPr>
            <p:ph type="body" idx="1"/>
          </p:nvPr>
        </p:nvSpPr>
        <p:spPr>
          <a:xfrm>
            <a:off x="174803" y="1270078"/>
            <a:ext cx="11321139" cy="4603183"/>
          </a:xfrm>
          <a:prstGeom prst="rect">
            <a:avLst/>
          </a:prstGeom>
          <a:noFill/>
          <a:ln>
            <a:noFill/>
          </a:ln>
        </p:spPr>
        <p:txBody>
          <a:bodyPr spcFirstLastPara="1" wrap="square" lIns="91425" tIns="45700" rIns="91425" bIns="45700" anchor="ctr" anchorCtr="0">
            <a:normAutofit fontScale="77500" lnSpcReduction="20000"/>
          </a:bodyPr>
          <a:lstStyle/>
          <a:p>
            <a:pPr marL="685800" lvl="1" indent="-228600" algn="just" rtl="0">
              <a:lnSpc>
                <a:spcPct val="90000"/>
              </a:lnSpc>
              <a:spcBef>
                <a:spcPts val="0"/>
              </a:spcBef>
              <a:spcAft>
                <a:spcPts val="0"/>
              </a:spcAft>
              <a:buClr>
                <a:srgbClr val="000000"/>
              </a:buClr>
              <a:buSzPct val="100000"/>
              <a:buChar char="•"/>
            </a:pPr>
            <a:r>
              <a:rPr lang="en-AU" sz="2000" b="1">
                <a:solidFill>
                  <a:srgbClr val="000000"/>
                </a:solidFill>
                <a:latin typeface="Arial"/>
                <a:ea typeface="Arial"/>
                <a:cs typeface="Arial"/>
                <a:sym typeface="Arial"/>
              </a:rPr>
              <a:t>Institution</a:t>
            </a:r>
            <a:r>
              <a:rPr lang="en-AU" sz="2000">
                <a:solidFill>
                  <a:srgbClr val="000000"/>
                </a:solidFill>
                <a:latin typeface="Arial"/>
                <a:ea typeface="Arial"/>
                <a:cs typeface="Arial"/>
                <a:sym typeface="Arial"/>
              </a:rPr>
              <a:t>: Play a crucial role in supporting and promoting the research. </a:t>
            </a:r>
            <a:endParaRPr/>
          </a:p>
          <a:p>
            <a:pPr marL="1143000" lvl="2" indent="-228600" algn="just" rtl="0">
              <a:lnSpc>
                <a:spcPct val="90000"/>
              </a:lnSpc>
              <a:spcBef>
                <a:spcPts val="500"/>
              </a:spcBef>
              <a:spcAft>
                <a:spcPts val="0"/>
              </a:spcAft>
              <a:buClr>
                <a:srgbClr val="000000"/>
              </a:buClr>
              <a:buSzPct val="100000"/>
              <a:buChar char="•"/>
            </a:pPr>
            <a:r>
              <a:rPr lang="en-AU" sz="1600">
                <a:solidFill>
                  <a:srgbClr val="000000"/>
                </a:solidFill>
                <a:latin typeface="Arial"/>
                <a:ea typeface="Arial"/>
                <a:cs typeface="Arial"/>
                <a:sym typeface="Arial"/>
              </a:rPr>
              <a:t>Providing resources such as funding, research support staff, and library services. </a:t>
            </a:r>
            <a:endParaRPr/>
          </a:p>
          <a:p>
            <a:pPr marL="1143000" lvl="2" indent="-228600" algn="just" rtl="0">
              <a:lnSpc>
                <a:spcPct val="90000"/>
              </a:lnSpc>
              <a:spcBef>
                <a:spcPts val="500"/>
              </a:spcBef>
              <a:spcAft>
                <a:spcPts val="0"/>
              </a:spcAft>
              <a:buClr>
                <a:srgbClr val="000000"/>
              </a:buClr>
              <a:buSzPct val="100000"/>
              <a:buChar char="•"/>
            </a:pPr>
            <a:r>
              <a:rPr lang="en-AU" sz="1600">
                <a:solidFill>
                  <a:srgbClr val="000000"/>
                </a:solidFill>
                <a:latin typeface="Arial"/>
                <a:ea typeface="Arial"/>
                <a:cs typeface="Arial"/>
                <a:sym typeface="Arial"/>
              </a:rPr>
              <a:t>Institutions can also establish policies and programs to encourage open access publishing and data sharing.</a:t>
            </a:r>
            <a:endParaRPr/>
          </a:p>
          <a:p>
            <a:pPr marL="1143000" lvl="2" indent="-228600" algn="just" rtl="0">
              <a:lnSpc>
                <a:spcPct val="90000"/>
              </a:lnSpc>
              <a:spcBef>
                <a:spcPts val="500"/>
              </a:spcBef>
              <a:spcAft>
                <a:spcPts val="0"/>
              </a:spcAft>
              <a:buClr>
                <a:srgbClr val="000000"/>
              </a:buClr>
              <a:buSzPct val="100000"/>
              <a:buChar char="•"/>
            </a:pPr>
            <a:r>
              <a:rPr lang="en-AU" sz="1600">
                <a:solidFill>
                  <a:srgbClr val="000000"/>
                </a:solidFill>
                <a:latin typeface="Arial"/>
                <a:ea typeface="Arial"/>
                <a:cs typeface="Arial"/>
                <a:sym typeface="Arial"/>
              </a:rPr>
              <a:t>Initiatives to hold research events, hiring high-profile academic, improving research culture, etc. </a:t>
            </a:r>
            <a:endParaRPr/>
          </a:p>
          <a:p>
            <a:pPr marL="1143000" lvl="2" indent="-228600" algn="just" rtl="0">
              <a:lnSpc>
                <a:spcPct val="90000"/>
              </a:lnSpc>
              <a:spcBef>
                <a:spcPts val="500"/>
              </a:spcBef>
              <a:spcAft>
                <a:spcPts val="0"/>
              </a:spcAft>
              <a:buClr>
                <a:srgbClr val="000000"/>
              </a:buClr>
              <a:buSzPct val="100000"/>
              <a:buChar char="•"/>
            </a:pPr>
            <a:r>
              <a:rPr lang="en-AU" sz="1600">
                <a:solidFill>
                  <a:srgbClr val="000000"/>
                </a:solidFill>
                <a:latin typeface="Arial"/>
                <a:ea typeface="Arial"/>
                <a:cs typeface="Arial"/>
                <a:sym typeface="Arial"/>
              </a:rPr>
              <a:t>…</a:t>
            </a:r>
            <a:endParaRPr/>
          </a:p>
          <a:p>
            <a:pPr marL="685800" lvl="1" indent="-130175" algn="just" rtl="0">
              <a:lnSpc>
                <a:spcPct val="90000"/>
              </a:lnSpc>
              <a:spcBef>
                <a:spcPts val="500"/>
              </a:spcBef>
              <a:spcAft>
                <a:spcPts val="0"/>
              </a:spcAft>
              <a:buClr>
                <a:schemeClr val="dk1"/>
              </a:buClr>
              <a:buSzPct val="100000"/>
              <a:buNone/>
            </a:pPr>
            <a:endParaRPr sz="2000">
              <a:solidFill>
                <a:srgbClr val="000000"/>
              </a:solidFill>
              <a:latin typeface="Arial"/>
              <a:ea typeface="Arial"/>
              <a:cs typeface="Arial"/>
              <a:sym typeface="Arial"/>
            </a:endParaRPr>
          </a:p>
          <a:p>
            <a:pPr marL="685800" lvl="1" indent="-228600" algn="just" rtl="0">
              <a:lnSpc>
                <a:spcPct val="90000"/>
              </a:lnSpc>
              <a:spcBef>
                <a:spcPts val="500"/>
              </a:spcBef>
              <a:spcAft>
                <a:spcPts val="0"/>
              </a:spcAft>
              <a:buClr>
                <a:srgbClr val="000000"/>
              </a:buClr>
              <a:buSzPct val="100000"/>
              <a:buChar char="•"/>
            </a:pPr>
            <a:r>
              <a:rPr lang="en-AU" sz="2000" b="1">
                <a:solidFill>
                  <a:srgbClr val="000000"/>
                </a:solidFill>
                <a:latin typeface="Arial"/>
                <a:ea typeface="Arial"/>
                <a:cs typeface="Arial"/>
                <a:sym typeface="Arial"/>
              </a:rPr>
              <a:t>Faculties</a:t>
            </a:r>
            <a:r>
              <a:rPr lang="en-AU" sz="2000">
                <a:solidFill>
                  <a:srgbClr val="000000"/>
                </a:solidFill>
                <a:latin typeface="Arial"/>
                <a:ea typeface="Arial"/>
                <a:cs typeface="Arial"/>
                <a:sym typeface="Arial"/>
              </a:rPr>
              <a:t>:  Faculties can encourage their members to engage in best practices for disseminating research outputs</a:t>
            </a:r>
            <a:endParaRPr/>
          </a:p>
          <a:p>
            <a:pPr marL="1143000" lvl="2" indent="-228600" algn="just" rtl="0">
              <a:lnSpc>
                <a:spcPct val="90000"/>
              </a:lnSpc>
              <a:spcBef>
                <a:spcPts val="500"/>
              </a:spcBef>
              <a:spcAft>
                <a:spcPts val="0"/>
              </a:spcAft>
              <a:buClr>
                <a:srgbClr val="000000"/>
              </a:buClr>
              <a:buSzPct val="100000"/>
              <a:buChar char="•"/>
            </a:pPr>
            <a:r>
              <a:rPr lang="en-AU" sz="1600">
                <a:solidFill>
                  <a:srgbClr val="000000"/>
                </a:solidFill>
                <a:latin typeface="Arial"/>
                <a:ea typeface="Arial"/>
                <a:cs typeface="Arial"/>
                <a:sym typeface="Arial"/>
              </a:rPr>
              <a:t>Creative list of preferred (Q1/Q2) journals </a:t>
            </a:r>
            <a:endParaRPr/>
          </a:p>
          <a:p>
            <a:pPr marL="1143000" lvl="2" indent="-228600" algn="just" rtl="0">
              <a:lnSpc>
                <a:spcPct val="90000"/>
              </a:lnSpc>
              <a:spcBef>
                <a:spcPts val="500"/>
              </a:spcBef>
              <a:spcAft>
                <a:spcPts val="0"/>
              </a:spcAft>
              <a:buClr>
                <a:srgbClr val="000000"/>
              </a:buClr>
              <a:buSzPct val="100000"/>
              <a:buChar char="•"/>
            </a:pPr>
            <a:r>
              <a:rPr lang="en-AU" sz="1600">
                <a:solidFill>
                  <a:srgbClr val="000000"/>
                </a:solidFill>
                <a:latin typeface="Arial"/>
                <a:ea typeface="Arial"/>
                <a:cs typeface="Arial"/>
                <a:sym typeface="Arial"/>
              </a:rPr>
              <a:t>Incentivize high quality publications </a:t>
            </a:r>
            <a:endParaRPr/>
          </a:p>
          <a:p>
            <a:pPr marL="1143000" lvl="2" indent="-228600" algn="just" rtl="0">
              <a:lnSpc>
                <a:spcPct val="90000"/>
              </a:lnSpc>
              <a:spcBef>
                <a:spcPts val="500"/>
              </a:spcBef>
              <a:spcAft>
                <a:spcPts val="0"/>
              </a:spcAft>
              <a:buClr>
                <a:srgbClr val="000000"/>
              </a:buClr>
              <a:buSzPct val="100000"/>
              <a:buChar char="•"/>
            </a:pPr>
            <a:r>
              <a:rPr lang="en-AU" sz="1600">
                <a:solidFill>
                  <a:srgbClr val="000000"/>
                </a:solidFill>
                <a:latin typeface="Arial"/>
                <a:ea typeface="Arial"/>
                <a:cs typeface="Arial"/>
                <a:sym typeface="Arial"/>
              </a:rPr>
              <a:t>Professional dev plan for staff </a:t>
            </a:r>
            <a:endParaRPr/>
          </a:p>
          <a:p>
            <a:pPr marL="1143000" lvl="2" indent="-228600" algn="just" rtl="0">
              <a:lnSpc>
                <a:spcPct val="90000"/>
              </a:lnSpc>
              <a:spcBef>
                <a:spcPts val="500"/>
              </a:spcBef>
              <a:spcAft>
                <a:spcPts val="0"/>
              </a:spcAft>
              <a:buClr>
                <a:srgbClr val="000000"/>
              </a:buClr>
              <a:buSzPct val="100000"/>
              <a:buChar char="•"/>
            </a:pPr>
            <a:r>
              <a:rPr lang="en-AU" sz="1600">
                <a:solidFill>
                  <a:srgbClr val="000000"/>
                </a:solidFill>
                <a:latin typeface="Arial"/>
                <a:ea typeface="Arial"/>
                <a:cs typeface="Arial"/>
                <a:sym typeface="Arial"/>
              </a:rPr>
              <a:t>Mentorship and support for early-career researchers</a:t>
            </a:r>
            <a:endParaRPr/>
          </a:p>
          <a:p>
            <a:pPr marL="1143000" lvl="2" indent="-228600" algn="just" rtl="0">
              <a:lnSpc>
                <a:spcPct val="90000"/>
              </a:lnSpc>
              <a:spcBef>
                <a:spcPts val="500"/>
              </a:spcBef>
              <a:spcAft>
                <a:spcPts val="0"/>
              </a:spcAft>
              <a:buClr>
                <a:srgbClr val="000000"/>
              </a:buClr>
              <a:buSzPct val="100000"/>
              <a:buChar char="•"/>
            </a:pPr>
            <a:r>
              <a:rPr lang="en-AU" sz="1600">
                <a:solidFill>
                  <a:srgbClr val="000000"/>
                </a:solidFill>
                <a:latin typeface="Arial"/>
                <a:ea typeface="Arial"/>
                <a:cs typeface="Arial"/>
                <a:sym typeface="Arial"/>
              </a:rPr>
              <a:t>Defining projects on hot, trending areas with potentially high citations (e.g. COVID, ChatGPT, etc.)</a:t>
            </a:r>
            <a:endParaRPr/>
          </a:p>
          <a:p>
            <a:pPr marL="1143000" lvl="2" indent="-228600" algn="just" rtl="0">
              <a:lnSpc>
                <a:spcPct val="90000"/>
              </a:lnSpc>
              <a:spcBef>
                <a:spcPts val="500"/>
              </a:spcBef>
              <a:spcAft>
                <a:spcPts val="0"/>
              </a:spcAft>
              <a:buClr>
                <a:srgbClr val="000000"/>
              </a:buClr>
              <a:buSzPct val="100000"/>
              <a:buChar char="•"/>
            </a:pPr>
            <a:r>
              <a:rPr lang="en-AU" sz="1600">
                <a:solidFill>
                  <a:srgbClr val="000000"/>
                </a:solidFill>
                <a:latin typeface="Arial"/>
                <a:ea typeface="Arial"/>
                <a:cs typeface="Arial"/>
                <a:sym typeface="Arial"/>
              </a:rPr>
              <a:t>…</a:t>
            </a:r>
            <a:endParaRPr/>
          </a:p>
          <a:p>
            <a:pPr marL="685800" lvl="1" indent="-130175" algn="just" rtl="0">
              <a:lnSpc>
                <a:spcPct val="90000"/>
              </a:lnSpc>
              <a:spcBef>
                <a:spcPts val="500"/>
              </a:spcBef>
              <a:spcAft>
                <a:spcPts val="0"/>
              </a:spcAft>
              <a:buClr>
                <a:schemeClr val="dk1"/>
              </a:buClr>
              <a:buSzPct val="100000"/>
              <a:buNone/>
            </a:pPr>
            <a:endParaRPr sz="2000">
              <a:solidFill>
                <a:srgbClr val="000000"/>
              </a:solidFill>
              <a:latin typeface="Arial"/>
              <a:ea typeface="Arial"/>
              <a:cs typeface="Arial"/>
              <a:sym typeface="Arial"/>
            </a:endParaRPr>
          </a:p>
          <a:p>
            <a:pPr marL="685800" lvl="1" indent="-228600" algn="just" rtl="0">
              <a:lnSpc>
                <a:spcPct val="90000"/>
              </a:lnSpc>
              <a:spcBef>
                <a:spcPts val="500"/>
              </a:spcBef>
              <a:spcAft>
                <a:spcPts val="0"/>
              </a:spcAft>
              <a:buClr>
                <a:srgbClr val="000000"/>
              </a:buClr>
              <a:buSzPct val="100000"/>
              <a:buChar char="•"/>
            </a:pPr>
            <a:r>
              <a:rPr lang="en-AU" sz="2000" b="1">
                <a:solidFill>
                  <a:srgbClr val="000000"/>
                </a:solidFill>
                <a:latin typeface="Arial"/>
                <a:ea typeface="Arial"/>
                <a:cs typeface="Arial"/>
                <a:sym typeface="Arial"/>
              </a:rPr>
              <a:t>Researchers</a:t>
            </a:r>
            <a:r>
              <a:rPr lang="en-AU" sz="2000">
                <a:solidFill>
                  <a:srgbClr val="000000"/>
                </a:solidFill>
                <a:latin typeface="Arial"/>
                <a:ea typeface="Arial"/>
                <a:cs typeface="Arial"/>
                <a:sym typeface="Arial"/>
              </a:rPr>
              <a:t>: </a:t>
            </a:r>
            <a:endParaRPr/>
          </a:p>
          <a:p>
            <a:pPr marL="1143000" lvl="2" indent="-228600" algn="just" rtl="0">
              <a:lnSpc>
                <a:spcPct val="90000"/>
              </a:lnSpc>
              <a:spcBef>
                <a:spcPts val="500"/>
              </a:spcBef>
              <a:spcAft>
                <a:spcPts val="0"/>
              </a:spcAft>
              <a:buClr>
                <a:srgbClr val="000000"/>
              </a:buClr>
              <a:buSzPct val="100000"/>
              <a:buChar char="•"/>
            </a:pPr>
            <a:r>
              <a:rPr lang="en-AU" sz="1600">
                <a:solidFill>
                  <a:srgbClr val="000000"/>
                </a:solidFill>
                <a:latin typeface="Arial"/>
                <a:ea typeface="Arial"/>
                <a:cs typeface="Arial"/>
                <a:sym typeface="Arial"/>
              </a:rPr>
              <a:t>Engaging in media</a:t>
            </a:r>
            <a:endParaRPr/>
          </a:p>
          <a:p>
            <a:pPr marL="1143000" lvl="2" indent="-228600" algn="just" rtl="0">
              <a:lnSpc>
                <a:spcPct val="90000"/>
              </a:lnSpc>
              <a:spcBef>
                <a:spcPts val="500"/>
              </a:spcBef>
              <a:spcAft>
                <a:spcPts val="0"/>
              </a:spcAft>
              <a:buClr>
                <a:srgbClr val="000000"/>
              </a:buClr>
              <a:buSzPct val="100000"/>
              <a:buChar char="•"/>
            </a:pPr>
            <a:r>
              <a:rPr lang="en-AU" sz="1600">
                <a:solidFill>
                  <a:srgbClr val="000000"/>
                </a:solidFill>
                <a:latin typeface="Arial"/>
                <a:ea typeface="Arial"/>
                <a:cs typeface="Arial"/>
                <a:sym typeface="Arial"/>
              </a:rPr>
              <a:t>Networking and collaboration </a:t>
            </a:r>
            <a:endParaRPr/>
          </a:p>
          <a:p>
            <a:pPr marL="1143000" lvl="2" indent="-228600" algn="just" rtl="0">
              <a:lnSpc>
                <a:spcPct val="90000"/>
              </a:lnSpc>
              <a:spcBef>
                <a:spcPts val="500"/>
              </a:spcBef>
              <a:spcAft>
                <a:spcPts val="0"/>
              </a:spcAft>
              <a:buClr>
                <a:srgbClr val="000000"/>
              </a:buClr>
              <a:buSzPct val="100000"/>
              <a:buChar char="•"/>
            </a:pPr>
            <a:r>
              <a:rPr lang="en-AU" sz="1600">
                <a:solidFill>
                  <a:srgbClr val="000000"/>
                </a:solidFill>
                <a:latin typeface="Arial"/>
                <a:ea typeface="Arial"/>
                <a:cs typeface="Arial"/>
                <a:sym typeface="Arial"/>
              </a:rPr>
              <a:t>Using social media </a:t>
            </a:r>
            <a:endParaRPr/>
          </a:p>
          <a:p>
            <a:pPr marL="1143000" lvl="2" indent="-228600" algn="just" rtl="0">
              <a:lnSpc>
                <a:spcPct val="90000"/>
              </a:lnSpc>
              <a:spcBef>
                <a:spcPts val="500"/>
              </a:spcBef>
              <a:spcAft>
                <a:spcPts val="0"/>
              </a:spcAft>
              <a:buClr>
                <a:srgbClr val="000000"/>
              </a:buClr>
              <a:buSzPct val="100000"/>
              <a:buChar char="•"/>
            </a:pPr>
            <a:r>
              <a:rPr lang="en-AU" sz="1600">
                <a:solidFill>
                  <a:srgbClr val="000000"/>
                </a:solidFill>
                <a:latin typeface="Arial"/>
                <a:ea typeface="Arial"/>
                <a:cs typeface="Arial"/>
                <a:sym typeface="Arial"/>
              </a:rPr>
              <a:t>Outreach activities</a:t>
            </a:r>
            <a:endParaRPr/>
          </a:p>
          <a:p>
            <a:pPr marL="1143000" lvl="2" indent="-228600" algn="just" rtl="0">
              <a:lnSpc>
                <a:spcPct val="90000"/>
              </a:lnSpc>
              <a:spcBef>
                <a:spcPts val="500"/>
              </a:spcBef>
              <a:spcAft>
                <a:spcPts val="0"/>
              </a:spcAft>
              <a:buClr>
                <a:srgbClr val="000000"/>
              </a:buClr>
              <a:buSzPct val="100000"/>
              <a:buChar char="•"/>
            </a:pPr>
            <a:r>
              <a:rPr lang="en-AU" sz="1600">
                <a:solidFill>
                  <a:srgbClr val="000000"/>
                </a:solidFill>
                <a:latin typeface="Arial"/>
                <a:ea typeface="Arial"/>
                <a:cs typeface="Arial"/>
                <a:sym typeface="Arial"/>
              </a:rPr>
              <a:t>…</a:t>
            </a:r>
            <a:endParaRPr/>
          </a:p>
          <a:p>
            <a:pPr marL="457200" lvl="1" indent="0" algn="just" rtl="0">
              <a:lnSpc>
                <a:spcPct val="90000"/>
              </a:lnSpc>
              <a:spcBef>
                <a:spcPts val="500"/>
              </a:spcBef>
              <a:spcAft>
                <a:spcPts val="0"/>
              </a:spcAft>
              <a:buClr>
                <a:schemeClr val="dk1"/>
              </a:buClr>
              <a:buSzPct val="100000"/>
              <a:buNone/>
            </a:pPr>
            <a:endParaRPr sz="1600">
              <a:solidFill>
                <a:srgbClr val="000000"/>
              </a:solidFill>
              <a:latin typeface="Arial"/>
              <a:ea typeface="Arial"/>
              <a:cs typeface="Arial"/>
              <a:sym typeface="Arial"/>
            </a:endParaRPr>
          </a:p>
        </p:txBody>
      </p:sp>
      <p:sp>
        <p:nvSpPr>
          <p:cNvPr id="160" name="Google Shape;160;p19"/>
          <p:cNvSpPr txBox="1"/>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4400"/>
              <a:buFont typeface="Impact"/>
              <a:buNone/>
            </a:pPr>
            <a:r>
              <a:rPr lang="en-AU" sz="4400">
                <a:solidFill>
                  <a:srgbClr val="FF0000"/>
                </a:solidFill>
                <a:latin typeface="Impact"/>
                <a:ea typeface="Impact"/>
                <a:cs typeface="Impact"/>
                <a:sym typeface="Impact"/>
              </a:rPr>
              <a:t>THE WHO &amp; THE WHAT?</a:t>
            </a:r>
            <a:endParaRPr/>
          </a:p>
        </p:txBody>
      </p:sp>
      <p:sp>
        <p:nvSpPr>
          <p:cNvPr id="161" name="Google Shape;161;p19"/>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AU" sz="1200">
                <a:solidFill>
                  <a:schemeClr val="lt1"/>
                </a:solidFill>
                <a:latin typeface="Calibri"/>
                <a:ea typeface="Calibri"/>
                <a:cs typeface="Calibri"/>
                <a:sym typeface="Calibri"/>
              </a:rPr>
              <a:t>7</a:t>
            </a:fld>
            <a:endParaRPr sz="1200">
              <a:solidFill>
                <a:schemeClr val="lt1"/>
              </a:solidFill>
              <a:latin typeface="Calibri"/>
              <a:ea typeface="Calibri"/>
              <a:cs typeface="Calibri"/>
              <a:sym typeface="Calibri"/>
            </a:endParaRPr>
          </a:p>
        </p:txBody>
      </p:sp>
      <p:sp>
        <p:nvSpPr>
          <p:cNvPr id="162" name="Google Shape;16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sldNum" idx="12"/>
          </p:nvPr>
        </p:nvSpPr>
        <p:spPr>
          <a:xfrm>
            <a:off x="8610600" y="325247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8</a:t>
            </a:fld>
            <a:endParaRPr/>
          </a:p>
        </p:txBody>
      </p:sp>
      <p:sp>
        <p:nvSpPr>
          <p:cNvPr id="168" name="Google Shape;168;p20"/>
          <p:cNvSpPr txBox="1"/>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4400"/>
              <a:buFont typeface="Impact"/>
              <a:buNone/>
            </a:pPr>
            <a:r>
              <a:rPr lang="en-AU" sz="4400">
                <a:solidFill>
                  <a:srgbClr val="FF0000"/>
                </a:solidFill>
                <a:latin typeface="Impact"/>
                <a:ea typeface="Impact"/>
                <a:cs typeface="Impact"/>
                <a:sym typeface="Impact"/>
              </a:rPr>
              <a:t>BUSINESS VS. ACADEMIA </a:t>
            </a:r>
            <a:endParaRPr/>
          </a:p>
        </p:txBody>
      </p:sp>
      <p:sp>
        <p:nvSpPr>
          <p:cNvPr id="169" name="Google Shape;169;p20" descr="Donald Trump, The Sunday Telegraph, July 27, 2008"/>
          <p:cNvSpPr/>
          <p:nvPr/>
        </p:nvSpPr>
        <p:spPr>
          <a:xfrm>
            <a:off x="63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20"/>
          <p:cNvSpPr txBox="1"/>
          <p:nvPr/>
        </p:nvSpPr>
        <p:spPr>
          <a:xfrm>
            <a:off x="63500" y="1161115"/>
            <a:ext cx="5406501" cy="879615"/>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150000"/>
              </a:lnSpc>
              <a:spcBef>
                <a:spcPts val="0"/>
              </a:spcBef>
              <a:spcAft>
                <a:spcPts val="0"/>
              </a:spcAft>
              <a:buClr>
                <a:srgbClr val="FF0000"/>
              </a:buClr>
              <a:buSzPts val="3600"/>
              <a:buFont typeface="Times New Roman"/>
              <a:buNone/>
            </a:pPr>
            <a:r>
              <a:rPr lang="en-AU" sz="3600">
                <a:solidFill>
                  <a:srgbClr val="FF0000"/>
                </a:solidFill>
                <a:latin typeface="Times New Roman"/>
                <a:ea typeface="Times New Roman"/>
                <a:cs typeface="Times New Roman"/>
                <a:sym typeface="Times New Roman"/>
              </a:rPr>
              <a:t>Business</a:t>
            </a:r>
            <a:endParaRPr/>
          </a:p>
        </p:txBody>
      </p:sp>
      <p:grpSp>
        <p:nvGrpSpPr>
          <p:cNvPr id="171" name="Google Shape;171;p20"/>
          <p:cNvGrpSpPr/>
          <p:nvPr/>
        </p:nvGrpSpPr>
        <p:grpSpPr>
          <a:xfrm>
            <a:off x="-207499" y="1853416"/>
            <a:ext cx="12268043" cy="2055077"/>
            <a:chOff x="4208" y="252494"/>
            <a:chExt cx="12268043" cy="2055077"/>
          </a:xfrm>
        </p:grpSpPr>
        <p:sp>
          <p:nvSpPr>
            <p:cNvPr id="172" name="Google Shape;172;p20"/>
            <p:cNvSpPr/>
            <p:nvPr/>
          </p:nvSpPr>
          <p:spPr>
            <a:xfrm>
              <a:off x="10819376" y="553408"/>
              <a:ext cx="1452875" cy="1453504"/>
            </a:xfrm>
            <a:prstGeom prst="ellipse">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p:nvPr/>
          </p:nvSpPr>
          <p:spPr>
            <a:xfrm>
              <a:off x="10867112" y="601866"/>
              <a:ext cx="1356180" cy="1356587"/>
            </a:xfrm>
            <a:prstGeom prst="ellipse">
              <a:avLst/>
            </a:prstGeom>
            <a:solidFill>
              <a:srgbClr val="F7D5CB">
                <a:alpha val="89803"/>
              </a:srgb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txBox="1"/>
            <p:nvPr/>
          </p:nvSpPr>
          <p:spPr>
            <a:xfrm>
              <a:off x="11060502" y="795701"/>
              <a:ext cx="969399" cy="9689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AU" sz="1600" b="1">
                  <a:solidFill>
                    <a:schemeClr val="dk1"/>
                  </a:solidFill>
                  <a:latin typeface="Calibri"/>
                  <a:ea typeface="Calibri"/>
                  <a:cs typeface="Calibri"/>
                  <a:sym typeface="Calibri"/>
                </a:rPr>
                <a:t>Marketing </a:t>
              </a:r>
              <a:endParaRPr/>
            </a:p>
          </p:txBody>
        </p:sp>
        <p:sp>
          <p:nvSpPr>
            <p:cNvPr id="175" name="Google Shape;175;p20"/>
            <p:cNvSpPr/>
            <p:nvPr/>
          </p:nvSpPr>
          <p:spPr>
            <a:xfrm rot="2700000">
              <a:off x="9316175" y="553453"/>
              <a:ext cx="1453159" cy="1453159"/>
            </a:xfrm>
            <a:prstGeom prst="teardrop">
              <a:avLst>
                <a:gd name="adj" fmla="val 100000"/>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9365277" y="601866"/>
              <a:ext cx="1356180" cy="1356587"/>
            </a:xfrm>
            <a:prstGeom prst="ellipse">
              <a:avLst/>
            </a:prstGeom>
            <a:solidFill>
              <a:srgbClr val="F7D5CB">
                <a:alpha val="89803"/>
              </a:srgb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txBox="1"/>
            <p:nvPr/>
          </p:nvSpPr>
          <p:spPr>
            <a:xfrm>
              <a:off x="9558667" y="795701"/>
              <a:ext cx="969399" cy="9689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AU" sz="1600" b="1">
                  <a:solidFill>
                    <a:schemeClr val="dk1"/>
                  </a:solidFill>
                  <a:latin typeface="Calibri"/>
                  <a:ea typeface="Calibri"/>
                  <a:cs typeface="Calibri"/>
                  <a:sym typeface="Calibri"/>
                </a:rPr>
                <a:t>Shipment </a:t>
              </a:r>
              <a:endParaRPr/>
            </a:p>
          </p:txBody>
        </p:sp>
        <p:sp>
          <p:nvSpPr>
            <p:cNvPr id="178" name="Google Shape;178;p20"/>
            <p:cNvSpPr/>
            <p:nvPr/>
          </p:nvSpPr>
          <p:spPr>
            <a:xfrm rot="2700000">
              <a:off x="7814341" y="553453"/>
              <a:ext cx="1453159" cy="1453159"/>
            </a:xfrm>
            <a:prstGeom prst="teardrop">
              <a:avLst>
                <a:gd name="adj" fmla="val 100000"/>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0"/>
            <p:cNvSpPr/>
            <p:nvPr/>
          </p:nvSpPr>
          <p:spPr>
            <a:xfrm>
              <a:off x="7863442" y="601866"/>
              <a:ext cx="1356180" cy="1356587"/>
            </a:xfrm>
            <a:prstGeom prst="ellipse">
              <a:avLst/>
            </a:prstGeom>
            <a:solidFill>
              <a:srgbClr val="F7D5CB">
                <a:alpha val="89803"/>
              </a:srgb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0"/>
            <p:cNvSpPr txBox="1"/>
            <p:nvPr/>
          </p:nvSpPr>
          <p:spPr>
            <a:xfrm>
              <a:off x="8056833" y="795701"/>
              <a:ext cx="969399" cy="9689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AU" sz="1600" b="1">
                  <a:solidFill>
                    <a:schemeClr val="dk1"/>
                  </a:solidFill>
                  <a:latin typeface="Calibri"/>
                  <a:ea typeface="Calibri"/>
                  <a:cs typeface="Calibri"/>
                  <a:sym typeface="Calibri"/>
                </a:rPr>
                <a:t>  Packaging</a:t>
              </a:r>
              <a:endParaRPr/>
            </a:p>
          </p:txBody>
        </p:sp>
        <p:sp>
          <p:nvSpPr>
            <p:cNvPr id="181" name="Google Shape;181;p20"/>
            <p:cNvSpPr/>
            <p:nvPr/>
          </p:nvSpPr>
          <p:spPr>
            <a:xfrm rot="2700000">
              <a:off x="6312506" y="553453"/>
              <a:ext cx="1453159" cy="1453159"/>
            </a:xfrm>
            <a:prstGeom prst="teardrop">
              <a:avLst>
                <a:gd name="adj" fmla="val 100000"/>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0"/>
            <p:cNvSpPr/>
            <p:nvPr/>
          </p:nvSpPr>
          <p:spPr>
            <a:xfrm>
              <a:off x="6361608" y="601866"/>
              <a:ext cx="1356180" cy="1356587"/>
            </a:xfrm>
            <a:prstGeom prst="ellipse">
              <a:avLst/>
            </a:prstGeom>
            <a:solidFill>
              <a:srgbClr val="F7D5CB">
                <a:alpha val="89803"/>
              </a:srgb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0"/>
            <p:cNvSpPr txBox="1"/>
            <p:nvPr/>
          </p:nvSpPr>
          <p:spPr>
            <a:xfrm>
              <a:off x="6554998" y="795701"/>
              <a:ext cx="969399" cy="9689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AU" sz="1600" b="1">
                  <a:solidFill>
                    <a:schemeClr val="dk1"/>
                  </a:solidFill>
                  <a:latin typeface="Calibri"/>
                  <a:ea typeface="Calibri"/>
                  <a:cs typeface="Calibri"/>
                  <a:sym typeface="Calibri"/>
                </a:rPr>
                <a:t>Quality control </a:t>
              </a:r>
              <a:endParaRPr/>
            </a:p>
          </p:txBody>
        </p:sp>
        <p:sp>
          <p:nvSpPr>
            <p:cNvPr id="184" name="Google Shape;184;p20"/>
            <p:cNvSpPr/>
            <p:nvPr/>
          </p:nvSpPr>
          <p:spPr>
            <a:xfrm rot="2700000">
              <a:off x="4810671" y="553453"/>
              <a:ext cx="1453159" cy="1453159"/>
            </a:xfrm>
            <a:prstGeom prst="teardrop">
              <a:avLst>
                <a:gd name="adj" fmla="val 100000"/>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p:nvPr/>
          </p:nvSpPr>
          <p:spPr>
            <a:xfrm>
              <a:off x="4859773" y="601866"/>
              <a:ext cx="1356180" cy="1356587"/>
            </a:xfrm>
            <a:prstGeom prst="ellipse">
              <a:avLst/>
            </a:prstGeom>
            <a:solidFill>
              <a:srgbClr val="F7D5CB">
                <a:alpha val="89803"/>
              </a:srgb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0"/>
            <p:cNvSpPr txBox="1"/>
            <p:nvPr/>
          </p:nvSpPr>
          <p:spPr>
            <a:xfrm>
              <a:off x="5053163" y="795701"/>
              <a:ext cx="969399" cy="9689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AU" sz="1600" b="1">
                  <a:solidFill>
                    <a:schemeClr val="dk1"/>
                  </a:solidFill>
                  <a:latin typeface="Calibri"/>
                  <a:ea typeface="Calibri"/>
                  <a:cs typeface="Calibri"/>
                  <a:sym typeface="Calibri"/>
                </a:rPr>
                <a:t>Tailor the product </a:t>
              </a:r>
              <a:endParaRPr/>
            </a:p>
          </p:txBody>
        </p:sp>
        <p:sp>
          <p:nvSpPr>
            <p:cNvPr id="187" name="Google Shape;187;p20"/>
            <p:cNvSpPr/>
            <p:nvPr/>
          </p:nvSpPr>
          <p:spPr>
            <a:xfrm rot="2700000">
              <a:off x="3308836" y="553453"/>
              <a:ext cx="1453159" cy="1453159"/>
            </a:xfrm>
            <a:prstGeom prst="teardrop">
              <a:avLst>
                <a:gd name="adj" fmla="val 100000"/>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0"/>
            <p:cNvSpPr/>
            <p:nvPr/>
          </p:nvSpPr>
          <p:spPr>
            <a:xfrm>
              <a:off x="3357938" y="601866"/>
              <a:ext cx="1356180" cy="1356587"/>
            </a:xfrm>
            <a:prstGeom prst="ellipse">
              <a:avLst/>
            </a:prstGeom>
            <a:solidFill>
              <a:srgbClr val="F7D5CB">
                <a:alpha val="89803"/>
              </a:srgb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0"/>
            <p:cNvSpPr txBox="1"/>
            <p:nvPr/>
          </p:nvSpPr>
          <p:spPr>
            <a:xfrm>
              <a:off x="3551328" y="795701"/>
              <a:ext cx="969399" cy="9689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AU" sz="1600" b="1">
                  <a:solidFill>
                    <a:schemeClr val="dk1"/>
                  </a:solidFill>
                  <a:latin typeface="Calibri"/>
                  <a:ea typeface="Calibri"/>
                  <a:cs typeface="Calibri"/>
                  <a:sym typeface="Calibri"/>
                </a:rPr>
                <a:t>Manufacture or source product </a:t>
              </a:r>
              <a:endParaRPr/>
            </a:p>
          </p:txBody>
        </p:sp>
        <p:sp>
          <p:nvSpPr>
            <p:cNvPr id="190" name="Google Shape;190;p20"/>
            <p:cNvSpPr/>
            <p:nvPr/>
          </p:nvSpPr>
          <p:spPr>
            <a:xfrm rot="2700000">
              <a:off x="1807001" y="553453"/>
              <a:ext cx="1453159" cy="1453159"/>
            </a:xfrm>
            <a:prstGeom prst="teardrop">
              <a:avLst>
                <a:gd name="adj" fmla="val 100000"/>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1856103" y="601866"/>
              <a:ext cx="1356180" cy="1356587"/>
            </a:xfrm>
            <a:prstGeom prst="ellipse">
              <a:avLst/>
            </a:prstGeom>
            <a:solidFill>
              <a:srgbClr val="F7D5CB">
                <a:alpha val="89803"/>
              </a:srgb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txBox="1"/>
            <p:nvPr/>
          </p:nvSpPr>
          <p:spPr>
            <a:xfrm>
              <a:off x="2049493" y="795701"/>
              <a:ext cx="969399" cy="9689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AU" sz="1600" b="1">
                  <a:solidFill>
                    <a:schemeClr val="dk1"/>
                  </a:solidFill>
                  <a:latin typeface="Calibri"/>
                  <a:ea typeface="Calibri"/>
                  <a:cs typeface="Calibri"/>
                  <a:sym typeface="Calibri"/>
                </a:rPr>
                <a:t>Market/product analysis </a:t>
              </a:r>
              <a:endParaRPr/>
            </a:p>
          </p:txBody>
        </p:sp>
        <p:sp>
          <p:nvSpPr>
            <p:cNvPr id="193" name="Google Shape;193;p20"/>
            <p:cNvSpPr/>
            <p:nvPr/>
          </p:nvSpPr>
          <p:spPr>
            <a:xfrm rot="2700000">
              <a:off x="305167" y="553453"/>
              <a:ext cx="1453159" cy="1453159"/>
            </a:xfrm>
            <a:prstGeom prst="teardrop">
              <a:avLst>
                <a:gd name="adj" fmla="val 100000"/>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354268" y="601866"/>
              <a:ext cx="1356180" cy="1356587"/>
            </a:xfrm>
            <a:prstGeom prst="ellipse">
              <a:avLst/>
            </a:prstGeom>
            <a:solidFill>
              <a:srgbClr val="F7D5CB">
                <a:alpha val="89803"/>
              </a:srgb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txBox="1"/>
            <p:nvPr/>
          </p:nvSpPr>
          <p:spPr>
            <a:xfrm>
              <a:off x="547659" y="795701"/>
              <a:ext cx="969399" cy="9689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AU" sz="1600" b="1">
                  <a:solidFill>
                    <a:schemeClr val="dk1"/>
                  </a:solidFill>
                  <a:latin typeface="Calibri"/>
                  <a:ea typeface="Calibri"/>
                  <a:cs typeface="Calibri"/>
                  <a:sym typeface="Calibri"/>
                </a:rPr>
                <a:t>Choose an market</a:t>
              </a:r>
              <a:endParaRPr/>
            </a:p>
          </p:txBody>
        </p:sp>
      </p:grpSp>
      <p:sp>
        <p:nvSpPr>
          <p:cNvPr id="196" name="Google Shape;196;p20"/>
          <p:cNvSpPr txBox="1"/>
          <p:nvPr/>
        </p:nvSpPr>
        <p:spPr>
          <a:xfrm>
            <a:off x="63500" y="3901597"/>
            <a:ext cx="5406501" cy="879614"/>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150000"/>
              </a:lnSpc>
              <a:spcBef>
                <a:spcPts val="0"/>
              </a:spcBef>
              <a:spcAft>
                <a:spcPts val="0"/>
              </a:spcAft>
              <a:buClr>
                <a:srgbClr val="0070C0"/>
              </a:buClr>
              <a:buSzPts val="3600"/>
              <a:buFont typeface="Times New Roman"/>
              <a:buNone/>
            </a:pPr>
            <a:r>
              <a:rPr lang="en-AU" sz="3600">
                <a:solidFill>
                  <a:srgbClr val="0070C0"/>
                </a:solidFill>
                <a:latin typeface="Times New Roman"/>
                <a:ea typeface="Times New Roman"/>
                <a:cs typeface="Times New Roman"/>
                <a:sym typeface="Times New Roman"/>
              </a:rPr>
              <a:t>Academia</a:t>
            </a:r>
            <a:endParaRPr sz="1100">
              <a:solidFill>
                <a:srgbClr val="0070C0"/>
              </a:solidFill>
              <a:latin typeface="Times New Roman"/>
              <a:ea typeface="Times New Roman"/>
              <a:cs typeface="Times New Roman"/>
              <a:sym typeface="Times New Roman"/>
            </a:endParaRPr>
          </a:p>
        </p:txBody>
      </p:sp>
      <p:grpSp>
        <p:nvGrpSpPr>
          <p:cNvPr id="197" name="Google Shape;197;p20"/>
          <p:cNvGrpSpPr/>
          <p:nvPr/>
        </p:nvGrpSpPr>
        <p:grpSpPr>
          <a:xfrm>
            <a:off x="-172533" y="4645677"/>
            <a:ext cx="12118210" cy="2029978"/>
            <a:chOff x="39175" y="265044"/>
            <a:chExt cx="12118210" cy="2029978"/>
          </a:xfrm>
        </p:grpSpPr>
        <p:sp>
          <p:nvSpPr>
            <p:cNvPr id="198" name="Google Shape;198;p20"/>
            <p:cNvSpPr/>
            <p:nvPr/>
          </p:nvSpPr>
          <p:spPr>
            <a:xfrm>
              <a:off x="10722255" y="562282"/>
              <a:ext cx="1435130" cy="1435752"/>
            </a:xfrm>
            <a:prstGeom prst="ellipse">
              <a:avLst/>
            </a:prstGeom>
            <a:solidFill>
              <a:schemeClr val="lt1"/>
            </a:solidFill>
            <a:ln w="127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10769408" y="610149"/>
              <a:ext cx="1339616" cy="1340019"/>
            </a:xfrm>
            <a:prstGeom prst="ellipse">
              <a:avLst/>
            </a:prstGeom>
            <a:solidFill>
              <a:srgbClr val="CFDEEF">
                <a:alpha val="89803"/>
              </a:srgb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0"/>
            <p:cNvSpPr txBox="1"/>
            <p:nvPr/>
          </p:nvSpPr>
          <p:spPr>
            <a:xfrm>
              <a:off x="10960436" y="801616"/>
              <a:ext cx="957559" cy="957084"/>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FF0000"/>
                </a:buClr>
                <a:buSzPts val="1400"/>
                <a:buFont typeface="Calibri"/>
                <a:buNone/>
              </a:pPr>
              <a:r>
                <a:rPr lang="en-AU" sz="1400" b="1">
                  <a:solidFill>
                    <a:srgbClr val="FF0000"/>
                  </a:solidFill>
                  <a:latin typeface="Calibri"/>
                  <a:ea typeface="Calibri"/>
                  <a:cs typeface="Calibri"/>
                  <a:sym typeface="Calibri"/>
                </a:rPr>
                <a:t>???</a:t>
              </a:r>
              <a:endParaRPr/>
            </a:p>
          </p:txBody>
        </p:sp>
        <p:sp>
          <p:nvSpPr>
            <p:cNvPr id="201" name="Google Shape;201;p20"/>
            <p:cNvSpPr/>
            <p:nvPr/>
          </p:nvSpPr>
          <p:spPr>
            <a:xfrm rot="2700000">
              <a:off x="9237413" y="562327"/>
              <a:ext cx="1435411" cy="1435411"/>
            </a:xfrm>
            <a:prstGeom prst="teardrop">
              <a:avLst>
                <a:gd name="adj" fmla="val 100000"/>
              </a:avLst>
            </a:prstGeom>
            <a:solidFill>
              <a:schemeClr val="lt1"/>
            </a:solidFill>
            <a:ln w="127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p:nvPr/>
          </p:nvSpPr>
          <p:spPr>
            <a:xfrm>
              <a:off x="9285915" y="610149"/>
              <a:ext cx="1339616" cy="1340019"/>
            </a:xfrm>
            <a:prstGeom prst="ellipse">
              <a:avLst/>
            </a:prstGeom>
            <a:solidFill>
              <a:srgbClr val="CFDEEF">
                <a:alpha val="89803"/>
              </a:srgb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0"/>
            <p:cNvSpPr txBox="1"/>
            <p:nvPr/>
          </p:nvSpPr>
          <p:spPr>
            <a:xfrm>
              <a:off x="9476944" y="801616"/>
              <a:ext cx="957559" cy="957084"/>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AU" sz="1400" b="1">
                  <a:solidFill>
                    <a:schemeClr val="dk1"/>
                  </a:solidFill>
                  <a:latin typeface="Calibri"/>
                  <a:ea typeface="Calibri"/>
                  <a:cs typeface="Calibri"/>
                  <a:sym typeface="Calibri"/>
                </a:rPr>
                <a:t>Publish</a:t>
              </a:r>
              <a:endParaRPr/>
            </a:p>
          </p:txBody>
        </p:sp>
        <p:sp>
          <p:nvSpPr>
            <p:cNvPr id="204" name="Google Shape;204;p20"/>
            <p:cNvSpPr/>
            <p:nvPr/>
          </p:nvSpPr>
          <p:spPr>
            <a:xfrm rot="2700000">
              <a:off x="7753921" y="562327"/>
              <a:ext cx="1435411" cy="1435411"/>
            </a:xfrm>
            <a:prstGeom prst="teardrop">
              <a:avLst>
                <a:gd name="adj" fmla="val 100000"/>
              </a:avLst>
            </a:prstGeom>
            <a:solidFill>
              <a:schemeClr val="lt1"/>
            </a:solidFill>
            <a:ln w="127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0"/>
            <p:cNvSpPr/>
            <p:nvPr/>
          </p:nvSpPr>
          <p:spPr>
            <a:xfrm>
              <a:off x="7802423" y="610149"/>
              <a:ext cx="1339616" cy="1340019"/>
            </a:xfrm>
            <a:prstGeom prst="ellipse">
              <a:avLst/>
            </a:prstGeom>
            <a:solidFill>
              <a:srgbClr val="CFDEEF">
                <a:alpha val="89803"/>
              </a:srgb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txBox="1"/>
            <p:nvPr/>
          </p:nvSpPr>
          <p:spPr>
            <a:xfrm>
              <a:off x="7993451" y="801616"/>
              <a:ext cx="957559" cy="957084"/>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AU" sz="1400" b="1">
                  <a:solidFill>
                    <a:schemeClr val="dk1"/>
                  </a:solidFill>
                  <a:latin typeface="Calibri"/>
                  <a:ea typeface="Calibri"/>
                  <a:cs typeface="Calibri"/>
                  <a:sym typeface="Calibri"/>
                </a:rPr>
                <a:t>Writing </a:t>
              </a:r>
              <a:endParaRPr/>
            </a:p>
          </p:txBody>
        </p:sp>
        <p:sp>
          <p:nvSpPr>
            <p:cNvPr id="207" name="Google Shape;207;p20"/>
            <p:cNvSpPr/>
            <p:nvPr/>
          </p:nvSpPr>
          <p:spPr>
            <a:xfrm rot="2700000">
              <a:off x="6270428" y="562327"/>
              <a:ext cx="1435411" cy="1435411"/>
            </a:xfrm>
            <a:prstGeom prst="teardrop">
              <a:avLst>
                <a:gd name="adj" fmla="val 100000"/>
              </a:avLst>
            </a:prstGeom>
            <a:solidFill>
              <a:schemeClr val="lt1"/>
            </a:solidFill>
            <a:ln w="127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a:off x="6318930" y="610149"/>
              <a:ext cx="1339616" cy="1340019"/>
            </a:xfrm>
            <a:prstGeom prst="ellipse">
              <a:avLst/>
            </a:prstGeom>
            <a:solidFill>
              <a:srgbClr val="CFDEEF">
                <a:alpha val="89803"/>
              </a:srgb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0"/>
            <p:cNvSpPr txBox="1"/>
            <p:nvPr/>
          </p:nvSpPr>
          <p:spPr>
            <a:xfrm>
              <a:off x="6509959" y="801616"/>
              <a:ext cx="957559" cy="957084"/>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AU" sz="1400" b="1">
                  <a:solidFill>
                    <a:schemeClr val="dk1"/>
                  </a:solidFill>
                  <a:latin typeface="Calibri"/>
                  <a:ea typeface="Calibri"/>
                  <a:cs typeface="Calibri"/>
                  <a:sym typeface="Calibri"/>
                </a:rPr>
                <a:t>Analysis </a:t>
              </a:r>
              <a:endParaRPr/>
            </a:p>
          </p:txBody>
        </p:sp>
        <p:sp>
          <p:nvSpPr>
            <p:cNvPr id="210" name="Google Shape;210;p20"/>
            <p:cNvSpPr/>
            <p:nvPr/>
          </p:nvSpPr>
          <p:spPr>
            <a:xfrm rot="2700000">
              <a:off x="4786936" y="562327"/>
              <a:ext cx="1435411" cy="1435411"/>
            </a:xfrm>
            <a:prstGeom prst="teardrop">
              <a:avLst>
                <a:gd name="adj" fmla="val 100000"/>
              </a:avLst>
            </a:prstGeom>
            <a:solidFill>
              <a:schemeClr val="lt1"/>
            </a:solidFill>
            <a:ln w="127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0"/>
            <p:cNvSpPr/>
            <p:nvPr/>
          </p:nvSpPr>
          <p:spPr>
            <a:xfrm>
              <a:off x="4835438" y="610149"/>
              <a:ext cx="1339616" cy="1340019"/>
            </a:xfrm>
            <a:prstGeom prst="ellipse">
              <a:avLst/>
            </a:prstGeom>
            <a:solidFill>
              <a:srgbClr val="CFDEEF">
                <a:alpha val="89803"/>
              </a:srgb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0"/>
            <p:cNvSpPr txBox="1"/>
            <p:nvPr/>
          </p:nvSpPr>
          <p:spPr>
            <a:xfrm>
              <a:off x="5026466" y="801616"/>
              <a:ext cx="957559" cy="957084"/>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AU" sz="1400" b="1">
                  <a:solidFill>
                    <a:schemeClr val="dk1"/>
                  </a:solidFill>
                  <a:latin typeface="Calibri"/>
                  <a:ea typeface="Calibri"/>
                  <a:cs typeface="Calibri"/>
                  <a:sym typeface="Calibri"/>
                </a:rPr>
                <a:t>Experiment/data collection</a:t>
              </a:r>
              <a:endParaRPr/>
            </a:p>
          </p:txBody>
        </p:sp>
        <p:sp>
          <p:nvSpPr>
            <p:cNvPr id="213" name="Google Shape;213;p20"/>
            <p:cNvSpPr/>
            <p:nvPr/>
          </p:nvSpPr>
          <p:spPr>
            <a:xfrm rot="2700000">
              <a:off x="3303443" y="562327"/>
              <a:ext cx="1435411" cy="1435411"/>
            </a:xfrm>
            <a:prstGeom prst="teardrop">
              <a:avLst>
                <a:gd name="adj" fmla="val 100000"/>
              </a:avLst>
            </a:prstGeom>
            <a:solidFill>
              <a:schemeClr val="lt1"/>
            </a:solidFill>
            <a:ln w="127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0"/>
            <p:cNvSpPr/>
            <p:nvPr/>
          </p:nvSpPr>
          <p:spPr>
            <a:xfrm>
              <a:off x="3351945" y="610149"/>
              <a:ext cx="1339616" cy="1340019"/>
            </a:xfrm>
            <a:prstGeom prst="ellipse">
              <a:avLst/>
            </a:prstGeom>
            <a:solidFill>
              <a:srgbClr val="CFDEEF">
                <a:alpha val="89803"/>
              </a:srgb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0"/>
            <p:cNvSpPr txBox="1"/>
            <p:nvPr/>
          </p:nvSpPr>
          <p:spPr>
            <a:xfrm>
              <a:off x="3542974" y="801616"/>
              <a:ext cx="957559" cy="957084"/>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AU" sz="1400" b="1">
                  <a:solidFill>
                    <a:schemeClr val="dk1"/>
                  </a:solidFill>
                  <a:latin typeface="Calibri"/>
                  <a:ea typeface="Calibri"/>
                  <a:cs typeface="Calibri"/>
                  <a:sym typeface="Calibri"/>
                </a:rPr>
                <a:t>Hypotheses </a:t>
              </a:r>
              <a:endParaRPr/>
            </a:p>
          </p:txBody>
        </p:sp>
        <p:sp>
          <p:nvSpPr>
            <p:cNvPr id="216" name="Google Shape;216;p20"/>
            <p:cNvSpPr/>
            <p:nvPr/>
          </p:nvSpPr>
          <p:spPr>
            <a:xfrm rot="2700000">
              <a:off x="1819951" y="562327"/>
              <a:ext cx="1435411" cy="1435411"/>
            </a:xfrm>
            <a:prstGeom prst="teardrop">
              <a:avLst>
                <a:gd name="adj" fmla="val 100000"/>
              </a:avLst>
            </a:prstGeom>
            <a:solidFill>
              <a:schemeClr val="lt1"/>
            </a:solidFill>
            <a:ln w="127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0"/>
            <p:cNvSpPr/>
            <p:nvPr/>
          </p:nvSpPr>
          <p:spPr>
            <a:xfrm>
              <a:off x="1868453" y="610149"/>
              <a:ext cx="1339616" cy="1340019"/>
            </a:xfrm>
            <a:prstGeom prst="ellipse">
              <a:avLst/>
            </a:prstGeom>
            <a:solidFill>
              <a:srgbClr val="CFDEEF">
                <a:alpha val="89803"/>
              </a:srgb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0"/>
            <p:cNvSpPr txBox="1"/>
            <p:nvPr/>
          </p:nvSpPr>
          <p:spPr>
            <a:xfrm>
              <a:off x="2059481" y="801616"/>
              <a:ext cx="957559" cy="957084"/>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AU" sz="1400" b="1">
                  <a:solidFill>
                    <a:schemeClr val="dk1"/>
                  </a:solidFill>
                  <a:latin typeface="Calibri"/>
                  <a:ea typeface="Calibri"/>
                  <a:cs typeface="Calibri"/>
                  <a:sym typeface="Calibri"/>
                </a:rPr>
                <a:t>Literature review to find gaps</a:t>
              </a:r>
              <a:endParaRPr/>
            </a:p>
          </p:txBody>
        </p:sp>
        <p:sp>
          <p:nvSpPr>
            <p:cNvPr id="219" name="Google Shape;219;p20"/>
            <p:cNvSpPr/>
            <p:nvPr/>
          </p:nvSpPr>
          <p:spPr>
            <a:xfrm rot="2700000">
              <a:off x="336458" y="562327"/>
              <a:ext cx="1435411" cy="1435411"/>
            </a:xfrm>
            <a:prstGeom prst="teardrop">
              <a:avLst>
                <a:gd name="adj" fmla="val 100000"/>
              </a:avLst>
            </a:prstGeom>
            <a:solidFill>
              <a:schemeClr val="lt1"/>
            </a:solidFill>
            <a:ln w="127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0"/>
            <p:cNvSpPr/>
            <p:nvPr/>
          </p:nvSpPr>
          <p:spPr>
            <a:xfrm>
              <a:off x="384960" y="610149"/>
              <a:ext cx="1339616" cy="1340019"/>
            </a:xfrm>
            <a:prstGeom prst="ellipse">
              <a:avLst/>
            </a:prstGeom>
            <a:solidFill>
              <a:srgbClr val="CFDEEF">
                <a:alpha val="89803"/>
              </a:srgb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0"/>
            <p:cNvSpPr txBox="1"/>
            <p:nvPr/>
          </p:nvSpPr>
          <p:spPr>
            <a:xfrm>
              <a:off x="575989" y="801616"/>
              <a:ext cx="957559" cy="957084"/>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AU" sz="1400" b="1">
                  <a:solidFill>
                    <a:schemeClr val="dk1"/>
                  </a:solidFill>
                  <a:latin typeface="Calibri"/>
                  <a:ea typeface="Calibri"/>
                  <a:cs typeface="Calibri"/>
                  <a:sym typeface="Calibri"/>
                </a:rPr>
                <a:t>Choose an area</a:t>
              </a:r>
              <a:endParaRPr/>
            </a:p>
          </p:txBody>
        </p:sp>
      </p:grpSp>
      <p:pic>
        <p:nvPicPr>
          <p:cNvPr id="222" name="Google Shape;222;p20" descr="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50164" y="1056244"/>
            <a:ext cx="871479" cy="977928"/>
          </a:xfrm>
          <a:prstGeom prst="rect">
            <a:avLst/>
          </a:prstGeom>
          <a:noFill/>
          <a:ln>
            <a:noFill/>
          </a:ln>
        </p:spPr>
      </p:pic>
      <p:pic>
        <p:nvPicPr>
          <p:cNvPr id="223" name="Google Shape;223;p20" descr="Ima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35999" y="3864604"/>
            <a:ext cx="631913" cy="9480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21" descr="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94000" y="971550"/>
            <a:ext cx="5886450" cy="5886450"/>
          </a:xfrm>
          <a:prstGeom prst="rect">
            <a:avLst/>
          </a:prstGeom>
          <a:noFill/>
          <a:ln>
            <a:noFill/>
          </a:ln>
        </p:spPr>
      </p:pic>
      <p:sp>
        <p:nvSpPr>
          <p:cNvPr id="229" name="Google Shape;22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AU"/>
              <a:t>9</a:t>
            </a:fld>
            <a:endParaRPr/>
          </a:p>
        </p:txBody>
      </p:sp>
      <p:sp>
        <p:nvSpPr>
          <p:cNvPr id="230" name="Google Shape;230;p21"/>
          <p:cNvSpPr txBox="1"/>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4400"/>
              <a:buFont typeface="Impact"/>
              <a:buNone/>
            </a:pPr>
            <a:r>
              <a:rPr lang="en-AU" sz="4400">
                <a:solidFill>
                  <a:srgbClr val="FF0000"/>
                </a:solidFill>
                <a:latin typeface="Impact"/>
                <a:ea typeface="Impact"/>
                <a:cs typeface="Impact"/>
                <a:sym typeface="Impact"/>
              </a:rPr>
              <a:t>WE CAN LEARN FROM BUSSINESS LEADERS</a:t>
            </a:r>
            <a:endParaRPr/>
          </a:p>
        </p:txBody>
      </p:sp>
      <p:sp>
        <p:nvSpPr>
          <p:cNvPr id="231" name="Google Shape;231;p21"/>
          <p:cNvSpPr txBox="1"/>
          <p:nvPr/>
        </p:nvSpPr>
        <p:spPr>
          <a:xfrm>
            <a:off x="2924176" y="6642556"/>
            <a:ext cx="131445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a:solidFill>
                  <a:schemeClr val="dk1"/>
                </a:solidFill>
                <a:latin typeface="Calibri"/>
                <a:ea typeface="Calibri"/>
                <a:cs typeface="Calibri"/>
                <a:sym typeface="Calibri"/>
              </a:rPr>
              <a:t>An AI generated image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1841</Words>
  <Application>Microsoft Macintosh PowerPoint</Application>
  <PresentationFormat>Širokoúhlá obrazovka</PresentationFormat>
  <Paragraphs>368</Paragraphs>
  <Slides>32</Slides>
  <Notes>32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32</vt:i4>
      </vt:variant>
    </vt:vector>
  </HeadingPairs>
  <TitlesOfParts>
    <vt:vector size="38" baseType="lpstr">
      <vt:lpstr>Times New Roman</vt:lpstr>
      <vt:lpstr>Calibri</vt:lpstr>
      <vt:lpstr>Garamond</vt:lpstr>
      <vt:lpstr>Impact</vt:lpstr>
      <vt:lpstr>Arial</vt:lpstr>
      <vt:lpstr>Office Theme</vt:lpstr>
      <vt:lpstr> From Passion to Promotion: Harnessing the Power of Your Research for Maximum Impact       Seyedali Mirjalili Professor, Director  Centre for Artificial Intelligence Research and Optimisation, Torrens University Australia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Robenkova Viktorie</cp:lastModifiedBy>
  <cp:revision>3</cp:revision>
  <dcterms:modified xsi:type="dcterms:W3CDTF">2024-06-11T10:52:37Z</dcterms:modified>
</cp:coreProperties>
</file>