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5.jpg" ContentType="image/jpeg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 showSpecialPlsOnTitleSld="0">
  <p:sldMasterIdLst>
    <p:sldMasterId id="2147483704" r:id="rId1"/>
  </p:sldMasterIdLst>
  <p:notesMasterIdLst>
    <p:notesMasterId r:id="rId43"/>
  </p:notesMasterIdLst>
  <p:handoutMasterIdLst>
    <p:handoutMasterId r:id="rId44"/>
  </p:handoutMasterIdLst>
  <p:sldIdLst>
    <p:sldId id="256" r:id="rId2"/>
    <p:sldId id="542" r:id="rId3"/>
    <p:sldId id="298" r:id="rId4"/>
    <p:sldId id="299" r:id="rId5"/>
    <p:sldId id="539" r:id="rId6"/>
    <p:sldId id="300" r:id="rId7"/>
    <p:sldId id="317" r:id="rId8"/>
    <p:sldId id="301" r:id="rId9"/>
    <p:sldId id="318" r:id="rId10"/>
    <p:sldId id="302" r:id="rId11"/>
    <p:sldId id="303" r:id="rId12"/>
    <p:sldId id="306" r:id="rId13"/>
    <p:sldId id="322" r:id="rId14"/>
    <p:sldId id="308" r:id="rId15"/>
    <p:sldId id="331" r:id="rId16"/>
    <p:sldId id="312" r:id="rId17"/>
    <p:sldId id="323" r:id="rId18"/>
    <p:sldId id="324" r:id="rId19"/>
    <p:sldId id="327" r:id="rId20"/>
    <p:sldId id="329" r:id="rId21"/>
    <p:sldId id="313" r:id="rId22"/>
    <p:sldId id="461" r:id="rId23"/>
    <p:sldId id="541" r:id="rId24"/>
    <p:sldId id="537" r:id="rId25"/>
    <p:sldId id="524" r:id="rId26"/>
    <p:sldId id="291" r:id="rId27"/>
    <p:sldId id="505" r:id="rId28"/>
    <p:sldId id="516" r:id="rId29"/>
    <p:sldId id="525" r:id="rId30"/>
    <p:sldId id="512" r:id="rId31"/>
    <p:sldId id="536" r:id="rId32"/>
    <p:sldId id="520" r:id="rId33"/>
    <p:sldId id="482" r:id="rId34"/>
    <p:sldId id="468" r:id="rId35"/>
    <p:sldId id="470" r:id="rId36"/>
    <p:sldId id="283" r:id="rId37"/>
    <p:sldId id="550" r:id="rId38"/>
    <p:sldId id="319" r:id="rId39"/>
    <p:sldId id="540" r:id="rId40"/>
    <p:sldId id="31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17" autoAdjust="0"/>
  </p:normalViewPr>
  <p:slideViewPr>
    <p:cSldViewPr>
      <p:cViewPr varScale="1">
        <p:scale>
          <a:sx n="101" d="100"/>
          <a:sy n="101" d="100"/>
        </p:scale>
        <p:origin x="128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Header Placeholder 104890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algn="l"/>
            <a:endParaRPr lang="en-US" altLang="en-US" sz="1200" b="0"/>
          </a:p>
        </p:txBody>
      </p:sp>
      <p:sp>
        <p:nvSpPr>
          <p:cNvPr id="1048902" name="Date Placeholder 1048901"/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algn="r"/>
            <a:endParaRPr lang="en-US" altLang="en-US" sz="1200" b="0"/>
          </a:p>
        </p:txBody>
      </p:sp>
      <p:sp>
        <p:nvSpPr>
          <p:cNvPr id="1048903" name="Footer Placeholder 1048902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l"/>
            <a:endParaRPr lang="en-US" altLang="en-US" sz="1200" b="0"/>
          </a:p>
        </p:txBody>
      </p:sp>
      <p:sp>
        <p:nvSpPr>
          <p:cNvPr id="1048904" name="Slide Number Placeholder 1048903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566ABCEB-ACFC-4714-9973-3DA970169C29}" type="slidenum">
              <a:rPr lang="en-US" altLang="en-US" sz="1200" b="0"/>
              <a:pPr lvl="0" algn="r"/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dk1" tx1="dk1" bg2="dk1" tx2="dk1" accent1="dk1" accent2="dk1" accent3="dk1" accent4="dk1" accent5="dk1" accent6="dk1" hlink="dk1" folHlink="dk1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Header Placeholder 104889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algn="l"/>
            <a:endParaRPr lang="en-US" altLang="en-US" sz="1200" b="0"/>
          </a:p>
        </p:txBody>
      </p:sp>
      <p:sp>
        <p:nvSpPr>
          <p:cNvPr id="1048897" name="Date Placeholder 1048896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algn="r"/>
            <a:endParaRPr lang="en-US" altLang="en-US" sz="1200" b="0"/>
          </a:p>
        </p:txBody>
      </p:sp>
      <p:sp>
        <p:nvSpPr>
          <p:cNvPr id="1048898" name="Slide Image Placeholder 10488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899" name="Notes Placeholder 1048898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900" name="Slide Number Placeholder 1048899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566ABCEB-ACFC-4714-9973-3DA970169C29}" type="slidenum">
              <a:rPr lang="en-US" altLang="en-US" sz="1200" b="0"/>
              <a:pPr lvl="0" algn="r"/>
              <a:t>‹#›</a:t>
            </a:fld>
            <a:endParaRPr lang="en-US" altLang="en-US" sz="1200" b="0"/>
          </a:p>
        </p:txBody>
      </p:sp>
    </p:spTree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charset="0"/>
        <a:sym typeface="Times New Roman" pitchFamily="18" charset="0"/>
      </a:defRPr>
    </a:lvl1pPr>
    <a:lvl2pPr marL="4572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charset="0"/>
        <a:sym typeface="Times New Roman" pitchFamily="18" charset="0"/>
      </a:defRPr>
    </a:lvl2pPr>
    <a:lvl3pPr marL="9144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charset="0"/>
        <a:sym typeface="Times New Roman" pitchFamily="18" charset="0"/>
      </a:defRPr>
    </a:lvl3pPr>
    <a:lvl4pPr marL="13716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charset="0"/>
        <a:sym typeface="Times New Roman" pitchFamily="18" charset="0"/>
      </a:defRPr>
    </a:lvl4pPr>
    <a:lvl5pPr marL="18288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Arial" charset="0"/>
        <a:sym typeface="Times New Roman" pitchFamily="18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200" b="0" smtClean="0"/>
              <a:pPr lvl="0" algn="r"/>
              <a:t>20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38289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2548E565-846C-41D6-822E-90486AC01818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566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8A4-B331-42D0-9CF7-6DAD414DA06B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96664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0259-7EBD-4CF3-B08A-21A21AAE7447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777723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0207-F7B7-4553-B85D-FF48A7E8AC38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145843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7B00-7C08-4884-B055-50B269F1C701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192936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6AEE-81B0-465D-B85D-37873B679EF1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39675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6E8B-2DAC-42EE-9B1C-335E31BC662C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13140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3471-9F10-421B-9407-FE5C9D718597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793974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A92C-955C-4059-8801-2D3FD8BF6259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952830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614974"/>
            <a:ext cx="82296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None/>
              <a:defRPr sz="2800" b="1" i="0" u="none" strike="noStrike" cap="none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None/>
              <a:defRPr sz="30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None/>
              <a:defRPr sz="30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None/>
              <a:defRPr sz="30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None/>
              <a:defRPr sz="30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None/>
              <a:defRPr sz="30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None/>
              <a:defRPr sz="30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None/>
              <a:defRPr sz="30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None/>
              <a:defRPr sz="30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485450"/>
            <a:ext cx="8229600" cy="4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0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C9E2366-8682-4043-94CE-1D393D97FCA6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15B4-3935-47E5-AD8B-BE16E04C70C0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33449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5BB1-2BFC-45B2-8BAD-7CE6D359EA94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51823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71B9-F2BB-44D3-A65D-52A35560F714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83353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F05A-8B43-4C92-870A-C3ED7C54C8CA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91453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E204-1BD5-4BFA-AAFD-19F7E10045E8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1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B8CD-6FEA-4498-8CAF-5C70598CDDE1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63909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463D-B2F2-481A-A66D-B3BAC70F43B3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46028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38E112-87AF-411E-B504-891EC2226FB6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en-US" altLang="en-US" sz="1400" b="0" smtClean="0"/>
              <a:pPr lvl="0" algn="r" eaLnBrk="1" latinLnBrk="1" hangingPunct="1"/>
              <a:t>‹#›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186731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.in/citations?user=Kgi8QZIAAAAJ&amp;hl=en" TargetMode="External"/><Relationship Id="rId2" Type="http://schemas.openxmlformats.org/officeDocument/2006/relationships/hyperlink" Target="mailto:dr.siddhartha.bhattacharyy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photon.2009.229?proof=t%253B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ctrTitle"/>
          </p:nvPr>
        </p:nvSpPr>
        <p:spPr>
          <a:xfrm>
            <a:off x="1638300" y="2492101"/>
            <a:ext cx="7676534" cy="15465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normAutofit/>
          </a:bodyPr>
          <a:lstStyle>
            <a:lvl1pPr algn="l">
              <a:defRPr sz="4400"/>
            </a:lvl1pPr>
          </a:lstStyle>
          <a:p>
            <a:pPr lvl="0" algn="ctr"/>
            <a:r>
              <a:rPr lang="en-US" altLang="en-US" sz="2800" dirty="0">
                <a:solidFill>
                  <a:schemeClr val="dk1"/>
                </a:solidFill>
                <a:latin typeface="Imprint MT Shadow" panose="04020605060303030202" pitchFamily="82" charset="0"/>
              </a:rPr>
              <a:t>Quantum Computing: A Gentle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CCAC3-9444-4B90-92BA-7E6838404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4816" y="4170079"/>
            <a:ext cx="6539518" cy="223202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IN" dirty="0" err="1">
                <a:latin typeface="Bauhaus 93" panose="04030905020B02020C02" pitchFamily="82" charset="0"/>
              </a:rPr>
              <a:t>Dr.</a:t>
            </a:r>
            <a:r>
              <a:rPr lang="en-IN" dirty="0">
                <a:latin typeface="Bauhaus 93" panose="04030905020B02020C02" pitchFamily="82" charset="0"/>
              </a:rPr>
              <a:t> Siddhartha Bhattacharyya</a:t>
            </a:r>
          </a:p>
          <a:p>
            <a:pPr>
              <a:spcAft>
                <a:spcPts val="0"/>
              </a:spcAft>
            </a:pPr>
            <a:r>
              <a:rPr lang="en-IN" sz="1400" dirty="0"/>
              <a:t>Senior Researcher</a:t>
            </a:r>
          </a:p>
          <a:p>
            <a:pPr>
              <a:spcAft>
                <a:spcPts val="0"/>
              </a:spcAft>
            </a:pPr>
            <a:r>
              <a:rPr lang="en-IN" sz="1400" i="1" dirty="0"/>
              <a:t>VSB Technical University of Ostrava, Ostrava, Czech Republic</a:t>
            </a:r>
          </a:p>
          <a:p>
            <a:pPr>
              <a:spcAft>
                <a:spcPts val="0"/>
              </a:spcAft>
            </a:pPr>
            <a:r>
              <a:rPr lang="en-IN" sz="1400" dirty="0">
                <a:hlinkClick r:id="rId2"/>
              </a:rPr>
              <a:t>dr.siddhartha.bhattacharyya@gmail.com</a:t>
            </a:r>
            <a:endParaRPr lang="en-IN" sz="1400" dirty="0"/>
          </a:p>
          <a:p>
            <a:pPr>
              <a:spcAft>
                <a:spcPts val="0"/>
              </a:spcAft>
            </a:pPr>
            <a:r>
              <a:rPr lang="en-IN" sz="1400" dirty="0">
                <a:hlinkClick r:id="rId3"/>
              </a:rPr>
              <a:t>‪Siddhartha Bhattacharyya‬ - ‪Google Scholar‬</a:t>
            </a:r>
            <a:endParaRPr lang="en-IN" sz="1400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4974"/>
            <a:ext cx="8229600" cy="683700"/>
          </a:xfrm>
        </p:spPr>
        <p:txBody>
          <a:bodyPr/>
          <a:lstStyle/>
          <a:p>
            <a:r>
              <a:rPr lang="en-IN" sz="44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Classical Bit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7651" r="-1425" b="15838"/>
          <a:stretch/>
        </p:blipFill>
        <p:spPr>
          <a:xfrm>
            <a:off x="5562600" y="1143000"/>
            <a:ext cx="3713162" cy="3690938"/>
          </a:xfrm>
        </p:spPr>
      </p:pic>
      <p:sp>
        <p:nvSpPr>
          <p:cNvPr id="10" name="TextBox 9"/>
          <p:cNvSpPr txBox="1"/>
          <p:nvPr/>
        </p:nvSpPr>
        <p:spPr>
          <a:xfrm>
            <a:off x="6246607" y="4962463"/>
            <a:ext cx="306593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IN" sz="3200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5407" y="4962463"/>
            <a:ext cx="306593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IN" sz="32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2765" y="5574039"/>
            <a:ext cx="2852832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IN" sz="1600" dirty="0"/>
              <a:t>Representation of a classical bit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962" y="1433155"/>
            <a:ext cx="489743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>
                <a:sym typeface="Times New Roman"/>
              </a:rPr>
              <a:t>If we take 1 bit, we can represent two numbers, i.e., 0 and 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>
                <a:sym typeface="Times New Roman"/>
              </a:rPr>
              <a:t>Simultaneously if we take 2 bits, we can represent 4 numbers: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1717"/>
              </p:ext>
            </p:extLst>
          </p:nvPr>
        </p:nvGraphicFramePr>
        <p:xfrm>
          <a:off x="2130845" y="2658709"/>
          <a:ext cx="181367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557">
                  <a:extLst>
                    <a:ext uri="{9D8B030D-6E8A-4147-A177-3AD203B41FA5}">
                      <a16:colId xmlns:a16="http://schemas.microsoft.com/office/drawing/2014/main" val="1763304429"/>
                    </a:ext>
                  </a:extLst>
                </a:gridCol>
                <a:gridCol w="604557">
                  <a:extLst>
                    <a:ext uri="{9D8B030D-6E8A-4147-A177-3AD203B41FA5}">
                      <a16:colId xmlns:a16="http://schemas.microsoft.com/office/drawing/2014/main" val="2739938066"/>
                    </a:ext>
                  </a:extLst>
                </a:gridCol>
                <a:gridCol w="604557">
                  <a:extLst>
                    <a:ext uri="{9D8B030D-6E8A-4147-A177-3AD203B41FA5}">
                      <a16:colId xmlns:a16="http://schemas.microsoft.com/office/drawing/2014/main" val="1215478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45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86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48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358656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5995" y="4167294"/>
            <a:ext cx="4724399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dirty="0"/>
              <a:t>But any time no matter how many bits we use </a:t>
            </a:r>
            <a:r>
              <a:rPr lang="en-IN" sz="1600" b="1" dirty="0"/>
              <a:t>we can only store 1 value</a:t>
            </a:r>
            <a:r>
              <a:rPr lang="en-IN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dirty="0"/>
              <a:t>For example, if we take 2 bits we can represent either 00 or 01 or 10 or 11 at a time. We cannot use the same bits to simultaneously represent more numbers.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dirty="0"/>
              <a:t>To represent 4 numbers, we need 8 bits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44AF36E-7BCB-5578-C5CE-1C4CD4EBAA7E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8FEA284D-31A5-7E59-CDD2-B7C225B5365C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84749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4974"/>
            <a:ext cx="8229600" cy="683700"/>
          </a:xfrm>
        </p:spPr>
        <p:txBody>
          <a:bodyPr/>
          <a:lstStyle/>
          <a:p>
            <a:r>
              <a:rPr lang="en-IN" sz="44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Qubit or Quantum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485450"/>
            <a:ext cx="6477000" cy="339135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entity of quantum information is a </a:t>
            </a:r>
            <a:r>
              <a:rPr lang="en-IN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qubit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(pronounced “cue-bit”), or a quantum bit (or </a:t>
            </a:r>
            <a:r>
              <a:rPr lang="en-IN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qbit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was coined by Benjamin Schumacher in 1995.</a:t>
            </a:r>
          </a:p>
          <a:p>
            <a:pPr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qubit unless measured, can exist in both the states </a:t>
            </a: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|0</a:t>
            </a:r>
            <a:r>
              <a:rPr lang="en-US" alt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⟩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|1</a:t>
            </a:r>
            <a:r>
              <a:rPr lang="en-US" alt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⟩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known as computational basis states.</a:t>
            </a:r>
          </a:p>
          <a:p>
            <a:pPr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if we take 2 qubits it can be in 4 states </a:t>
            </a: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simultaneously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en-IN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qubit system can exist in all 2</a:t>
            </a:r>
            <a:r>
              <a:rPr lang="en-IN" sz="1600" i="1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superposition states simultaneously compared to classical computers which can represent any one of the 2</a:t>
            </a:r>
            <a:r>
              <a:rPr lang="en-IN" sz="1600" i="1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states.</a:t>
            </a:r>
          </a:p>
          <a:p>
            <a:pPr algn="just"/>
            <a:endParaRPr lang="en-IN" sz="1800" i="1" dirty="0"/>
          </a:p>
          <a:p>
            <a:pPr algn="just"/>
            <a:endParaRPr lang="en-IN" sz="1800" dirty="0"/>
          </a:p>
        </p:txBody>
      </p:sp>
      <p:sp>
        <p:nvSpPr>
          <p:cNvPr id="4" name="Oval 3"/>
          <p:cNvSpPr/>
          <p:nvPr/>
        </p:nvSpPr>
        <p:spPr>
          <a:xfrm>
            <a:off x="7144198" y="1573538"/>
            <a:ext cx="1771202" cy="1848578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2"/>
              </a:gs>
              <a:gs pos="55000">
                <a:schemeClr val="accent1">
                  <a:lumMod val="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3883223"/>
            <a:ext cx="16577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IN" sz="1400" dirty="0"/>
              <a:t>A Qubit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1193" y="1143000"/>
            <a:ext cx="544607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IN" dirty="0"/>
              <a:t>|0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761193" y="3511154"/>
            <a:ext cx="544607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IN" dirty="0"/>
              <a:t>|1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7C85E0-6F22-DC93-102D-96374168568D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11</a:t>
            </a:fld>
            <a:endParaRPr lang="en-US" sz="1000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522D4C02-3A67-FA6C-692B-D82C90F465D1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/>
          <a:srcRect l="4103" t="61507" r="27498" b="4989"/>
          <a:stretch/>
        </p:blipFill>
        <p:spPr>
          <a:xfrm>
            <a:off x="2469496" y="4114801"/>
            <a:ext cx="3956396" cy="21616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3000" y="6237878"/>
            <a:ext cx="6608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4 qubit system with 16 states represented simultaneously in IBM Q</a:t>
            </a:r>
          </a:p>
        </p:txBody>
      </p:sp>
    </p:spTree>
    <p:extLst>
      <p:ext uri="{BB962C8B-B14F-4D97-AF65-F5344CB8AC3E}">
        <p14:creationId xmlns:p14="http://schemas.microsoft.com/office/powerpoint/2010/main" val="16021215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4974"/>
            <a:ext cx="8229600" cy="683700"/>
          </a:xfrm>
        </p:spPr>
        <p:txBody>
          <a:bodyPr/>
          <a:lstStyle/>
          <a:p>
            <a:r>
              <a:rPr lang="en-IN" sz="44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Qubit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71084" y="1294315"/>
                <a:ext cx="8229600" cy="3887285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/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Qubit is represented using a column vector notation-‘| 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’- called </a:t>
                </a:r>
                <a:r>
                  <a:rPr lang="en-IN" sz="1800" b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‘</a:t>
                </a:r>
                <a:r>
                  <a:rPr lang="en-IN" sz="1800" b="1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ket</a:t>
                </a:r>
                <a:r>
                  <a:rPr lang="en-IN" sz="1800" b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’ 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in Dirac’s notation, in Hilbert space.</a:t>
                </a:r>
              </a:p>
              <a:p>
                <a:pPr marL="0" indent="0" algn="just"/>
                <a:endParaRPr lang="en-IN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 algn="just"/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 Hilbert space is equipped with an inner product, which is an operation that can be performed between two vectors, returning a scalar. This is the main difference between a Hilbert space and any random vector space.</a:t>
                </a:r>
              </a:p>
              <a:p>
                <a:pPr marL="0" indent="0" algn="just"/>
                <a:endParaRPr lang="en-IN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 algn="just"/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Qubits can also be represented as orthogonal vectors as follows: </a:t>
                </a:r>
                <a:b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</a:b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|0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 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r>
                      <a:rPr lang="en-IN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I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lang="en-IN" sz="1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sz="1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IN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lang="en-IN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and</m:t>
                    </m:r>
                    <m:r>
                      <a:rPr lang="en-IN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|1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 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1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N" sz="1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indent="0" algn="just"/>
                <a:endParaRPr lang="en-IN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indent="0" algn="just"/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state 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|0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is called the </a:t>
                </a:r>
                <a:r>
                  <a:rPr lang="en-IN" sz="1800" b="1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ground state 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and 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|1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is called the </a:t>
                </a:r>
                <a:r>
                  <a:rPr lang="en-IN" sz="1800" b="1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excited state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71084" y="1294315"/>
                <a:ext cx="8229600" cy="3887285"/>
              </a:xfrm>
              <a:blipFill>
                <a:blip r:embed="rId2"/>
                <a:stretch>
                  <a:fillRect l="-593" r="-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2580CF-22DF-5EBF-D183-6D13D3F805AA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12</a:t>
            </a:fld>
            <a:endParaRPr lang="en-US" sz="1000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D567D9AA-3ABD-F428-2DD3-381DC300D9E8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49816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4974"/>
            <a:ext cx="8839200" cy="683700"/>
          </a:xfrm>
        </p:spPr>
        <p:txBody>
          <a:bodyPr/>
          <a:lstStyle/>
          <a:p>
            <a:pPr>
              <a:defRPr/>
            </a:pPr>
            <a:r>
              <a:rPr lang="en-US" sz="44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Quantum Computing Fundamentals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Conten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3400" y="1409677"/>
                <a:ext cx="8534400" cy="3848550"/>
              </a:xfrm>
            </p:spPr>
            <p:txBody>
              <a:bodyPr/>
              <a:lstStyle/>
              <a:p>
                <a:pPr algn="just" eaLnBrk="1" hangingPunct="1">
                  <a:buFont typeface="Wingdings" pitchFamily="2" charset="2"/>
                  <a:buChar char="q"/>
                </a:pPr>
                <a:r>
                  <a:rPr lang="en-US" sz="1800" b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Superposition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is the property of the dynamical equations of quantum mechanics. Due to the linear dynamics, the linear combination of each possible solution in a quantum mechanical system is also a solution. </a:t>
                </a:r>
              </a:p>
              <a:p>
                <a:pPr lvl="1" algn="just">
                  <a:buFont typeface="Wingdings" pitchFamily="2" charset="2"/>
                  <a:buChar char="q"/>
                </a:pP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 qubit can also exist in a linear combination of states, called </a:t>
                </a:r>
                <a:r>
                  <a:rPr lang="en-IN" sz="1600" b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superposition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lvl="1">
                  <a:buFont typeface="Wingdings" pitchFamily="2" charset="2"/>
                  <a:buChar char="q"/>
                </a:pP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 </a:t>
                </a:r>
                <a:r>
                  <a:rPr lang="en-IN" sz="1600" b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superposition state 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can be written as</a:t>
                </a:r>
                <a:b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</a:t>
                </a:r>
                <a:r>
                  <a:rPr lang="en-IN" sz="16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Ψ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 </a:t>
                </a:r>
                <a:r>
                  <a:rPr lang="el-GR" sz="16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α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|0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+ </a:t>
                </a:r>
                <a:r>
                  <a:rPr lang="el-GR" sz="16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β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|1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where </a:t>
                </a:r>
                <a:r>
                  <a:rPr lang="el-GR" sz="16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α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l-GR" sz="16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β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are complex numbers of the form </a:t>
                </a:r>
                <a:r>
                  <a:rPr lang="en-IN" sz="16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z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 </a:t>
                </a:r>
                <a:r>
                  <a:rPr lang="en-IN" sz="16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+ </a:t>
                </a:r>
                <a:r>
                  <a:rPr lang="en-IN" sz="1600" i="1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iy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where,  </a:t>
                </a:r>
                <a:r>
                  <a:rPr lang="en-IN" sz="1600" i="1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en-I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e>
                    </m:rad>
                  </m:oMath>
                </a14:m>
                <a:endParaRPr lang="en-US" sz="16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85750" algn="just"/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			|</a:t>
                </a:r>
                <a:r>
                  <a:rPr lang="el-GR" sz="16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α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²: probability of finding |</a:t>
                </a:r>
                <a:r>
                  <a:rPr lang="en-IN" sz="16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Ψ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in state |0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endParaRPr lang="en-IN" sz="16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85750" indent="-285750" algn="just"/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			|</a:t>
                </a:r>
                <a:r>
                  <a:rPr lang="el-GR" sz="16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β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²: probability of finding |</a:t>
                </a:r>
                <a:r>
                  <a:rPr lang="en-IN" sz="16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Ψ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in state |1</a:t>
                </a:r>
                <a:r>
                  <a:rPr lang="en-US" altLang="en-US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endParaRPr lang="en-IN" sz="16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1">
                  <a:buFont typeface="Wingdings" pitchFamily="2" charset="2"/>
                  <a:buChar char="q"/>
                </a:pPr>
                <a:endParaRPr lang="en-IN" sz="16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1" algn="just">
                  <a:buFont typeface="Wingdings" pitchFamily="2" charset="2"/>
                  <a:buChar char="q"/>
                </a:pPr>
                <a:endParaRPr lang="en-IN" sz="16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1" algn="just">
                  <a:buFont typeface="Wingdings" pitchFamily="2" charset="2"/>
                  <a:buChar char="q"/>
                </a:pPr>
                <a:endParaRPr lang="en-US" sz="16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algn="just" eaLnBrk="1" hangingPunct="1">
                  <a:buFont typeface="Wingdings" pitchFamily="2" charset="2"/>
                  <a:buChar char="q"/>
                </a:pPr>
                <a:endParaRPr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Symbol" pitchFamily="18" charset="2"/>
                </a:endParaRPr>
              </a:p>
              <a:p>
                <a:pPr algn="just" eaLnBrk="1" hangingPunct="1">
                  <a:buFont typeface="Wingdings" pitchFamily="2" charset="2"/>
                  <a:buChar char="v"/>
                </a:pPr>
                <a:endParaRPr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67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409677"/>
                <a:ext cx="8534400" cy="3848550"/>
              </a:xfrm>
              <a:blipFill>
                <a:blip r:embed="rId2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EDF964C-7321-164F-A328-D6E8049186C2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13</a:t>
            </a:fld>
            <a:endParaRPr lang="en-US" sz="1000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199EF6F-05AE-5BEC-B3A3-CF1B6329B56E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848786"/>
            <a:ext cx="484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Computational Basis States of a Qubit </a:t>
            </a:r>
          </a:p>
          <a:p>
            <a:pPr algn="ctr"/>
            <a:r>
              <a:rPr lang="en-IN" sz="1400" dirty="0"/>
              <a:t>from IBM 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6130853"/>
            <a:ext cx="4846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Bloch Sphere representation from </a:t>
            </a:r>
            <a:r>
              <a:rPr lang="en-IN" sz="1400" dirty="0" err="1"/>
              <a:t>Qiskit</a:t>
            </a:r>
            <a:endParaRPr lang="en-IN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l="3359" t="51036" r="49390" b="9058"/>
          <a:stretch/>
        </p:blipFill>
        <p:spPr>
          <a:xfrm>
            <a:off x="1530774" y="3962400"/>
            <a:ext cx="2632156" cy="1819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/>
          <a:srcRect l="29575" t="30078" r="35131" b="17569"/>
          <a:stretch/>
        </p:blipFill>
        <p:spPr>
          <a:xfrm>
            <a:off x="5867400" y="3962400"/>
            <a:ext cx="1965378" cy="213662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4974"/>
            <a:ext cx="9296400" cy="683700"/>
          </a:xfrm>
        </p:spPr>
        <p:txBody>
          <a:bodyPr>
            <a:noAutofit/>
          </a:bodyPr>
          <a:lstStyle/>
          <a:p>
            <a:r>
              <a:rPr lang="en-IN" sz="40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Schrodinger’s Cat: A thought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1485450"/>
            <a:ext cx="8382000" cy="506738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Erwin Schrodinger was among the pioneers of quantum mechanics. He designed this strange </a:t>
            </a:r>
            <a:r>
              <a:rPr lang="en-IN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thought experiment </a:t>
            </a: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explain the quantum superposition principle.</a:t>
            </a:r>
          </a:p>
          <a:p>
            <a:pPr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Imagine a cat placed in a box with a radioactive source, a flask of poison, and a Geiger counter.</a:t>
            </a:r>
          </a:p>
          <a:p>
            <a:pPr algn="just">
              <a:buFont typeface="Wingdings" pitchFamily="2" charset="2"/>
              <a:buChar char="q"/>
            </a:pPr>
            <a:endParaRPr lang="en-IN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q"/>
            </a:pPr>
            <a:endParaRPr lang="en-IN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q"/>
            </a:pPr>
            <a:endParaRPr lang="en-IN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q"/>
            </a:pPr>
            <a:endParaRPr lang="en-IN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q"/>
            </a:pPr>
            <a:endParaRPr lang="en-IN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q"/>
            </a:pPr>
            <a:endParaRPr lang="en-IN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q"/>
            </a:pPr>
            <a:endParaRPr lang="en-IN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q"/>
            </a:pPr>
            <a:endParaRPr lang="en-IN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radioactive source decays</a:t>
            </a:r>
          </a:p>
          <a:p>
            <a:pPr lvl="1"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mechanical system associated with it operates and breaks the flask. As a result, </a:t>
            </a:r>
            <a:r>
              <a:rPr lang="en-IN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 cat dies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IN" sz="1400" dirty="0"/>
          </a:p>
          <a:p>
            <a:pPr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source does not emit radiation, </a:t>
            </a:r>
            <a:r>
              <a:rPr lang="en-IN" sz="1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the cat stays alive</a:t>
            </a: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en-IN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AFB99D-E315-9624-1726-53DB4B5DA4F6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14</a:t>
            </a:fld>
            <a:endParaRPr lang="en-US" sz="1000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B7D3E39-4E74-A59A-A695-D5E308109071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B6C121-5BCC-492B-8698-B02BE417B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65" y="2587437"/>
            <a:ext cx="3568670" cy="21476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87B2B7-D089-47B4-96A2-922D8A074B66}"/>
              </a:ext>
            </a:extLst>
          </p:cNvPr>
          <p:cNvSpPr txBox="1"/>
          <p:nvPr/>
        </p:nvSpPr>
        <p:spPr>
          <a:xfrm>
            <a:off x="2148833" y="4735058"/>
            <a:ext cx="4846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Schrodinger’s Cat : A thought experiment</a:t>
            </a:r>
          </a:p>
        </p:txBody>
      </p:sp>
    </p:spTree>
    <p:extLst>
      <p:ext uri="{BB962C8B-B14F-4D97-AF65-F5344CB8AC3E}">
        <p14:creationId xmlns:p14="http://schemas.microsoft.com/office/powerpoint/2010/main" val="35292495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4974"/>
            <a:ext cx="9296400" cy="683700"/>
          </a:xfrm>
        </p:spPr>
        <p:txBody>
          <a:bodyPr>
            <a:noAutofit/>
          </a:bodyPr>
          <a:lstStyle/>
          <a:p>
            <a:r>
              <a:rPr lang="en-IN" sz="40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Schrodinger’s Cat: A thought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1485450"/>
            <a:ext cx="8610600" cy="430575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Radioactivity is a probabilistic quantum phenomenon. </a:t>
            </a:r>
          </a:p>
          <a:p>
            <a:pPr lvl="1" algn="just">
              <a:buFont typeface="Wingdings" pitchFamily="2" charset="2"/>
              <a:buChar char="q"/>
            </a:pPr>
            <a:r>
              <a:rPr lang="en-IN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source may or may not decay and give off radiations. </a:t>
            </a:r>
          </a:p>
          <a:p>
            <a:pPr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the box is opened and its contents are revealed, just as the radioactive source has equal chances of being decayed or not</a:t>
            </a:r>
          </a:p>
          <a:p>
            <a:pPr lvl="1" algn="just">
              <a:buFont typeface="Wingdings" pitchFamily="2" charset="2"/>
              <a:buChar char="q"/>
            </a:pP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cat would have </a:t>
            </a:r>
            <a:r>
              <a:rPr lang="en-IN" sz="16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equal chances </a:t>
            </a: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being </a:t>
            </a:r>
            <a:r>
              <a:rPr lang="en-IN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poisoned</a:t>
            </a: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IN" sz="16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spared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real question is </a:t>
            </a:r>
            <a:r>
              <a:rPr lang="en-IN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the cat is dead or alive</a:t>
            </a: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1"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Quantum mechanics suggests that </a:t>
            </a: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cat is neither </a:t>
            </a:r>
            <a:r>
              <a:rPr lang="en-IN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dead</a:t>
            </a: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 </a:t>
            </a:r>
            <a:r>
              <a:rPr lang="en-IN" sz="16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alive</a:t>
            </a: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in the </a:t>
            </a:r>
            <a:r>
              <a:rPr lang="en-IN" sz="16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superposition of both states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 </a:t>
            </a:r>
          </a:p>
          <a:p>
            <a:pPr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someone opens the box</a:t>
            </a:r>
          </a:p>
          <a:p>
            <a:pPr lvl="1" algn="just">
              <a:buFont typeface="Wingdings" pitchFamily="2" charset="2"/>
              <a:buChar char="q"/>
            </a:pP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combined states collapse 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one of the two possibilities.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B45E77-F7CC-F8F6-38DF-53E15EABA817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15</a:t>
            </a:fld>
            <a:endParaRPr lang="en-US" sz="1000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23BAE08C-2BDE-6659-7745-3BF302B92903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24400"/>
            <a:ext cx="3733800" cy="17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08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4974"/>
            <a:ext cx="8839200" cy="683700"/>
          </a:xfrm>
        </p:spPr>
        <p:txBody>
          <a:bodyPr>
            <a:noAutofit/>
          </a:bodyPr>
          <a:lstStyle/>
          <a:p>
            <a:r>
              <a:rPr lang="en-IN" sz="40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Bloch Sphere Representation of a Qubit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3400" y="1219200"/>
                <a:ext cx="8458200" cy="4953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Qubits can be represented geometrically using a </a:t>
                </a:r>
                <a:r>
                  <a:rPr lang="en-IN" sz="1800" b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Bloch Sphere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265113" indent="-36513" algn="just"/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 know that |</a:t>
                </a:r>
                <a:r>
                  <a:rPr lang="en-IN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Ψ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 </a:t>
                </a:r>
                <a:r>
                  <a:rPr lang="el-GR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α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|0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+ </a:t>
                </a:r>
                <a:r>
                  <a:rPr lang="el-GR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β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|1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where </a:t>
                </a:r>
                <a:r>
                  <a:rPr lang="el-GR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α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l-GR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β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are complex numbers.</a:t>
                </a:r>
              </a:p>
              <a:p>
                <a:pPr marL="265113" indent="-36513" algn="just"/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If we take </a:t>
                </a:r>
                <a:r>
                  <a:rPr lang="el-GR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α</a:t>
                </a:r>
                <a:r>
                  <a:rPr lang="en-IN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and </a:t>
                </a:r>
                <a:r>
                  <a:rPr lang="el-GR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β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to be real numbers and add an imaginary term </a:t>
                </a:r>
                <a:r>
                  <a:rPr lang="az-Cyrl-AZ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е</a:t>
                </a:r>
                <a:r>
                  <a:rPr lang="el-GR" sz="1800" i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ί</a:t>
                </a:r>
                <a:r>
                  <a:rPr lang="az-Cyrl-AZ" sz="1800" i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Ф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pPr marL="265113" indent="-36513" algn="just"/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</a:t>
                </a:r>
                <a:r>
                  <a:rPr lang="en-IN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Ψ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 </a:t>
                </a:r>
                <a:r>
                  <a:rPr lang="el-GR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α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|0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+ </a:t>
                </a:r>
                <a:r>
                  <a:rPr lang="az-Cyrl-AZ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е</a:t>
                </a:r>
                <a:r>
                  <a:rPr lang="el-GR" sz="1800" i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ί</a:t>
                </a:r>
                <a:r>
                  <a:rPr lang="az-Cyrl-AZ" sz="1800" i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Ф</a:t>
                </a:r>
                <a:r>
                  <a:rPr lang="en-IN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l-GR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β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|1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265113" indent="-36513" algn="just"/>
                <a:endParaRPr lang="en-IN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algn="just"/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Since |</a:t>
                </a:r>
                <a:r>
                  <a:rPr lang="el-GR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α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²+|</a:t>
                </a:r>
                <a:r>
                  <a:rPr lang="el-GR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β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²=1, using trigonometry, then</a:t>
                </a:r>
              </a:p>
              <a:p>
                <a:pPr algn="just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I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𝑠𝑖𝑛</m:t>
                            </m:r>
                          </m:e>
                          <m:sup>
                            <m:r>
                              <a:rPr lang="en-I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I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I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I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I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𝑐𝑜𝑠</m:t>
                            </m:r>
                          </m:e>
                          <m:sup>
                            <m:r>
                              <a:rPr lang="en-I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I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 1</a:t>
                </a:r>
              </a:p>
              <a:p>
                <a:pPr algn="just"/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With </a:t>
                </a:r>
                <a:r>
                  <a:rPr lang="el-GR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α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I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I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num>
                          <m:den>
                            <m:r>
                              <a:rPr lang="en-I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l-GR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β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I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I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num>
                          <m:den>
                            <m:r>
                              <a:rPr lang="en-I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 Hence,</a:t>
                </a:r>
              </a:p>
              <a:p>
                <a:pPr algn="just"/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</a:t>
                </a:r>
                <a:r>
                  <a:rPr lang="en-IN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Ψ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I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I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num>
                          <m:den>
                            <m:r>
                              <a:rPr lang="en-I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|0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az-Cyrl-AZ" sz="1800" i="1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е</m:t>
                        </m:r>
                        <m:r>
                          <m:rPr>
                            <m:nor/>
                          </m:rPr>
                          <a:rPr lang="el-GR" sz="1800" i="1" baseline="300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ί</m:t>
                        </m:r>
                        <m:r>
                          <m:rPr>
                            <m:nor/>
                          </m:rPr>
                          <a:rPr lang="az-Cyrl-AZ" sz="1800" i="1" baseline="300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Ф</m:t>
                        </m:r>
                        <m:r>
                          <m:rPr>
                            <m:sty m:val="p"/>
                          </m:rPr>
                          <a:rPr lang="en-IN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I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I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num>
                          <m:den>
                            <m:r>
                              <a:rPr lang="en-IN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|1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⟩</a:t>
                </a:r>
              </a:p>
              <a:p>
                <a:pPr algn="just"/>
                <a:endParaRPr lang="en-IN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65113" indent="-36513" algn="just"/>
                <a:endParaRPr lang="en-IN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265113" indent="-36513" algn="just"/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If we interpret </a:t>
                </a:r>
                <a:r>
                  <a:rPr lang="en-IN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θ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and </a:t>
                </a:r>
                <a:r>
                  <a:rPr lang="en-IN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ϕ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as spherical coordinates (</a:t>
                </a:r>
                <a:r>
                  <a:rPr lang="en-IN" sz="18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=1, since the magnitude of the qubit state is 1), we can plot any qubit state on the surface of a sphere, known as the </a:t>
                </a:r>
                <a:r>
                  <a:rPr lang="en-IN" sz="1800" b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Bloch sphere</a:t>
                </a:r>
                <a:r>
                  <a:rPr lang="en-IN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458200" cy="4953000"/>
              </a:xfrm>
              <a:blipFill>
                <a:blip r:embed="rId2"/>
                <a:stretch>
                  <a:fillRect r="-577" b="-1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2BD003-57A2-7CB1-41B2-9F5E603F444B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16</a:t>
            </a:fld>
            <a:endParaRPr lang="en-US" sz="1000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9BC6B36-C313-659D-BF8A-E6085111E378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D08853-7711-11A8-2E3B-12E7A7C77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1556" t="40015" r="39778" b="23615"/>
          <a:stretch/>
        </p:blipFill>
        <p:spPr>
          <a:xfrm>
            <a:off x="6595406" y="2410956"/>
            <a:ext cx="1796742" cy="23412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9F4389-C9FD-0EDE-C6A1-DA9A0A822B10}"/>
              </a:ext>
            </a:extLst>
          </p:cNvPr>
          <p:cNvSpPr txBox="1"/>
          <p:nvPr/>
        </p:nvSpPr>
        <p:spPr>
          <a:xfrm>
            <a:off x="6231321" y="4752201"/>
            <a:ext cx="2531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Fig 10. Bloch Sphere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56916229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9F3E80FE-219F-4947-98FC-F1B3C81D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950"/>
            <a:ext cx="8229600" cy="1521900"/>
          </a:xfrm>
        </p:spPr>
        <p:txBody>
          <a:bodyPr>
            <a:noAutofit/>
          </a:bodyPr>
          <a:lstStyle/>
          <a:p>
            <a:pPr algn="r"/>
            <a:r>
              <a:rPr lang="en-US" altLang="en-US" sz="48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Example of </a:t>
            </a:r>
            <a:br>
              <a:rPr lang="en-US" altLang="en-US" sz="48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en-US" altLang="en-US" sz="48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Entanglement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2708271-E6A8-7DBE-5829-609C4B34CCB2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17</a:t>
            </a:fld>
            <a:endParaRPr lang="en-US" sz="1000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08E8579-50C9-0542-D8EA-C9C7B68E1509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pic>
        <p:nvPicPr>
          <p:cNvPr id="8" name="Picture 7" descr="Related image">
            <a:extLst>
              <a:ext uri="{FF2B5EF4-FFF2-40B4-BE49-F238E27FC236}">
                <a16:creationId xmlns:a16="http://schemas.microsoft.com/office/drawing/2014/main" id="{29650EFF-DB40-161A-E0F2-8C1CBB75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86" y="3733800"/>
            <a:ext cx="2061354" cy="122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604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26DACD7A-2B16-4DCB-B04A-01FAD669A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671282"/>
            <a:ext cx="8229600" cy="1233718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Entanglement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property that generally gives rise to non-local interaction among bipartite correlated states.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Understand </a:t>
            </a:r>
            <a:r>
              <a:rPr lang="en-US" alt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Entanglement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let me present a short story of Alice and Bob.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endParaRPr lang="en-US" alt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1" indent="0" algn="just"/>
            <a:endParaRPr lang="en-US" alt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endParaRPr lang="en-US" alt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endParaRPr lang="en-US" alt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17318E-7692-F160-858F-D14DF1809674}"/>
              </a:ext>
            </a:extLst>
          </p:cNvPr>
          <p:cNvGrpSpPr/>
          <p:nvPr/>
        </p:nvGrpSpPr>
        <p:grpSpPr>
          <a:xfrm>
            <a:off x="4157892" y="1702422"/>
            <a:ext cx="4922305" cy="774171"/>
            <a:chOff x="4157892" y="1702422"/>
            <a:chExt cx="4922305" cy="7741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244C15-EAB7-4D7E-AF49-E1AD8F159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008" y="1702422"/>
              <a:ext cx="275305" cy="49436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B78B87-9D37-443C-9DDD-029A3893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892" y="1714857"/>
              <a:ext cx="304014" cy="51170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1D913A7-FCE6-39CB-006C-22664A156600}"/>
                </a:ext>
              </a:extLst>
            </p:cNvPr>
            <p:cNvGrpSpPr/>
            <p:nvPr/>
          </p:nvGrpSpPr>
          <p:grpSpPr>
            <a:xfrm>
              <a:off x="6838241" y="1718717"/>
              <a:ext cx="1020219" cy="754817"/>
              <a:chOff x="7623600" y="2590801"/>
              <a:chExt cx="1368000" cy="9144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A49AF38-50C9-4C02-BB7F-AFCF7364F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3600" y="2590801"/>
                <a:ext cx="1368000" cy="914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8444AAD-C014-42DE-8448-91CFD7AAB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6040" y="2611296"/>
                <a:ext cx="304014" cy="511707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D72D40-BB1A-CBF8-489A-7DA160C45F41}"/>
                </a:ext>
              </a:extLst>
            </p:cNvPr>
            <p:cNvGrpSpPr/>
            <p:nvPr/>
          </p:nvGrpSpPr>
          <p:grpSpPr>
            <a:xfrm>
              <a:off x="7902025" y="1721776"/>
              <a:ext cx="1178172" cy="754817"/>
              <a:chOff x="7623777" y="3581400"/>
              <a:chExt cx="1367823" cy="91440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D80B64C-FADF-4C86-A670-DFDAED6CD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3777" y="3581400"/>
                <a:ext cx="1367823" cy="91440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26C3F0A-1C8B-4F27-863D-90669823F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161" y="3645082"/>
                <a:ext cx="304014" cy="545918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FA89339-1F25-F752-E5AA-E8A72522CAA7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18</a:t>
            </a:fld>
            <a:endParaRPr lang="en-US" sz="1000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084DE60-357C-2DC8-3132-8A50C6C5ED83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C246D8-29F8-4E15-A975-E7391029E8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06" y="2436060"/>
            <a:ext cx="1378073" cy="773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C731E4-5940-4D20-8AA8-9E494EA321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29485"/>
            <a:ext cx="1219200" cy="8106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C68F10-F5F3-4EC6-95F8-9A1192228B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80" y="4930693"/>
            <a:ext cx="1093032" cy="7224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78171F-247E-4BE2-BACA-4D17E63192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940995"/>
            <a:ext cx="935662" cy="8334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D57354-CFB4-27BA-CDAB-66ECBA82699F}"/>
              </a:ext>
            </a:extLst>
          </p:cNvPr>
          <p:cNvSpPr txBox="1"/>
          <p:nvPr/>
        </p:nvSpPr>
        <p:spPr>
          <a:xfrm>
            <a:off x="1107327" y="1703339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alt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Event 01: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upon a time, Alice          and Bob         lived in Australia.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grew up in their respective hometowns.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85D4D2-7B41-4FBC-7753-0B82BF2C2A6D}"/>
              </a:ext>
            </a:extLst>
          </p:cNvPr>
          <p:cNvSpPr txBox="1"/>
          <p:nvPr/>
        </p:nvSpPr>
        <p:spPr>
          <a:xfrm>
            <a:off x="628518" y="2362200"/>
            <a:ext cx="48768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alt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Event 02: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Suddenly, Bob met Alice.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fell in love with each other.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790B71-D9AE-39F6-9681-947EFFF9C6E7}"/>
              </a:ext>
            </a:extLst>
          </p:cNvPr>
          <p:cNvSpPr txBox="1"/>
          <p:nvPr/>
        </p:nvSpPr>
        <p:spPr>
          <a:xfrm>
            <a:off x="609600" y="3124200"/>
            <a:ext cx="5562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alt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Event 03: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Subsequently, they got married to each other.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E92D93-C956-E27A-4F6E-6F10844E65B2}"/>
              </a:ext>
            </a:extLst>
          </p:cNvPr>
          <p:cNvSpPr txBox="1"/>
          <p:nvPr/>
        </p:nvSpPr>
        <p:spPr>
          <a:xfrm>
            <a:off x="609600" y="3657600"/>
            <a:ext cx="52688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alt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Event 04: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were living happily when Alice got pregnant.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E0B5FE-1E77-EC92-6B15-E7482B0897B6}"/>
              </a:ext>
            </a:extLst>
          </p:cNvPr>
          <p:cNvSpPr txBox="1"/>
          <p:nvPr/>
        </p:nvSpPr>
        <p:spPr>
          <a:xfrm>
            <a:off x="609600" y="4191000"/>
            <a:ext cx="701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alt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Event 05: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Unfortunately, after a few months, Bob had to shift to the States for his job, leaving Alice behind.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9ED551-1B17-E9A6-547D-7F7BD3759202}"/>
              </a:ext>
            </a:extLst>
          </p:cNvPr>
          <p:cNvSpPr txBox="1"/>
          <p:nvPr/>
        </p:nvSpPr>
        <p:spPr>
          <a:xfrm>
            <a:off x="609600" y="4876800"/>
            <a:ext cx="67718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alt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Event 06: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 passed by. After a gap of several months, Alice gave birth to a child.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40CE49-57B7-F536-FD53-B640990EF941}"/>
              </a:ext>
            </a:extLst>
          </p:cNvPr>
          <p:cNvSpPr txBox="1"/>
          <p:nvPr/>
        </p:nvSpPr>
        <p:spPr>
          <a:xfrm>
            <a:off x="609600" y="5415915"/>
            <a:ext cx="707040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alt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Event 07: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Notably enough, the moment Alice gave birth to the child, Bob became a father without even knowing that Alice had delivered. 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Bob’s state thus changes to that of a father.</a:t>
            </a:r>
          </a:p>
        </p:txBody>
      </p:sp>
    </p:spTree>
    <p:extLst>
      <p:ext uri="{BB962C8B-B14F-4D97-AF65-F5344CB8AC3E}">
        <p14:creationId xmlns:p14="http://schemas.microsoft.com/office/powerpoint/2010/main" val="1773747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0FE03CEC-6D30-4AD0-ACDE-B3DDC6DFF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90600"/>
            <a:ext cx="8229600" cy="5357250"/>
          </a:xfrm>
        </p:spPr>
        <p:txBody>
          <a:bodyPr>
            <a:normAutofit/>
          </a:bodyPr>
          <a:lstStyle/>
          <a:p>
            <a:pPr marL="0" indent="0" algn="ctr">
              <a:buFont typeface="Monotype Sorts" pitchFamily="2" charset="2"/>
              <a:buNone/>
            </a:pPr>
            <a:r>
              <a:rPr lang="en-US" altLang="en-US" sz="2400" b="1" dirty="0"/>
              <a:t>Analogy with Quantum Entanglement</a:t>
            </a:r>
          </a:p>
          <a:p>
            <a:pPr marL="0" indent="0" algn="just">
              <a:buFont typeface="Monotype Sorts" pitchFamily="2" charset="2"/>
              <a:buNone/>
            </a:pPr>
            <a:endParaRPr lang="en-US" altLang="en-US" sz="2400" dirty="0"/>
          </a:p>
          <a:p>
            <a:pPr marL="0" indent="0" algn="just">
              <a:buFont typeface="Monotype Sorts" pitchFamily="2" charset="2"/>
              <a:buNone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Alice and Bob got 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entangled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when they got married. </a:t>
            </a:r>
          </a:p>
          <a:p>
            <a:pPr marL="0" indent="0" algn="just">
              <a:buFont typeface="Monotype Sorts" pitchFamily="2" charset="2"/>
              <a:buNone/>
            </a:pPr>
            <a:endParaRPr lang="en-US" alt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Font typeface="Monotype Sorts" pitchFamily="2" charset="2"/>
              <a:buNone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property of entanglement states that when the </a:t>
            </a:r>
            <a:r>
              <a:rPr lang="en-US" altLang="en-US" sz="1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state of one of the entangled states changes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altLang="en-US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state of the other state automatically changes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 algn="just">
              <a:buFont typeface="Monotype Sorts" pitchFamily="2" charset="2"/>
              <a:buNone/>
            </a:pPr>
            <a:endParaRPr lang="en-US" altLang="en-US" sz="1800" dirty="0"/>
          </a:p>
          <a:p>
            <a:pPr marL="0" indent="0" algn="just">
              <a:buFont typeface="Monotype Sorts" pitchFamily="2" charset="2"/>
              <a:buNone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So, when the state of Alice       changes to a 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mother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state of Bob      automatically changes to that of a </a:t>
            </a:r>
            <a:r>
              <a:rPr lang="en-US" altLang="en-US" sz="18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father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55826-3914-47D2-93C1-4F46B82B5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76" y="3429000"/>
            <a:ext cx="304014" cy="511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42AA2-7CEA-4555-8DBD-1AE50F1D7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89061"/>
            <a:ext cx="304014" cy="54591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7F8427-99ED-FCA7-9D1C-95E4B406826D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19</a:t>
            </a:fld>
            <a:endParaRPr lang="en-US" sz="1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BBF95-838B-8644-3CF4-BFFF449A7398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93687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D2965-A1DE-7D2A-63E8-0AF151E0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D8B982-078A-3A90-C6B2-E044810A5FE2}"/>
              </a:ext>
            </a:extLst>
          </p:cNvPr>
          <p:cNvSpPr txBox="1">
            <a:spLocks/>
          </p:cNvSpPr>
          <p:nvPr/>
        </p:nvSpPr>
        <p:spPr>
          <a:xfrm>
            <a:off x="2514600" y="1869357"/>
            <a:ext cx="4295621" cy="7191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5C3D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800" dirty="0"/>
              <a:t>What is the Value of 2+2?</a:t>
            </a:r>
            <a:endParaRPr lang="en-IN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5B07E4-E7B7-8781-78DD-6BAB57B1BE6A}"/>
              </a:ext>
            </a:extLst>
          </p:cNvPr>
          <p:cNvSpPr txBox="1">
            <a:spLocks/>
          </p:cNvSpPr>
          <p:nvPr/>
        </p:nvSpPr>
        <p:spPr>
          <a:xfrm>
            <a:off x="1828801" y="2588495"/>
            <a:ext cx="5943600" cy="8405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N" sz="2000" dirty="0"/>
              <a:t>In a </a:t>
            </a:r>
            <a:r>
              <a:rPr lang="en-IN" sz="2000" b="1" dirty="0">
                <a:solidFill>
                  <a:srgbClr val="FF0000"/>
                </a:solidFill>
              </a:rPr>
              <a:t>Classical Computer</a:t>
            </a:r>
            <a:r>
              <a:rPr lang="en-IN" sz="2000" dirty="0"/>
              <a:t>, adding two </a:t>
            </a:r>
            <a:r>
              <a:rPr lang="en-IN" sz="2000" b="1" dirty="0">
                <a:solidFill>
                  <a:srgbClr val="FF0000"/>
                </a:solidFill>
              </a:rPr>
              <a:t>bits</a:t>
            </a:r>
            <a:r>
              <a:rPr lang="en-IN" sz="2000" dirty="0"/>
              <a:t>, we only get: </a:t>
            </a:r>
          </a:p>
          <a:p>
            <a:pPr>
              <a:lnSpc>
                <a:spcPct val="100000"/>
              </a:lnSpc>
            </a:pPr>
            <a:r>
              <a:rPr lang="en-IN" sz="2000" dirty="0"/>
              <a:t>𝑏</a:t>
            </a:r>
            <a:r>
              <a:rPr lang="en-IN" sz="2000" baseline="-25000" dirty="0"/>
              <a:t>1</a:t>
            </a:r>
            <a:r>
              <a:rPr lang="en-IN" sz="2000" dirty="0"/>
              <a:t>𝑏</a:t>
            </a:r>
            <a:r>
              <a:rPr lang="en-IN" sz="2000" baseline="-25000" dirty="0"/>
              <a:t>2</a:t>
            </a:r>
            <a:r>
              <a:rPr lang="en-IN" sz="2000" dirty="0"/>
              <a:t>+𝑏</a:t>
            </a:r>
            <a:r>
              <a:rPr lang="en-IN" sz="2000" baseline="-25000" dirty="0"/>
              <a:t>3</a:t>
            </a:r>
            <a:r>
              <a:rPr lang="en-IN" sz="2000" dirty="0"/>
              <a:t>𝑏</a:t>
            </a:r>
            <a:r>
              <a:rPr lang="en-IN" sz="2000" baseline="-25000" dirty="0"/>
              <a:t>4</a:t>
            </a:r>
            <a:r>
              <a:rPr lang="en-IN" sz="2000" dirty="0"/>
              <a:t>=</a:t>
            </a:r>
            <a:r>
              <a:rPr lang="en-IN" sz="2000" dirty="0">
                <a:solidFill>
                  <a:srgbClr val="FF0000"/>
                </a:solidFill>
              </a:rPr>
              <a:t>𝑏</a:t>
            </a:r>
            <a:r>
              <a:rPr lang="en-IN" sz="2000" baseline="-25000" dirty="0">
                <a:solidFill>
                  <a:srgbClr val="FF0000"/>
                </a:solidFill>
              </a:rPr>
              <a:t>𝑐</a:t>
            </a:r>
            <a:r>
              <a:rPr lang="en-IN" sz="2000" dirty="0"/>
              <a:t>𝑏</a:t>
            </a:r>
            <a:r>
              <a:rPr lang="en-IN" sz="2000" baseline="-25000" dirty="0"/>
              <a:t>4</a:t>
            </a:r>
            <a:r>
              <a:rPr lang="en-IN" sz="2000" dirty="0"/>
              <a:t>𝑏</a:t>
            </a:r>
            <a:r>
              <a:rPr lang="en-IN" sz="2000" baseline="-25000" dirty="0"/>
              <a:t>5</a:t>
            </a:r>
            <a:r>
              <a:rPr lang="en-IN" sz="2000" dirty="0"/>
              <a:t>; 10+10=</a:t>
            </a:r>
            <a:r>
              <a:rPr lang="en-IN" sz="2000" dirty="0">
                <a:solidFill>
                  <a:srgbClr val="FF0000"/>
                </a:solidFill>
              </a:rPr>
              <a:t>1</a:t>
            </a:r>
            <a:r>
              <a:rPr lang="en-IN" sz="2000" dirty="0"/>
              <a:t>00</a:t>
            </a:r>
          </a:p>
          <a:p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5ACDF-E904-A43F-DF58-1DCB34C167CD}"/>
              </a:ext>
            </a:extLst>
          </p:cNvPr>
          <p:cNvSpPr txBox="1"/>
          <p:nvPr/>
        </p:nvSpPr>
        <p:spPr>
          <a:xfrm>
            <a:off x="1862954" y="3886200"/>
            <a:ext cx="65952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IN" sz="2000" dirty="0"/>
              <a:t>In a </a:t>
            </a:r>
            <a:r>
              <a:rPr lang="en-IN" sz="2000" b="1" dirty="0">
                <a:solidFill>
                  <a:srgbClr val="00B050"/>
                </a:solidFill>
              </a:rPr>
              <a:t>Quantum Computer</a:t>
            </a:r>
            <a:r>
              <a:rPr lang="en-IN" sz="2000" dirty="0"/>
              <a:t>, adding two </a:t>
            </a:r>
            <a:r>
              <a:rPr lang="en-IN" sz="2000" b="1" dirty="0" err="1">
                <a:solidFill>
                  <a:srgbClr val="00B050"/>
                </a:solidFill>
              </a:rPr>
              <a:t>Qbits</a:t>
            </a:r>
            <a:r>
              <a:rPr lang="en-IN" sz="2000" dirty="0"/>
              <a:t>, we get: </a:t>
            </a:r>
          </a:p>
          <a:p>
            <a:pPr>
              <a:lnSpc>
                <a:spcPct val="100000"/>
              </a:lnSpc>
            </a:pPr>
            <a:endParaRPr lang="en-IN" sz="2000" dirty="0"/>
          </a:p>
          <a:p>
            <a:pPr>
              <a:lnSpc>
                <a:spcPct val="100000"/>
              </a:lnSpc>
            </a:pPr>
            <a:r>
              <a:rPr lang="en-IN" sz="2000" dirty="0"/>
              <a:t>𝑞</a:t>
            </a:r>
            <a:r>
              <a:rPr lang="en-IN" sz="2000" baseline="-25000" dirty="0"/>
              <a:t>1</a:t>
            </a:r>
            <a:r>
              <a:rPr lang="en-IN" sz="2000" dirty="0"/>
              <a:t>𝑞</a:t>
            </a:r>
            <a:r>
              <a:rPr lang="en-IN" sz="2000" baseline="-25000" dirty="0"/>
              <a:t>2</a:t>
            </a:r>
            <a:r>
              <a:rPr lang="en-IN" sz="2000" dirty="0"/>
              <a:t>+𝑞</a:t>
            </a:r>
            <a:r>
              <a:rPr lang="en-IN" sz="2000" baseline="-25000" dirty="0"/>
              <a:t>3</a:t>
            </a:r>
            <a:r>
              <a:rPr lang="en-IN" sz="2000" dirty="0"/>
              <a:t>𝑞</a:t>
            </a:r>
            <a:r>
              <a:rPr lang="en-IN" sz="2000" baseline="-25000" dirty="0"/>
              <a:t>4</a:t>
            </a:r>
            <a:r>
              <a:rPr lang="en-IN" sz="2000" dirty="0"/>
              <a:t>=</a:t>
            </a:r>
            <a:r>
              <a:rPr lang="en-IN" sz="2000" dirty="0">
                <a:solidFill>
                  <a:srgbClr val="FF0000"/>
                </a:solidFill>
              </a:rPr>
              <a:t>𝑞</a:t>
            </a:r>
            <a:r>
              <a:rPr lang="en-IN" sz="2000" baseline="-25000" dirty="0">
                <a:solidFill>
                  <a:srgbClr val="FF0000"/>
                </a:solidFill>
              </a:rPr>
              <a:t>𝑐</a:t>
            </a:r>
            <a:r>
              <a:rPr lang="en-IN" sz="2000" dirty="0"/>
              <a:t>𝑞</a:t>
            </a:r>
            <a:r>
              <a:rPr lang="en-IN" sz="2000" baseline="-25000" dirty="0"/>
              <a:t>4</a:t>
            </a:r>
            <a:r>
              <a:rPr lang="en-IN" sz="2000" dirty="0"/>
              <a:t>𝑞</a:t>
            </a:r>
            <a:r>
              <a:rPr lang="en-IN" sz="2000" baseline="-25000" dirty="0"/>
              <a:t>5</a:t>
            </a:r>
            <a:r>
              <a:rPr lang="en-IN" sz="2000" dirty="0"/>
              <a:t>⇒ </a:t>
            </a:r>
            <a:r>
              <a:rPr lang="en-IN" sz="2000" dirty="0">
                <a:solidFill>
                  <a:srgbClr val="FF0000"/>
                </a:solidFill>
              </a:rPr>
              <a:t>0</a:t>
            </a:r>
            <a:r>
              <a:rPr lang="en-IN" sz="2000" dirty="0"/>
              <a:t>00, </a:t>
            </a:r>
            <a:r>
              <a:rPr lang="en-IN" sz="2000" dirty="0">
                <a:solidFill>
                  <a:srgbClr val="FF0000"/>
                </a:solidFill>
              </a:rPr>
              <a:t>0</a:t>
            </a:r>
            <a:r>
              <a:rPr lang="en-IN" sz="2000" dirty="0"/>
              <a:t>01, </a:t>
            </a:r>
            <a:r>
              <a:rPr lang="en-IN" sz="2000" dirty="0">
                <a:solidFill>
                  <a:srgbClr val="FF0000"/>
                </a:solidFill>
              </a:rPr>
              <a:t>0</a:t>
            </a:r>
            <a:r>
              <a:rPr lang="en-IN" sz="2000" dirty="0"/>
              <a:t>10, </a:t>
            </a:r>
            <a:r>
              <a:rPr lang="en-IN" sz="2000" dirty="0">
                <a:solidFill>
                  <a:srgbClr val="FF0000"/>
                </a:solidFill>
              </a:rPr>
              <a:t>0</a:t>
            </a:r>
            <a:r>
              <a:rPr lang="en-IN" sz="2000" dirty="0"/>
              <a:t>11, </a:t>
            </a:r>
            <a:r>
              <a:rPr lang="en-IN" sz="2000" dirty="0">
                <a:solidFill>
                  <a:srgbClr val="FF0000"/>
                </a:solidFill>
              </a:rPr>
              <a:t>1</a:t>
            </a:r>
            <a:r>
              <a:rPr lang="en-IN" sz="2000" dirty="0"/>
              <a:t>00, </a:t>
            </a:r>
            <a:r>
              <a:rPr lang="en-IN" sz="2000" dirty="0">
                <a:solidFill>
                  <a:srgbClr val="FF0000"/>
                </a:solidFill>
              </a:rPr>
              <a:t>1</a:t>
            </a:r>
            <a:r>
              <a:rPr lang="en-IN" sz="2000" dirty="0"/>
              <a:t>01, </a:t>
            </a:r>
            <a:r>
              <a:rPr lang="en-IN" sz="2000" dirty="0">
                <a:solidFill>
                  <a:srgbClr val="FF0000"/>
                </a:solidFill>
              </a:rPr>
              <a:t>1</a:t>
            </a:r>
            <a:r>
              <a:rPr lang="en-IN" sz="2000" dirty="0"/>
              <a:t>10, </a:t>
            </a:r>
            <a:r>
              <a:rPr lang="en-IN" sz="2000" dirty="0">
                <a:solidFill>
                  <a:srgbClr val="FF0000"/>
                </a:solidFill>
              </a:rPr>
              <a:t>1</a:t>
            </a:r>
            <a:r>
              <a:rPr lang="en-IN" sz="2000" dirty="0"/>
              <a:t>11 </a:t>
            </a:r>
          </a:p>
          <a:p>
            <a:pPr>
              <a:lnSpc>
                <a:spcPct val="100000"/>
              </a:lnSpc>
            </a:pPr>
            <a:endParaRPr lang="en-IN" sz="2000" b="1" dirty="0"/>
          </a:p>
          <a:p>
            <a:pPr>
              <a:lnSpc>
                <a:spcPct val="100000"/>
              </a:lnSpc>
            </a:pPr>
            <a:r>
              <a:rPr lang="en-IN" sz="2000" b="1" dirty="0"/>
              <a:t>SUPERPOSED </a:t>
            </a:r>
            <a:r>
              <a:rPr lang="en-IN" sz="2000" dirty="0">
                <a:sym typeface="Symbol" panose="05050102010706020507" pitchFamily="18" charset="2"/>
              </a:rPr>
              <a:t> |</a:t>
            </a:r>
            <a:r>
              <a:rPr lang="en-IN" sz="2000" dirty="0">
                <a:solidFill>
                  <a:srgbClr val="FF0000"/>
                </a:solidFill>
              </a:rPr>
              <a:t>0</a:t>
            </a:r>
            <a:r>
              <a:rPr lang="en-IN" sz="2000" dirty="0"/>
              <a:t>00&gt;+</a:t>
            </a:r>
            <a:r>
              <a:rPr lang="en-IN" sz="2000" dirty="0">
                <a:sym typeface="Symbol" panose="05050102010706020507" pitchFamily="18" charset="2"/>
              </a:rPr>
              <a:t>|</a:t>
            </a:r>
            <a:r>
              <a:rPr lang="en-IN" sz="2000" dirty="0">
                <a:solidFill>
                  <a:srgbClr val="FF0000"/>
                </a:solidFill>
              </a:rPr>
              <a:t>0</a:t>
            </a:r>
            <a:r>
              <a:rPr lang="en-IN" sz="2000" dirty="0"/>
              <a:t>01&gt;+</a:t>
            </a:r>
            <a:r>
              <a:rPr lang="en-IN" sz="2000" dirty="0">
                <a:sym typeface="Symbol" panose="05050102010706020507" pitchFamily="18" charset="2"/>
              </a:rPr>
              <a:t>|</a:t>
            </a:r>
            <a:r>
              <a:rPr lang="en-IN" sz="2000" dirty="0">
                <a:solidFill>
                  <a:srgbClr val="FF0000"/>
                </a:solidFill>
              </a:rPr>
              <a:t>0</a:t>
            </a:r>
            <a:r>
              <a:rPr lang="en-IN" sz="2000" dirty="0"/>
              <a:t>10&gt;+</a:t>
            </a:r>
            <a:r>
              <a:rPr lang="en-IN" sz="2000" dirty="0">
                <a:sym typeface="Symbol" panose="05050102010706020507" pitchFamily="18" charset="2"/>
              </a:rPr>
              <a:t>|</a:t>
            </a:r>
            <a:r>
              <a:rPr lang="en-IN" sz="2000" dirty="0">
                <a:solidFill>
                  <a:srgbClr val="FF0000"/>
                </a:solidFill>
              </a:rPr>
              <a:t>0</a:t>
            </a:r>
            <a:r>
              <a:rPr lang="en-IN" sz="2000" dirty="0"/>
              <a:t>11&gt;+</a:t>
            </a:r>
            <a:r>
              <a:rPr lang="en-IN" sz="2000" dirty="0">
                <a:sym typeface="Symbol" panose="05050102010706020507" pitchFamily="18" charset="2"/>
              </a:rPr>
              <a:t>|</a:t>
            </a:r>
            <a:r>
              <a:rPr lang="en-IN" sz="2000" dirty="0">
                <a:solidFill>
                  <a:srgbClr val="FF0000"/>
                </a:solidFill>
              </a:rPr>
              <a:t>1</a:t>
            </a:r>
            <a:r>
              <a:rPr lang="en-IN" sz="2000" dirty="0"/>
              <a:t>00&gt;+</a:t>
            </a:r>
            <a:r>
              <a:rPr lang="en-IN" sz="2000" dirty="0">
                <a:sym typeface="Symbol" panose="05050102010706020507" pitchFamily="18" charset="2"/>
              </a:rPr>
              <a:t>|</a:t>
            </a:r>
            <a:r>
              <a:rPr lang="en-IN" sz="2000" dirty="0">
                <a:solidFill>
                  <a:srgbClr val="FF0000"/>
                </a:solidFill>
              </a:rPr>
              <a:t>1</a:t>
            </a:r>
            <a:r>
              <a:rPr lang="en-IN" sz="2000" dirty="0"/>
              <a:t>01&gt;+</a:t>
            </a:r>
            <a:r>
              <a:rPr lang="en-IN" sz="2000" dirty="0">
                <a:sym typeface="Symbol" panose="05050102010706020507" pitchFamily="18" charset="2"/>
              </a:rPr>
              <a:t>|</a:t>
            </a:r>
            <a:r>
              <a:rPr lang="en-IN" sz="2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IN" sz="2000" dirty="0">
                <a:sym typeface="Symbol" panose="05050102010706020507" pitchFamily="18" charset="2"/>
              </a:rPr>
              <a:t>10&gt;+|</a:t>
            </a:r>
            <a:r>
              <a:rPr lang="en-IN" sz="2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IN" sz="2000" dirty="0">
                <a:sym typeface="Symbol" panose="05050102010706020507" pitchFamily="18" charset="2"/>
              </a:rPr>
              <a:t>11&gt;</a:t>
            </a:r>
            <a:endParaRPr lang="en-IN" sz="2000" dirty="0"/>
          </a:p>
          <a:p>
            <a:pPr>
              <a:lnSpc>
                <a:spcPct val="100000"/>
              </a:lnSpc>
            </a:pPr>
            <a:r>
              <a:rPr lang="en-IN" sz="2000" dirty="0"/>
              <a:t>with </a:t>
            </a:r>
            <a:r>
              <a:rPr lang="en-IN" sz="2000" dirty="0">
                <a:sym typeface="Symbol" panose="05050102010706020507" pitchFamily="18" charset="2"/>
              </a:rPr>
              <a:t></a:t>
            </a:r>
            <a:r>
              <a:rPr lang="en-IN" sz="2000" baseline="30000" dirty="0">
                <a:sym typeface="Symbol" panose="05050102010706020507" pitchFamily="18" charset="2"/>
              </a:rPr>
              <a:t>2</a:t>
            </a:r>
            <a:r>
              <a:rPr lang="en-IN" sz="2000" dirty="0"/>
              <a:t> + </a:t>
            </a:r>
            <a:r>
              <a:rPr lang="en-IN" sz="2000" dirty="0">
                <a:sym typeface="Symbol" panose="05050102010706020507" pitchFamily="18" charset="2"/>
              </a:rPr>
              <a:t></a:t>
            </a:r>
            <a:r>
              <a:rPr lang="en-IN" sz="2000" baseline="30000" dirty="0">
                <a:sym typeface="Symbol" panose="05050102010706020507" pitchFamily="18" charset="2"/>
              </a:rPr>
              <a:t>2</a:t>
            </a:r>
            <a:r>
              <a:rPr lang="en-IN" sz="2000" dirty="0">
                <a:sym typeface="Symbol" panose="05050102010706020507" pitchFamily="18" charset="2"/>
              </a:rPr>
              <a:t> + </a:t>
            </a:r>
            <a:r>
              <a:rPr lang="en-IN" sz="2000" baseline="30000" dirty="0">
                <a:sym typeface="Symbol" panose="05050102010706020507" pitchFamily="18" charset="2"/>
              </a:rPr>
              <a:t>2</a:t>
            </a:r>
            <a:r>
              <a:rPr lang="en-IN" sz="2000" dirty="0">
                <a:sym typeface="Symbol" panose="05050102010706020507" pitchFamily="18" charset="2"/>
              </a:rPr>
              <a:t> + </a:t>
            </a:r>
            <a:r>
              <a:rPr lang="en-IN" sz="2000" baseline="30000" dirty="0">
                <a:sym typeface="Symbol" panose="05050102010706020507" pitchFamily="18" charset="2"/>
              </a:rPr>
              <a:t>2</a:t>
            </a:r>
            <a:r>
              <a:rPr lang="en-IN" sz="2000" dirty="0">
                <a:sym typeface="Symbol" panose="05050102010706020507" pitchFamily="18" charset="2"/>
              </a:rPr>
              <a:t> + </a:t>
            </a:r>
            <a:r>
              <a:rPr lang="en-IN" sz="2000" baseline="30000" dirty="0">
                <a:sym typeface="Symbol" panose="05050102010706020507" pitchFamily="18" charset="2"/>
              </a:rPr>
              <a:t>2</a:t>
            </a:r>
            <a:r>
              <a:rPr lang="en-IN" sz="2000" dirty="0">
                <a:sym typeface="Symbol" panose="05050102010706020507" pitchFamily="18" charset="2"/>
              </a:rPr>
              <a:t> + </a:t>
            </a:r>
            <a:r>
              <a:rPr lang="en-IN" sz="2000" baseline="30000" dirty="0">
                <a:sym typeface="Symbol" panose="05050102010706020507" pitchFamily="18" charset="2"/>
              </a:rPr>
              <a:t>2</a:t>
            </a:r>
            <a:r>
              <a:rPr lang="en-IN" sz="2000" dirty="0">
                <a:sym typeface="Symbol" panose="05050102010706020507" pitchFamily="18" charset="2"/>
              </a:rPr>
              <a:t> + </a:t>
            </a:r>
            <a:r>
              <a:rPr lang="en-IN" sz="2000" baseline="30000" dirty="0">
                <a:sym typeface="Symbol" panose="05050102010706020507" pitchFamily="18" charset="2"/>
              </a:rPr>
              <a:t>2 </a:t>
            </a:r>
            <a:r>
              <a:rPr lang="en-IN" sz="2000" dirty="0">
                <a:sym typeface="Symbol" panose="05050102010706020507" pitchFamily="18" charset="2"/>
              </a:rPr>
              <a:t>+ </a:t>
            </a:r>
            <a:r>
              <a:rPr lang="en-IN" sz="2000" baseline="30000" dirty="0">
                <a:sym typeface="Symbol" panose="05050102010706020507" pitchFamily="18" charset="2"/>
              </a:rPr>
              <a:t>2</a:t>
            </a:r>
            <a:r>
              <a:rPr lang="en-IN" sz="2000" dirty="0">
                <a:sym typeface="Symbol" panose="05050102010706020507" pitchFamily="18" charset="2"/>
              </a:rPr>
              <a:t> = 1</a:t>
            </a:r>
            <a:endParaRPr lang="en-IN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80331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A4F475-8856-46A2-A111-B2D13FC8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4974"/>
            <a:ext cx="8229600" cy="683700"/>
          </a:xfrm>
        </p:spPr>
        <p:txBody>
          <a:bodyPr/>
          <a:lstStyle/>
          <a:p>
            <a:r>
              <a:rPr lang="en-US" altLang="en-US" sz="44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Quantum Measurement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D878B8E-11BE-412D-82E4-2E3AFAA17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86000"/>
            <a:ext cx="8305800" cy="486240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one prepares a quantum system in the laboratory, the position or energy of constituent states is measured. 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measurement, the state of a system is said to “</a:t>
            </a:r>
            <a:r>
              <a:rPr lang="en-US" alt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collapse</a:t>
            </a: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into an </a:t>
            </a:r>
            <a:r>
              <a:rPr lang="en-US" altLang="en-US" sz="1600" i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eigenstate</a:t>
            </a: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operator corresponding to the measurement. 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16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If the measurement is repeated without allowing the quantum state to evolve further</a:t>
            </a: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en-US" sz="16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it will always lead to the same result. 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If, however, the preparation is repeated, subsequent measurements are supposed to give different results. 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probability distribution, or an “</a:t>
            </a:r>
            <a:r>
              <a:rPr lang="en-US" alt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</a:t>
            </a: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(or “</a:t>
            </a:r>
            <a:r>
              <a:rPr lang="en-US" alt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expectation</a:t>
            </a: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”) of the measurement operator used on the quantum state of the prepared system, sufficiently describes the predicted values of the measurement.  </a:t>
            </a:r>
          </a:p>
          <a:p>
            <a:pPr lvl="1" algn="just">
              <a:buFont typeface="Wingdings" pitchFamily="2" charset="2"/>
              <a:buChar char="q"/>
            </a:pPr>
            <a:endParaRPr lang="en-US" alt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altLang="en-US" sz="280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0F930D1-ACFD-1BA1-F3AB-57000526741F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20</a:t>
            </a:fld>
            <a:endParaRPr lang="en-US" sz="1000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E604FDC9-0DFE-55B4-AA40-6299E6AB7064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526524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4974"/>
            <a:ext cx="8229600" cy="683700"/>
          </a:xfrm>
        </p:spPr>
        <p:txBody>
          <a:bodyPr/>
          <a:lstStyle/>
          <a:p>
            <a:pPr algn="just"/>
            <a:r>
              <a:rPr lang="en-IN" sz="40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Quantum 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1371599"/>
            <a:ext cx="8458200" cy="516587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Quantum gates are unitary operators.</a:t>
            </a:r>
          </a:p>
          <a:p>
            <a:pPr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unitary operator </a:t>
            </a:r>
            <a:r>
              <a:rPr lang="en-IN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one where the adjoint is equal to the inverse, meaning </a:t>
            </a:r>
            <a:r>
              <a:rPr lang="en-IN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IN" sz="18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†</a:t>
            </a: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</a:t>
            </a:r>
            <a:r>
              <a:rPr lang="en-IN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IN" sz="18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−1</a:t>
            </a: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defining relation for a unitary operator is thus,</a:t>
            </a:r>
          </a:p>
          <a:p>
            <a:pPr algn="just"/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</a:t>
            </a:r>
            <a:r>
              <a:rPr lang="en-IN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UU</a:t>
            </a:r>
            <a:r>
              <a:rPr lang="en-IN" sz="18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†</a:t>
            </a: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IN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IN" sz="18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†</a:t>
            </a:r>
            <a:r>
              <a:rPr lang="en-IN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IN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</a:p>
          <a:p>
            <a:pPr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Pauli Gates:</a:t>
            </a:r>
          </a:p>
          <a:p>
            <a:pPr lvl="1"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Pauli-</a:t>
            </a:r>
            <a:r>
              <a:rPr lang="en-IN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matrix represents the </a:t>
            </a:r>
            <a:r>
              <a:rPr lang="en-IN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-gate as:</a:t>
            </a:r>
          </a:p>
          <a:p>
            <a:pPr lvl="1" algn="just">
              <a:buFont typeface="Wingdings" pitchFamily="2" charset="2"/>
              <a:buChar char="q"/>
            </a:pPr>
            <a:endParaRPr lang="en-IN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-gate switches the amplitudes of the states |0⟩ and |1⟩ as:</a:t>
            </a:r>
          </a:p>
          <a:p>
            <a:pPr lvl="1" algn="just">
              <a:buFont typeface="Wingdings" pitchFamily="2" charset="2"/>
              <a:buChar char="q"/>
            </a:pPr>
            <a:endParaRPr lang="en-US" alt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en-IN" altLang="en-US" sz="1600" dirty="0">
                <a:latin typeface="+mn-lt"/>
                <a:sym typeface="Times New Roman"/>
              </a:rPr>
              <a:t>Similar to the </a:t>
            </a:r>
            <a:r>
              <a:rPr lang="en-IN" altLang="en-US" sz="1600" i="1" dirty="0">
                <a:latin typeface="+mn-lt"/>
                <a:sym typeface="Times New Roman"/>
              </a:rPr>
              <a:t>X</a:t>
            </a:r>
            <a:r>
              <a:rPr lang="en-IN" altLang="en-US" sz="1600" dirty="0">
                <a:latin typeface="+mn-lt"/>
                <a:sym typeface="Times New Roman"/>
              </a:rPr>
              <a:t>-gate, the </a:t>
            </a:r>
            <a:r>
              <a:rPr lang="en-IN" altLang="en-US" sz="1600" i="1" dirty="0">
                <a:latin typeface="+mn-lt"/>
                <a:sym typeface="Times New Roman"/>
              </a:rPr>
              <a:t>Y</a:t>
            </a:r>
            <a:r>
              <a:rPr lang="en-IN" altLang="en-US" sz="1600" dirty="0">
                <a:latin typeface="+mn-lt"/>
                <a:sym typeface="Times New Roman"/>
              </a:rPr>
              <a:t> &amp; </a:t>
            </a:r>
            <a:r>
              <a:rPr lang="en-IN" altLang="en-US" sz="1600" i="1" dirty="0">
                <a:latin typeface="+mn-lt"/>
                <a:sym typeface="Times New Roman"/>
              </a:rPr>
              <a:t>Z</a:t>
            </a:r>
            <a:r>
              <a:rPr lang="en-IN" altLang="en-US" sz="1600" dirty="0">
                <a:latin typeface="+mn-lt"/>
                <a:sym typeface="Times New Roman"/>
              </a:rPr>
              <a:t> Pauli matrices also act as the </a:t>
            </a:r>
            <a:r>
              <a:rPr lang="en-IN" altLang="en-US" sz="1600" i="1" dirty="0">
                <a:latin typeface="+mn-lt"/>
                <a:sym typeface="Times New Roman"/>
              </a:rPr>
              <a:t>Y</a:t>
            </a:r>
            <a:r>
              <a:rPr lang="en-IN" altLang="en-US" sz="1600" dirty="0">
                <a:latin typeface="+mn-lt"/>
                <a:sym typeface="Times New Roman"/>
              </a:rPr>
              <a:t> &amp; </a:t>
            </a:r>
            <a:r>
              <a:rPr lang="en-IN" altLang="en-US" sz="1600" i="1" dirty="0">
                <a:latin typeface="+mn-lt"/>
                <a:sym typeface="Times New Roman"/>
              </a:rPr>
              <a:t>Z</a:t>
            </a:r>
            <a:r>
              <a:rPr lang="en-IN" altLang="en-US" sz="1600" dirty="0">
                <a:latin typeface="+mn-lt"/>
                <a:sym typeface="Times New Roman"/>
              </a:rPr>
              <a:t>-gates in quantum circuits.</a:t>
            </a:r>
            <a:r>
              <a:rPr lang="en-US" altLang="en-US" sz="1600" dirty="0">
                <a:latin typeface="+mn-lt"/>
              </a:rPr>
              <a:t> </a:t>
            </a:r>
          </a:p>
          <a:p>
            <a:pPr lvl="1" algn="just">
              <a:buFont typeface="Wingdings" pitchFamily="2" charset="2"/>
              <a:buChar char="q"/>
            </a:pPr>
            <a:endParaRPr lang="en-US" altLang="en-US" sz="1600" dirty="0">
              <a:latin typeface="+mn-lt"/>
            </a:endParaRPr>
          </a:p>
          <a:p>
            <a:pPr lvl="1" algn="just">
              <a:buFont typeface="Wingdings" pitchFamily="2" charset="2"/>
              <a:buChar char="q"/>
            </a:pPr>
            <a:endParaRPr lang="en-US" altLang="en-US" sz="1600" dirty="0">
              <a:latin typeface="+mn-lt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Hadamard gate (</a:t>
            </a:r>
            <a:r>
              <a:rPr lang="en-IN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-gate) is a fundamental quantum gate. </a:t>
            </a:r>
          </a:p>
          <a:p>
            <a:pPr lvl="2" algn="just">
              <a:buFont typeface="Wingdings" pitchFamily="2" charset="2"/>
              <a:buChar char="q"/>
            </a:pPr>
            <a:r>
              <a:rPr lang="en-IN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allows us to move away from the poles of the </a:t>
            </a:r>
            <a:r>
              <a:rPr lang="en-IN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Bloch Sphere </a:t>
            </a:r>
            <a:r>
              <a:rPr lang="en-IN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create a superposition of </a:t>
            </a:r>
            <a:r>
              <a:rPr lang="en-US" alt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|0⟩ and |1⟩. </a:t>
            </a:r>
          </a:p>
          <a:p>
            <a:pPr lvl="2" algn="just">
              <a:buFont typeface="Wingdings" pitchFamily="2" charset="2"/>
              <a:buChar char="q"/>
            </a:pPr>
            <a:r>
              <a:rPr lang="en-US" alt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corresponding matrix is as follows:</a:t>
            </a:r>
          </a:p>
          <a:p>
            <a:pPr lvl="1" algn="just">
              <a:buFont typeface="Wingdings" pitchFamily="2" charset="2"/>
              <a:buChar char="q"/>
            </a:pPr>
            <a:endParaRPr lang="en-US" altLang="en-US" sz="1600" dirty="0">
              <a:latin typeface="+mn-lt"/>
            </a:endParaRPr>
          </a:p>
          <a:p>
            <a:pPr lvl="1" algn="just">
              <a:buFont typeface="Wingdings" pitchFamily="2" charset="2"/>
              <a:buChar char="q"/>
            </a:pPr>
            <a:endParaRPr lang="en-US" alt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just"/>
            <a:endParaRPr lang="en-IN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1948" t="65341" r="40170" b="27632"/>
          <a:stretch/>
        </p:blipFill>
        <p:spPr>
          <a:xfrm>
            <a:off x="5233102" y="2743200"/>
            <a:ext cx="1817696" cy="65111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C82E49-5282-CFE5-592B-08C844629EBC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21</a:t>
            </a:fld>
            <a:endParaRPr lang="en-US" sz="1000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88A98C17-3B7F-5393-536A-F9282D74B61B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 cstate="print"/>
          <a:srcRect l="39754" t="62868" r="38459" b="27490"/>
          <a:stretch/>
        </p:blipFill>
        <p:spPr>
          <a:xfrm>
            <a:off x="6799985" y="3394315"/>
            <a:ext cx="2041525" cy="753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D9D815-8597-E56E-782F-6D4FB48A3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448" y="4495800"/>
            <a:ext cx="2380385" cy="805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/>
          <a:srcRect l="45556" t="62957" r="43150" b="28510"/>
          <a:stretch/>
        </p:blipFill>
        <p:spPr>
          <a:xfrm>
            <a:off x="5752635" y="5857249"/>
            <a:ext cx="1047350" cy="7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964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A7A9A7C-A8B1-49DB-8911-928242FB4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32" y="1524000"/>
            <a:ext cx="7924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000" b="1" dirty="0"/>
              <a:t>Quantum annealer (D-Wave)</a:t>
            </a:r>
          </a:p>
          <a:p>
            <a:pPr lvl="1"/>
            <a:r>
              <a:rPr lang="en-US" altLang="en-US" sz="1800" dirty="0"/>
              <a:t>Specialized: optimization problems </a:t>
            </a:r>
            <a:r>
              <a:rPr lang="en-US" altLang="en-US" sz="1800" dirty="0">
                <a:sym typeface="Wingdings" panose="05000000000000000000" pitchFamily="2" charset="2"/>
              </a:rPr>
              <a:t> find lowest energy level</a:t>
            </a:r>
            <a:endParaRPr lang="en-US" altLang="en-US" sz="1800" dirty="0"/>
          </a:p>
          <a:p>
            <a:pPr lvl="1"/>
            <a:r>
              <a:rPr lang="en-US" altLang="en-US" sz="1800" dirty="0"/>
              <a:t>Uses tunneling and entanglement</a:t>
            </a:r>
          </a:p>
          <a:p>
            <a:pPr lvl="1"/>
            <a:r>
              <a:rPr lang="en-US" altLang="en-US" sz="1800" dirty="0"/>
              <a:t>Better than classical? </a:t>
            </a:r>
            <a:r>
              <a:rPr lang="en-US" altLang="en-US" sz="1800" dirty="0">
                <a:sym typeface="Wingdings" panose="05000000000000000000" pitchFamily="2" charset="2"/>
              </a:rPr>
              <a:t> unknown, maybe significant speedup</a:t>
            </a:r>
          </a:p>
          <a:p>
            <a:r>
              <a:rPr lang="en-US" altLang="en-US" sz="2000" b="1" dirty="0">
                <a:sym typeface="Wingdings" panose="05000000000000000000" pitchFamily="2" charset="2"/>
              </a:rPr>
              <a:t>Approximate quantum [gate] computer (IBM Q, </a:t>
            </a:r>
            <a:r>
              <a:rPr lang="en-US" altLang="en-US" sz="2000" b="1" dirty="0" err="1">
                <a:sym typeface="Wingdings" panose="05000000000000000000" pitchFamily="2" charset="2"/>
              </a:rPr>
              <a:t>Regetti</a:t>
            </a:r>
            <a:r>
              <a:rPr lang="en-US" altLang="en-US" sz="2000" b="1" dirty="0">
                <a:sym typeface="Wingdings" panose="05000000000000000000" pitchFamily="2" charset="2"/>
              </a:rPr>
              <a:t>, </a:t>
            </a:r>
            <a:r>
              <a:rPr lang="en-US" altLang="en-US" sz="2000" b="1" dirty="0" err="1">
                <a:sym typeface="Wingdings" panose="05000000000000000000" pitchFamily="2" charset="2"/>
              </a:rPr>
              <a:t>IonQ</a:t>
            </a:r>
            <a:r>
              <a:rPr lang="en-US" altLang="en-US" sz="2000" b="1" dirty="0">
                <a:sym typeface="Wingdings" panose="05000000000000000000" pitchFamily="2" charset="2"/>
              </a:rPr>
              <a:t>…)</a:t>
            </a:r>
          </a:p>
          <a:p>
            <a:pPr lvl="1"/>
            <a:r>
              <a:rPr lang="en-US" altLang="en-US" sz="1800" dirty="0">
                <a:sym typeface="Wingdings" panose="05000000000000000000" pitchFamily="2" charset="2"/>
              </a:rPr>
              <a:t>More general: optimization, quantum chemistry, machine learning</a:t>
            </a:r>
          </a:p>
          <a:p>
            <a:pPr lvl="1"/>
            <a:r>
              <a:rPr lang="en-US" altLang="en-US" sz="1800" dirty="0">
                <a:sym typeface="Wingdings" panose="05000000000000000000" pitchFamily="2" charset="2"/>
              </a:rPr>
              <a:t>Superposition, entanglement</a:t>
            </a:r>
          </a:p>
          <a:p>
            <a:pPr lvl="1"/>
            <a:r>
              <a:rPr lang="en-US" altLang="en-US" sz="1800" dirty="0">
                <a:sym typeface="Wingdings" panose="05000000000000000000" pitchFamily="2" charset="2"/>
              </a:rPr>
              <a:t>Better than classical?  likely, sign. speedup for more problems</a:t>
            </a:r>
          </a:p>
          <a:p>
            <a:r>
              <a:rPr lang="en-US" altLang="en-US" sz="2000" b="1" dirty="0">
                <a:sym typeface="Wingdings" panose="05000000000000000000" pitchFamily="2" charset="2"/>
              </a:rPr>
              <a:t>Fault-tolerant quantum computer (in some years from now)</a:t>
            </a:r>
          </a:p>
          <a:p>
            <a:pPr lvl="1"/>
            <a:r>
              <a:rPr lang="en-US" altLang="en-US" sz="1800" dirty="0">
                <a:sym typeface="Wingdings" panose="05000000000000000000" pitchFamily="2" charset="2"/>
              </a:rPr>
              <a:t>Deals w/ errors (noise) algorithmically</a:t>
            </a:r>
          </a:p>
          <a:p>
            <a:pPr lvl="1"/>
            <a:r>
              <a:rPr lang="en-US" altLang="en-US" sz="1800" dirty="0">
                <a:sym typeface="Wingdings" panose="05000000000000000000" pitchFamily="2" charset="2"/>
              </a:rPr>
              <a:t>Most general: crypto, search, and any of the above ones</a:t>
            </a:r>
          </a:p>
          <a:p>
            <a:pPr lvl="1"/>
            <a:r>
              <a:rPr lang="en-US" altLang="en-US" sz="1800" dirty="0">
                <a:sym typeface="Wingdings" panose="05000000000000000000" pitchFamily="2" charset="2"/>
              </a:rPr>
              <a:t>Need 1000 physical qubits per virtual (“error-free”) qubit</a:t>
            </a:r>
          </a:p>
          <a:p>
            <a:pPr lvl="1"/>
            <a:r>
              <a:rPr lang="en-US" altLang="en-US" sz="1800" dirty="0">
                <a:sym typeface="Wingdings" panose="05000000000000000000" pitchFamily="2" charset="2"/>
              </a:rPr>
              <a:t>Better than classical?  proved theoretically</a:t>
            </a:r>
            <a:endParaRPr lang="en-US" alt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F0DA6-A7A5-78FE-578F-0FBCE95F1136}"/>
              </a:ext>
            </a:extLst>
          </p:cNvPr>
          <p:cNvSpPr txBox="1">
            <a:spLocks/>
          </p:cNvSpPr>
          <p:nvPr/>
        </p:nvSpPr>
        <p:spPr>
          <a:xfrm>
            <a:off x="914400" y="614974"/>
            <a:ext cx="8229600" cy="6837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Quantum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Architectures</a:t>
            </a:r>
            <a:endParaRPr lang="en-I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AB05FF-0481-D80F-E024-ADE14371BD47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22</a:t>
            </a:fld>
            <a:endParaRPr lang="en-US" sz="1000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3AC0A95E-4B7C-4CF3-AAD6-CA61AC84FD95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24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A7A9A7C-A8B1-49DB-8911-928242FB4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32" y="1524000"/>
            <a:ext cx="79248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000" b="1" dirty="0"/>
              <a:t>IBM</a:t>
            </a:r>
          </a:p>
          <a:p>
            <a:pPr lvl="1"/>
            <a:r>
              <a:rPr lang="en-US" altLang="en-US" sz="1800" dirty="0"/>
              <a:t>Architecture - Superconducting</a:t>
            </a:r>
          </a:p>
          <a:p>
            <a:pPr lvl="1"/>
            <a:r>
              <a:rPr lang="en-US" altLang="en-US" sz="1800" dirty="0"/>
              <a:t>Platform -  </a:t>
            </a:r>
            <a:r>
              <a:rPr lang="en-US" altLang="en-US" sz="1800" dirty="0" err="1"/>
              <a:t>Qiskit</a:t>
            </a:r>
            <a:endParaRPr lang="en-US" altLang="en-US" sz="1800" dirty="0"/>
          </a:p>
          <a:p>
            <a:r>
              <a:rPr lang="en-US" altLang="en-US" sz="2000" b="1" dirty="0">
                <a:sym typeface="Wingdings" panose="05000000000000000000" pitchFamily="2" charset="2"/>
              </a:rPr>
              <a:t>Google</a:t>
            </a:r>
          </a:p>
          <a:p>
            <a:pPr lvl="1"/>
            <a:r>
              <a:rPr lang="en-US" altLang="en-US" sz="1800" dirty="0"/>
              <a:t>Architecture - Superconducting</a:t>
            </a:r>
          </a:p>
          <a:p>
            <a:pPr lvl="1"/>
            <a:r>
              <a:rPr lang="en-US" altLang="en-US" sz="1800" dirty="0"/>
              <a:t>Platform -  </a:t>
            </a:r>
            <a:r>
              <a:rPr lang="en-US" altLang="en-US" sz="1800" dirty="0" err="1"/>
              <a:t>Cirq</a:t>
            </a:r>
            <a:endParaRPr lang="en-US" altLang="en-US" sz="1800" dirty="0"/>
          </a:p>
          <a:p>
            <a:r>
              <a:rPr lang="en-US" altLang="en-US" sz="2000" b="1" dirty="0">
                <a:sym typeface="Wingdings" panose="05000000000000000000" pitchFamily="2" charset="2"/>
              </a:rPr>
              <a:t>Microsoft</a:t>
            </a:r>
          </a:p>
          <a:p>
            <a:pPr lvl="1"/>
            <a:r>
              <a:rPr lang="en-US" altLang="en-US" sz="1800" dirty="0"/>
              <a:t>Architecture – Trapped Ion</a:t>
            </a:r>
          </a:p>
          <a:p>
            <a:pPr lvl="1"/>
            <a:r>
              <a:rPr lang="en-US" altLang="en-US" sz="1800" dirty="0"/>
              <a:t>Platform -  Azure Quantum</a:t>
            </a:r>
          </a:p>
          <a:p>
            <a:r>
              <a:rPr lang="en-US" altLang="en-US" sz="2000" b="1" dirty="0"/>
              <a:t>Amazon</a:t>
            </a:r>
          </a:p>
          <a:p>
            <a:pPr lvl="1"/>
            <a:r>
              <a:rPr lang="en-US" altLang="en-US" sz="2000" dirty="0"/>
              <a:t>Architecture – Superconducting, Trapped Ion, Photonic</a:t>
            </a:r>
          </a:p>
          <a:p>
            <a:pPr lvl="1"/>
            <a:r>
              <a:rPr lang="en-US" altLang="en-US" sz="2000" dirty="0"/>
              <a:t>Platform -  </a:t>
            </a:r>
            <a:r>
              <a:rPr lang="en-US" altLang="en-US" sz="2000" dirty="0" err="1"/>
              <a:t>Braket</a:t>
            </a:r>
            <a:endParaRPr lang="en-US" altLang="en-US" sz="2000" dirty="0"/>
          </a:p>
          <a:p>
            <a:r>
              <a:rPr lang="en-US" altLang="en-US" sz="2000" b="1" dirty="0"/>
              <a:t>Xanadu</a:t>
            </a:r>
          </a:p>
          <a:p>
            <a:pPr lvl="1"/>
            <a:r>
              <a:rPr lang="en-US" altLang="en-US" sz="2000" dirty="0"/>
              <a:t>Architecture - Photonic</a:t>
            </a:r>
          </a:p>
          <a:p>
            <a:pPr lvl="1"/>
            <a:r>
              <a:rPr lang="en-US" altLang="en-US" sz="2000" dirty="0"/>
              <a:t>Platform -  </a:t>
            </a:r>
            <a:r>
              <a:rPr lang="en-US" altLang="en-US" sz="2000" dirty="0" err="1"/>
              <a:t>Pennylane</a:t>
            </a:r>
            <a:r>
              <a:rPr lang="en-US" altLang="en-US" sz="2000" dirty="0"/>
              <a:t>, Strawberry Fields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F0DA6-A7A5-78FE-578F-0FBCE95F1136}"/>
              </a:ext>
            </a:extLst>
          </p:cNvPr>
          <p:cNvSpPr txBox="1">
            <a:spLocks/>
          </p:cNvSpPr>
          <p:nvPr/>
        </p:nvSpPr>
        <p:spPr>
          <a:xfrm>
            <a:off x="914400" y="614974"/>
            <a:ext cx="8229600" cy="6837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Quantum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Frameworks</a:t>
            </a:r>
            <a:endParaRPr lang="en-I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AB05FF-0481-D80F-E024-ADE14371BD47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23</a:t>
            </a:fld>
            <a:endParaRPr lang="en-US" sz="1000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3AC0A95E-4B7C-4CF3-AAD6-CA61AC84FD95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42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CB4E-1B70-4607-95AD-5F85F0A8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38199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qubit, physically?</a:t>
            </a:r>
            <a:endParaRPr lang="en-C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77817-6974-4E42-99FC-FE539A7B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01706"/>
            <a:ext cx="7772400" cy="4114800"/>
          </a:xfrm>
        </p:spPr>
        <p:txBody>
          <a:bodyPr>
            <a:normAutofit fontScale="85000" lnSpcReduction="20000"/>
          </a:bodyPr>
          <a:lstStyle/>
          <a:p>
            <a:r>
              <a:rPr lang="en-CA" sz="2400" dirty="0"/>
              <a:t>It must be, in some sense, small enough to be quantum mechanical (which is why QC is usually nanoscale)</a:t>
            </a:r>
          </a:p>
          <a:p>
            <a:r>
              <a:rPr lang="en-CA" sz="2400" dirty="0"/>
              <a:t>Some examples:</a:t>
            </a:r>
          </a:p>
          <a:p>
            <a:pPr lvl="1"/>
            <a:r>
              <a:rPr lang="en-CA" sz="2000" dirty="0"/>
              <a:t> Photons (N. B. NIST QKD testbed)</a:t>
            </a:r>
          </a:p>
          <a:p>
            <a:pPr lvl="1"/>
            <a:r>
              <a:rPr lang="en-CA" sz="2000" dirty="0"/>
              <a:t> Quantum Dots</a:t>
            </a:r>
          </a:p>
          <a:p>
            <a:pPr lvl="1"/>
            <a:r>
              <a:rPr lang="en-CA" sz="2000" dirty="0"/>
              <a:t> Single Cooper-Pair Boxes</a:t>
            </a:r>
          </a:p>
          <a:p>
            <a:pPr lvl="1"/>
            <a:r>
              <a:rPr lang="en-CA" sz="2000" dirty="0"/>
              <a:t> Josephson-Junction Circuits (N. B. </a:t>
            </a:r>
            <a:r>
              <a:rPr lang="en-CA" sz="2000" dirty="0" err="1"/>
              <a:t>Martinis’s</a:t>
            </a:r>
            <a:r>
              <a:rPr lang="en-CA" sz="2000" dirty="0"/>
              <a:t> program)</a:t>
            </a:r>
          </a:p>
          <a:p>
            <a:pPr lvl="1"/>
            <a:r>
              <a:rPr lang="en-CA" sz="2000" dirty="0"/>
              <a:t> Nuclear spins in liquids</a:t>
            </a:r>
          </a:p>
          <a:p>
            <a:pPr lvl="1"/>
            <a:r>
              <a:rPr lang="en-CA" sz="2000" dirty="0"/>
              <a:t> Electron/nuclear spins in solids</a:t>
            </a:r>
          </a:p>
          <a:p>
            <a:pPr lvl="1"/>
            <a:r>
              <a:rPr lang="en-CA" sz="2000" dirty="0"/>
              <a:t> Single Isolated Ions (N. B. </a:t>
            </a:r>
            <a:r>
              <a:rPr lang="en-CA" sz="2000" dirty="0" err="1"/>
              <a:t>Wineland’s</a:t>
            </a:r>
            <a:r>
              <a:rPr lang="en-CA" sz="2000" dirty="0"/>
              <a:t> program)</a:t>
            </a:r>
          </a:p>
          <a:p>
            <a:pPr lvl="1"/>
            <a:r>
              <a:rPr lang="en-CA" sz="2000" dirty="0"/>
              <a:t> Single Isolated Atoms</a:t>
            </a:r>
          </a:p>
          <a:p>
            <a:pPr lvl="1"/>
            <a:r>
              <a:rPr lang="en-CA" sz="2000" dirty="0"/>
              <a:t> etc.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4000B7-E675-6697-2B98-F9EC0A63CCEE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24</a:t>
            </a:fld>
            <a:endParaRPr lang="en-US" sz="1000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075960DD-083C-FCA6-6004-9020C46B16F1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69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FB70-9940-43CD-9584-2CC90B5F6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6947127" cy="3488266"/>
          </a:xfrm>
        </p:spPr>
        <p:txBody>
          <a:bodyPr>
            <a:norm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Photonic Quantum Computer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BBDCC6-C602-C3D6-DF94-4B73D41C2CF1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25</a:t>
            </a:fld>
            <a:endParaRPr lang="en-US" sz="1000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922DDF76-97FB-2490-126A-DE9EA993DE98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33849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AB2B-8B17-4F47-A0BA-6959BA8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Quantum Circuit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783388" cy="4525963"/>
          </a:xfr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C95AFF-95EB-5D01-70C6-320F619010C4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26</a:t>
            </a:fld>
            <a:endParaRPr lang="en-US" sz="1000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5155AFA3-1326-E069-A981-FE3679B1A38F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1937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905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Quantum Circuit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7642557" cy="4525963"/>
          </a:xfr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F718AE-7431-BBA5-75A9-920AFDC1783F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27</a:t>
            </a:fld>
            <a:endParaRPr lang="en-US" sz="1000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7A4D6BD-868C-2A40-A40C-6F074811ABF1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14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2F84-B4F6-46EB-BF4F-8D782468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3819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 as Qubits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503675-254A-4E29-A629-1E22F03C3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447800"/>
            <a:ext cx="6515100" cy="3094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B08E04-397D-4B07-BFC4-F652CBBBA527}"/>
              </a:ext>
            </a:extLst>
          </p:cNvPr>
          <p:cNvSpPr txBox="1"/>
          <p:nvPr/>
        </p:nvSpPr>
        <p:spPr>
          <a:xfrm>
            <a:off x="1157816" y="4694873"/>
            <a:ext cx="77046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(a) A qubit — a quantum 'bit' of information — can be encoded using the horizontal (|H〉) and vertical (|V〉) polarization of a single photon. (b) An arbitrary state of a qubit can be represented on the Bloch sphere (known as the </a:t>
            </a:r>
            <a:r>
              <a:rPr lang="en-US" sz="1200" dirty="0" err="1"/>
              <a:t>Poincaré</a:t>
            </a:r>
            <a:r>
              <a:rPr lang="en-US" sz="1200" dirty="0"/>
              <a:t> sphere in optics). Examples of diagonal (D), anti-diagonal (A), right circular (R) and left circular (L) are shown. (c) A half-waveplate (λ/2) can be used to rotate the qubit's polarization. (d) A polarization-encoded qubit can be interconverted to a path-encoded qubit through a polarizing beam splitter (PBS).</a:t>
            </a:r>
            <a:endParaRPr lang="en-CA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98E60-DF49-434C-AEDD-74C551748A10}"/>
              </a:ext>
            </a:extLst>
          </p:cNvPr>
          <p:cNvSpPr txBox="1"/>
          <p:nvPr/>
        </p:nvSpPr>
        <p:spPr>
          <a:xfrm>
            <a:off x="1157816" y="5710536"/>
            <a:ext cx="5743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hlinkClick r:id="rId3"/>
              </a:rPr>
              <a:t>Photonic quantum technologies, Nature Photonics, 2009</a:t>
            </a:r>
            <a:endParaRPr lang="en-CA" sz="160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DB2463-6710-08C2-F3AE-232564DEE189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28</a:t>
            </a:fld>
            <a:endParaRPr lang="en-US" sz="1000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4EE7E636-3920-BAA3-52FC-475E1A4DF2DA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7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D4B2-5B32-4D01-850F-E577C6A87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Conducting Quantum Universal Gate Computer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76950E-73EE-D4FD-2110-229CBD3131C8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29</a:t>
            </a:fld>
            <a:endParaRPr lang="en-US" sz="1000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4F359B3-06C9-5D2D-3009-CABB6EA5B955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24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90600" y="614974"/>
            <a:ext cx="3657600" cy="683700"/>
          </a:xfrm>
        </p:spPr>
        <p:txBody>
          <a:bodyPr/>
          <a:lstStyle/>
          <a:p>
            <a:r>
              <a:rPr lang="en-US" sz="44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Layout</a:t>
            </a:r>
            <a:r>
              <a:rPr lang="en-US" dirty="0"/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idx="1"/>
          </p:nvPr>
        </p:nvSpPr>
        <p:spPr>
          <a:xfrm>
            <a:off x="762000" y="1485450"/>
            <a:ext cx="8229600" cy="4862400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real IBMQ machine</a:t>
            </a:r>
          </a:p>
          <a:p>
            <a:pPr lv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do we need a Quantum Computer?</a:t>
            </a:r>
          </a:p>
          <a:p>
            <a:pPr lv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Brief Introduction</a:t>
            </a:r>
          </a:p>
          <a:p>
            <a:pPr lv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Classical Bits vs. Qubits</a:t>
            </a:r>
          </a:p>
          <a:p>
            <a:pPr lv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Quantum Superposition</a:t>
            </a:r>
          </a:p>
          <a:p>
            <a:pPr lv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Quantum Entanglement</a:t>
            </a:r>
          </a:p>
          <a:p>
            <a:pPr lv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Quantum Gates</a:t>
            </a:r>
          </a:p>
          <a:p>
            <a:pPr lv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Quantum Computer Architectures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E5D1317-C6CB-3749-760D-1EF5401CCAC5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3</a:t>
            </a:fld>
            <a:endParaRPr lang="en-US" sz="1000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395E1A10-FE16-759A-0B3B-4556E10E453C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7005-6BE5-4863-8F5C-E779B404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3819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Josephson Tunnel Junction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02AC4-624B-4C5C-A057-B564B3E70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4" t="36667" r="25832" b="10000"/>
          <a:stretch/>
        </p:blipFill>
        <p:spPr>
          <a:xfrm>
            <a:off x="1173480" y="1524000"/>
            <a:ext cx="7543800" cy="405338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4E1FDE-9111-58D2-1274-AE462AD5A953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30</a:t>
            </a:fld>
            <a:endParaRPr lang="en-US" sz="1000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9A15450F-677E-B0CC-6089-DD135879F75B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2437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408B-CE26-42E1-859A-4BDA09FA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61999"/>
          </a:xfrm>
        </p:spPr>
        <p:txBody>
          <a:bodyPr>
            <a:normAutofit/>
          </a:bodyPr>
          <a:lstStyle/>
          <a:p>
            <a:pPr algn="just"/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Cooper-pairs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14DA7-3E9D-A3CC-5CF8-1E350B0FC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394" y="829178"/>
            <a:ext cx="7800806" cy="5338123"/>
          </a:xfrm>
        </p:spPr>
        <p:txBody>
          <a:bodyPr>
            <a:normAutofit/>
          </a:bodyPr>
          <a:lstStyle/>
          <a:p>
            <a:pPr algn="just">
              <a:tabLst>
                <a:tab pos="4030663" algn="l"/>
                <a:tab pos="4124325" algn="l"/>
              </a:tabLst>
            </a:pPr>
            <a:r>
              <a:rPr lang="en-US" sz="1600" dirty="0">
                <a:sym typeface="Times New Roman"/>
              </a:rPr>
              <a:t>In quantum computing, a charge qubit (also known as Cooper-pair box) is a qubit whose basis states are charge states (i.e. states representing the </a:t>
            </a:r>
            <a:r>
              <a:rPr lang="en-US" sz="1600" dirty="0">
                <a:solidFill>
                  <a:srgbClr val="00B050"/>
                </a:solidFill>
                <a:sym typeface="Times New Roman"/>
              </a:rPr>
              <a:t>presence</a:t>
            </a:r>
            <a:r>
              <a:rPr lang="en-US" sz="1600" dirty="0">
                <a:sym typeface="Times New Roman"/>
              </a:rPr>
              <a:t> or </a:t>
            </a:r>
            <a:r>
              <a:rPr lang="en-US" sz="1600" dirty="0">
                <a:solidFill>
                  <a:srgbClr val="FF0000"/>
                </a:solidFill>
                <a:sym typeface="Times New Roman"/>
              </a:rPr>
              <a:t>absence</a:t>
            </a:r>
            <a:r>
              <a:rPr lang="en-US" sz="1600" dirty="0">
                <a:sym typeface="Times New Roman"/>
              </a:rPr>
              <a:t> of excess Cooper pairs in the island).</a:t>
            </a:r>
          </a:p>
          <a:p>
            <a:pPr lvl="1" algn="just">
              <a:tabLst>
                <a:tab pos="4030663" algn="l"/>
                <a:tab pos="4124325" algn="l"/>
              </a:tabLst>
            </a:pPr>
            <a:r>
              <a:rPr lang="en-US" sz="1400" dirty="0"/>
              <a:t>A charge qubit is formed by a tiny superconducting island coupled by a Josephson junction (or, practically, superconducting tunnel junction) to a superconducting reservoir. </a:t>
            </a:r>
          </a:p>
          <a:p>
            <a:pPr lvl="1" algn="just">
              <a:tabLst>
                <a:tab pos="4030663" algn="l"/>
                <a:tab pos="4124325" algn="l"/>
              </a:tabLst>
            </a:pPr>
            <a:r>
              <a:rPr lang="en-US" sz="1400" dirty="0"/>
              <a:t>The qubit's state is determined by the number of Cooper pairs that have tunneled across the junction.</a:t>
            </a:r>
          </a:p>
          <a:p>
            <a:pPr lvl="1" algn="just">
              <a:tabLst>
                <a:tab pos="4030663" algn="l"/>
                <a:tab pos="4124325" algn="l"/>
              </a:tabLst>
            </a:pPr>
            <a:endParaRPr lang="en-US" sz="1400" dirty="0"/>
          </a:p>
          <a:p>
            <a:pPr algn="just">
              <a:tabLst>
                <a:tab pos="4030663" algn="l"/>
                <a:tab pos="4124325" algn="l"/>
              </a:tabLst>
            </a:pPr>
            <a:r>
              <a:rPr lang="en-US" sz="1600" dirty="0"/>
              <a:t>A </a:t>
            </a:r>
            <a:r>
              <a:rPr lang="en-US" sz="1600" b="1" dirty="0" err="1">
                <a:solidFill>
                  <a:srgbClr val="7030A0"/>
                </a:solidFill>
              </a:rPr>
              <a:t>transmon</a:t>
            </a:r>
            <a:r>
              <a:rPr lang="en-US" sz="1600" dirty="0"/>
              <a:t> [transmission line shunted plasma oscillation qubit] is a type of superconducting charge qubit designed to have reduced sensitivity to charge noise. </a:t>
            </a:r>
          </a:p>
          <a:p>
            <a:pPr lvl="1" algn="just">
              <a:tabLst>
                <a:tab pos="4030663" algn="l"/>
                <a:tab pos="4124325" algn="l"/>
              </a:tabLst>
            </a:pPr>
            <a:r>
              <a:rPr lang="en-US" sz="1400" dirty="0"/>
              <a:t>a Cooper-pair box "where the two superconductors are also capacitively shunted to decrease the sensitivity to charge noise while maintaining a sufficient anharmonicity for selective qubit control.”</a:t>
            </a:r>
          </a:p>
          <a:p>
            <a:pPr algn="just">
              <a:tabLst>
                <a:tab pos="4030663" algn="l"/>
                <a:tab pos="4124325" algn="l"/>
              </a:tabLst>
            </a:pPr>
            <a:endParaRPr lang="en-IN" sz="1800" dirty="0"/>
          </a:p>
          <a:p>
            <a:pPr algn="just">
              <a:tabLst>
                <a:tab pos="4030663" algn="l"/>
                <a:tab pos="4124325" algn="l"/>
              </a:tabLst>
            </a:pPr>
            <a:endParaRPr lang="en-IN" sz="24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09BE41-C682-5C43-569F-E2FDEA6F92A7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31</a:t>
            </a:fld>
            <a:endParaRPr lang="en-US" sz="1000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C9F3C755-52A2-7284-1A80-40C5233D0E87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A13AD77-BBF4-6A46-1852-0C0515033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70" y="4952524"/>
            <a:ext cx="1260190" cy="12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A68C1C-F199-D6F8-6708-E24CE6CB951C}"/>
              </a:ext>
            </a:extLst>
          </p:cNvPr>
          <p:cNvSpPr txBox="1"/>
          <p:nvPr/>
        </p:nvSpPr>
        <p:spPr>
          <a:xfrm>
            <a:off x="4013409" y="5181600"/>
            <a:ext cx="482579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device consisting of four </a:t>
            </a:r>
            <a:r>
              <a:rPr lang="en-US" sz="11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transmon</a:t>
            </a:r>
            <a:r>
              <a:rPr lang="en-US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qubits, four </a:t>
            </a:r>
            <a:r>
              <a:rPr lang="en-US" sz="11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quantum buses</a:t>
            </a:r>
            <a:r>
              <a:rPr lang="en-US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four readout </a:t>
            </a:r>
            <a:r>
              <a:rPr lang="en-US" sz="11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resonators</a:t>
            </a:r>
            <a:r>
              <a:rPr lang="en-US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fabricated by </a:t>
            </a:r>
            <a:r>
              <a:rPr lang="en-US" sz="11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IBM</a:t>
            </a:r>
            <a:r>
              <a:rPr lang="en-US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published in </a:t>
            </a:r>
            <a:r>
              <a:rPr lang="en-US" sz="1100" b="0" i="1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npj</a:t>
            </a:r>
            <a:r>
              <a:rPr lang="en-US" sz="1100" b="0" i="1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 Quantum Information</a:t>
            </a:r>
            <a:r>
              <a:rPr lang="en-US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January 2017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40806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2888F9-34BF-4D4F-B457-B55DA667A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64" b="11111"/>
          <a:stretch/>
        </p:blipFill>
        <p:spPr>
          <a:xfrm>
            <a:off x="579879" y="1676400"/>
            <a:ext cx="8509173" cy="363412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FB3B8D-D672-E151-DFFF-8FCD2F27D112}"/>
              </a:ext>
            </a:extLst>
          </p:cNvPr>
          <p:cNvSpPr txBox="1">
            <a:spLocks/>
          </p:cNvSpPr>
          <p:nvPr/>
        </p:nvSpPr>
        <p:spPr>
          <a:xfrm>
            <a:off x="982133" y="457201"/>
            <a:ext cx="7704667" cy="7619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 IBM Quantum Technology</a:t>
            </a:r>
            <a:endParaRPr lang="en-C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4BBEFD-F9FE-6546-5AFC-E7BE964E966E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32</a:t>
            </a:fld>
            <a:endParaRPr lang="en-US" sz="1000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688EFF6-C474-0B6B-16A1-1B9013F04C25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674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0DBC-5E68-4BA9-9115-581638070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Annealer </a:t>
            </a:r>
            <a:br>
              <a:rPr lang="en-C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(D-Wave)</a:t>
            </a:r>
            <a:br>
              <a:rPr lang="en-C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0E9B2D-5151-D094-9A71-54F92BD00634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33</a:t>
            </a:fld>
            <a:endParaRPr lang="en-US" sz="1000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B21C4E6-E67C-FDD4-78D2-9D236AA748EF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2448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DEC6A54-4BAC-47E3-9243-F1A35194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54" y="609600"/>
            <a:ext cx="4428068" cy="912812"/>
          </a:xfrm>
        </p:spPr>
        <p:txBody>
          <a:bodyPr>
            <a:normAutofit/>
          </a:bodyPr>
          <a:lstStyle/>
          <a:p>
            <a:pPr algn="just"/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Annealing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B116-BDEB-4B7B-A30B-8F9320175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87" y="1304131"/>
            <a:ext cx="4169513" cy="41060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600" dirty="0"/>
              <a:t>Classical (and classic) optimization approach</a:t>
            </a:r>
          </a:p>
          <a:p>
            <a:pPr>
              <a:defRPr/>
            </a:pPr>
            <a:r>
              <a:rPr lang="en-US" sz="1600" dirty="0"/>
              <a:t>Find the coordinates of the minimum value in an energy landscape</a:t>
            </a:r>
          </a:p>
          <a:p>
            <a:pPr>
              <a:defRPr/>
            </a:pPr>
            <a:r>
              <a:rPr lang="en-US" sz="1600" dirty="0"/>
              <a:t>Conceptual approach</a:t>
            </a:r>
          </a:p>
          <a:p>
            <a:pPr lvl="1">
              <a:buFont typeface="Arial" charset="0"/>
              <a:buChar char="—"/>
              <a:defRPr/>
            </a:pPr>
            <a:r>
              <a:rPr lang="en-US" sz="1400" dirty="0">
                <a:ea typeface="+mn-ea"/>
                <a:cs typeface="+mn-cs"/>
              </a:rPr>
              <a:t>Drop a bunch of rubber balls on the landscape, evaluating the function wherever they hit</a:t>
            </a:r>
          </a:p>
          <a:p>
            <a:pPr lvl="1">
              <a:buFont typeface="Arial" charset="0"/>
              <a:buChar char="—"/>
              <a:defRPr/>
            </a:pPr>
            <a:r>
              <a:rPr lang="en-US" sz="1400" dirty="0">
                <a:ea typeface="+mn-ea"/>
                <a:cs typeface="+mn-cs"/>
              </a:rPr>
              <a:t>Hope that one of the balls will bounce and roll downhill to the global minimum</a:t>
            </a:r>
          </a:p>
          <a:p>
            <a:pPr>
              <a:defRPr/>
            </a:pPr>
            <a:r>
              <a:rPr lang="en-US" sz="1600" dirty="0"/>
              <a:t>Challenge: Commonly get stuck in a local minimum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8BD8EB4-A35E-4811-BDA1-97CDA2C9773F}"/>
              </a:ext>
            </a:extLst>
          </p:cNvPr>
          <p:cNvSpPr/>
          <p:nvPr/>
        </p:nvSpPr>
        <p:spPr>
          <a:xfrm>
            <a:off x="533400" y="3487737"/>
            <a:ext cx="4632325" cy="2060575"/>
          </a:xfrm>
          <a:custGeom>
            <a:avLst/>
            <a:gdLst>
              <a:gd name="connsiteX0" fmla="*/ 0 w 4631961"/>
              <a:gd name="connsiteY0" fmla="*/ 1283904 h 2317417"/>
              <a:gd name="connsiteX1" fmla="*/ 652072 w 4631961"/>
              <a:gd name="connsiteY1" fmla="*/ 1313885 h 2317417"/>
              <a:gd name="connsiteX2" fmla="*/ 861934 w 4631961"/>
              <a:gd name="connsiteY2" fmla="*/ 1666153 h 2317417"/>
              <a:gd name="connsiteX3" fmla="*/ 1146747 w 4631961"/>
              <a:gd name="connsiteY3" fmla="*/ 1681144 h 2317417"/>
              <a:gd name="connsiteX4" fmla="*/ 1206708 w 4631961"/>
              <a:gd name="connsiteY4" fmla="*/ 204612 h 2317417"/>
              <a:gd name="connsiteX5" fmla="*/ 1304144 w 4631961"/>
              <a:gd name="connsiteY5" fmla="*/ 219603 h 2317417"/>
              <a:gd name="connsiteX6" fmla="*/ 1461541 w 4631961"/>
              <a:gd name="connsiteY6" fmla="*/ 2130848 h 2317417"/>
              <a:gd name="connsiteX7" fmla="*/ 1633928 w 4631961"/>
              <a:gd name="connsiteY7" fmla="*/ 2115858 h 2317417"/>
              <a:gd name="connsiteX8" fmla="*/ 1738859 w 4631961"/>
              <a:gd name="connsiteY8" fmla="*/ 991596 h 2317417"/>
              <a:gd name="connsiteX9" fmla="*/ 2076138 w 4631961"/>
              <a:gd name="connsiteY9" fmla="*/ 1411321 h 2317417"/>
              <a:gd name="connsiteX10" fmla="*/ 2383436 w 4631961"/>
              <a:gd name="connsiteY10" fmla="*/ 939130 h 2317417"/>
              <a:gd name="connsiteX11" fmla="*/ 2675744 w 4631961"/>
              <a:gd name="connsiteY11" fmla="*/ 1778580 h 2317417"/>
              <a:gd name="connsiteX12" fmla="*/ 2938072 w 4631961"/>
              <a:gd name="connsiteY12" fmla="*/ 376999 h 2317417"/>
              <a:gd name="connsiteX13" fmla="*/ 3275351 w 4631961"/>
              <a:gd name="connsiteY13" fmla="*/ 429465 h 2317417"/>
              <a:gd name="connsiteX14" fmla="*/ 3500203 w 4631961"/>
              <a:gd name="connsiteY14" fmla="*/ 1733609 h 2317417"/>
              <a:gd name="connsiteX15" fmla="*/ 3919928 w 4631961"/>
              <a:gd name="connsiteY15" fmla="*/ 1741104 h 2317417"/>
              <a:gd name="connsiteX16" fmla="*/ 4167265 w 4631961"/>
              <a:gd name="connsiteY16" fmla="*/ 894160 h 2317417"/>
              <a:gd name="connsiteX17" fmla="*/ 4631961 w 4631961"/>
              <a:gd name="connsiteY17" fmla="*/ 841694 h 2317417"/>
              <a:gd name="connsiteX0" fmla="*/ 0 w 4631961"/>
              <a:gd name="connsiteY0" fmla="*/ 1283904 h 2317417"/>
              <a:gd name="connsiteX1" fmla="*/ 652072 w 4631961"/>
              <a:gd name="connsiteY1" fmla="*/ 1313885 h 2317417"/>
              <a:gd name="connsiteX2" fmla="*/ 861934 w 4631961"/>
              <a:gd name="connsiteY2" fmla="*/ 1666153 h 2317417"/>
              <a:gd name="connsiteX3" fmla="*/ 1146747 w 4631961"/>
              <a:gd name="connsiteY3" fmla="*/ 1681144 h 2317417"/>
              <a:gd name="connsiteX4" fmla="*/ 1206708 w 4631961"/>
              <a:gd name="connsiteY4" fmla="*/ 204612 h 2317417"/>
              <a:gd name="connsiteX5" fmla="*/ 1304144 w 4631961"/>
              <a:gd name="connsiteY5" fmla="*/ 219603 h 2317417"/>
              <a:gd name="connsiteX6" fmla="*/ 1461541 w 4631961"/>
              <a:gd name="connsiteY6" fmla="*/ 2130848 h 2317417"/>
              <a:gd name="connsiteX7" fmla="*/ 1633928 w 4631961"/>
              <a:gd name="connsiteY7" fmla="*/ 2115858 h 2317417"/>
              <a:gd name="connsiteX8" fmla="*/ 1738859 w 4631961"/>
              <a:gd name="connsiteY8" fmla="*/ 991596 h 2317417"/>
              <a:gd name="connsiteX9" fmla="*/ 2076138 w 4631961"/>
              <a:gd name="connsiteY9" fmla="*/ 1411321 h 2317417"/>
              <a:gd name="connsiteX10" fmla="*/ 2383436 w 4631961"/>
              <a:gd name="connsiteY10" fmla="*/ 939130 h 2317417"/>
              <a:gd name="connsiteX11" fmla="*/ 2675744 w 4631961"/>
              <a:gd name="connsiteY11" fmla="*/ 1778580 h 2317417"/>
              <a:gd name="connsiteX12" fmla="*/ 2938072 w 4631961"/>
              <a:gd name="connsiteY12" fmla="*/ 376999 h 2317417"/>
              <a:gd name="connsiteX13" fmla="*/ 3275351 w 4631961"/>
              <a:gd name="connsiteY13" fmla="*/ 429465 h 2317417"/>
              <a:gd name="connsiteX14" fmla="*/ 3500203 w 4631961"/>
              <a:gd name="connsiteY14" fmla="*/ 1733609 h 2317417"/>
              <a:gd name="connsiteX15" fmla="*/ 3919928 w 4631961"/>
              <a:gd name="connsiteY15" fmla="*/ 1741104 h 2317417"/>
              <a:gd name="connsiteX16" fmla="*/ 4167265 w 4631961"/>
              <a:gd name="connsiteY16" fmla="*/ 894160 h 2317417"/>
              <a:gd name="connsiteX17" fmla="*/ 4631961 w 4631961"/>
              <a:gd name="connsiteY17" fmla="*/ 841694 h 2317417"/>
              <a:gd name="connsiteX0" fmla="*/ 0 w 4631961"/>
              <a:gd name="connsiteY0" fmla="*/ 1283904 h 2317417"/>
              <a:gd name="connsiteX1" fmla="*/ 652072 w 4631961"/>
              <a:gd name="connsiteY1" fmla="*/ 1313885 h 2317417"/>
              <a:gd name="connsiteX2" fmla="*/ 1146747 w 4631961"/>
              <a:gd name="connsiteY2" fmla="*/ 1681144 h 2317417"/>
              <a:gd name="connsiteX3" fmla="*/ 1206708 w 4631961"/>
              <a:gd name="connsiteY3" fmla="*/ 204612 h 2317417"/>
              <a:gd name="connsiteX4" fmla="*/ 1304144 w 4631961"/>
              <a:gd name="connsiteY4" fmla="*/ 219603 h 2317417"/>
              <a:gd name="connsiteX5" fmla="*/ 1461541 w 4631961"/>
              <a:gd name="connsiteY5" fmla="*/ 2130848 h 2317417"/>
              <a:gd name="connsiteX6" fmla="*/ 1633928 w 4631961"/>
              <a:gd name="connsiteY6" fmla="*/ 2115858 h 2317417"/>
              <a:gd name="connsiteX7" fmla="*/ 1738859 w 4631961"/>
              <a:gd name="connsiteY7" fmla="*/ 991596 h 2317417"/>
              <a:gd name="connsiteX8" fmla="*/ 2076138 w 4631961"/>
              <a:gd name="connsiteY8" fmla="*/ 1411321 h 2317417"/>
              <a:gd name="connsiteX9" fmla="*/ 2383436 w 4631961"/>
              <a:gd name="connsiteY9" fmla="*/ 939130 h 2317417"/>
              <a:gd name="connsiteX10" fmla="*/ 2675744 w 4631961"/>
              <a:gd name="connsiteY10" fmla="*/ 1778580 h 2317417"/>
              <a:gd name="connsiteX11" fmla="*/ 2938072 w 4631961"/>
              <a:gd name="connsiteY11" fmla="*/ 376999 h 2317417"/>
              <a:gd name="connsiteX12" fmla="*/ 3275351 w 4631961"/>
              <a:gd name="connsiteY12" fmla="*/ 429465 h 2317417"/>
              <a:gd name="connsiteX13" fmla="*/ 3500203 w 4631961"/>
              <a:gd name="connsiteY13" fmla="*/ 1733609 h 2317417"/>
              <a:gd name="connsiteX14" fmla="*/ 3919928 w 4631961"/>
              <a:gd name="connsiteY14" fmla="*/ 1741104 h 2317417"/>
              <a:gd name="connsiteX15" fmla="*/ 4167265 w 4631961"/>
              <a:gd name="connsiteY15" fmla="*/ 894160 h 2317417"/>
              <a:gd name="connsiteX16" fmla="*/ 4631961 w 4631961"/>
              <a:gd name="connsiteY16" fmla="*/ 841694 h 2317417"/>
              <a:gd name="connsiteX0" fmla="*/ 0 w 4631961"/>
              <a:gd name="connsiteY0" fmla="*/ 1283904 h 2317417"/>
              <a:gd name="connsiteX1" fmla="*/ 652072 w 4631961"/>
              <a:gd name="connsiteY1" fmla="*/ 1313885 h 2317417"/>
              <a:gd name="connsiteX2" fmla="*/ 1146747 w 4631961"/>
              <a:gd name="connsiteY2" fmla="*/ 1681144 h 2317417"/>
              <a:gd name="connsiteX3" fmla="*/ 1206708 w 4631961"/>
              <a:gd name="connsiteY3" fmla="*/ 204612 h 2317417"/>
              <a:gd name="connsiteX4" fmla="*/ 1304144 w 4631961"/>
              <a:gd name="connsiteY4" fmla="*/ 219603 h 2317417"/>
              <a:gd name="connsiteX5" fmla="*/ 1461541 w 4631961"/>
              <a:gd name="connsiteY5" fmla="*/ 2130848 h 2317417"/>
              <a:gd name="connsiteX6" fmla="*/ 1633928 w 4631961"/>
              <a:gd name="connsiteY6" fmla="*/ 2115858 h 2317417"/>
              <a:gd name="connsiteX7" fmla="*/ 1738859 w 4631961"/>
              <a:gd name="connsiteY7" fmla="*/ 991596 h 2317417"/>
              <a:gd name="connsiteX8" fmla="*/ 2076138 w 4631961"/>
              <a:gd name="connsiteY8" fmla="*/ 1411321 h 2317417"/>
              <a:gd name="connsiteX9" fmla="*/ 2383436 w 4631961"/>
              <a:gd name="connsiteY9" fmla="*/ 939130 h 2317417"/>
              <a:gd name="connsiteX10" fmla="*/ 2675744 w 4631961"/>
              <a:gd name="connsiteY10" fmla="*/ 1778580 h 2317417"/>
              <a:gd name="connsiteX11" fmla="*/ 2938072 w 4631961"/>
              <a:gd name="connsiteY11" fmla="*/ 376999 h 2317417"/>
              <a:gd name="connsiteX12" fmla="*/ 3275351 w 4631961"/>
              <a:gd name="connsiteY12" fmla="*/ 429465 h 2317417"/>
              <a:gd name="connsiteX13" fmla="*/ 3500203 w 4631961"/>
              <a:gd name="connsiteY13" fmla="*/ 1733609 h 2317417"/>
              <a:gd name="connsiteX14" fmla="*/ 3919928 w 4631961"/>
              <a:gd name="connsiteY14" fmla="*/ 1741104 h 2317417"/>
              <a:gd name="connsiteX15" fmla="*/ 4167265 w 4631961"/>
              <a:gd name="connsiteY15" fmla="*/ 894160 h 2317417"/>
              <a:gd name="connsiteX16" fmla="*/ 4631961 w 4631961"/>
              <a:gd name="connsiteY16" fmla="*/ 841694 h 2317417"/>
              <a:gd name="connsiteX0" fmla="*/ 0 w 4631961"/>
              <a:gd name="connsiteY0" fmla="*/ 1146748 h 2156365"/>
              <a:gd name="connsiteX1" fmla="*/ 652072 w 4631961"/>
              <a:gd name="connsiteY1" fmla="*/ 1176729 h 2156365"/>
              <a:gd name="connsiteX2" fmla="*/ 1146747 w 4631961"/>
              <a:gd name="connsiteY2" fmla="*/ 1543988 h 2156365"/>
              <a:gd name="connsiteX3" fmla="*/ 1206708 w 4631961"/>
              <a:gd name="connsiteY3" fmla="*/ 67456 h 2156365"/>
              <a:gd name="connsiteX4" fmla="*/ 1334125 w 4631961"/>
              <a:gd name="connsiteY4" fmla="*/ 427220 h 2156365"/>
              <a:gd name="connsiteX5" fmla="*/ 1461541 w 4631961"/>
              <a:gd name="connsiteY5" fmla="*/ 1993692 h 2156365"/>
              <a:gd name="connsiteX6" fmla="*/ 1633928 w 4631961"/>
              <a:gd name="connsiteY6" fmla="*/ 1978702 h 2156365"/>
              <a:gd name="connsiteX7" fmla="*/ 1738859 w 4631961"/>
              <a:gd name="connsiteY7" fmla="*/ 854440 h 2156365"/>
              <a:gd name="connsiteX8" fmla="*/ 2076138 w 4631961"/>
              <a:gd name="connsiteY8" fmla="*/ 1274165 h 2156365"/>
              <a:gd name="connsiteX9" fmla="*/ 2383436 w 4631961"/>
              <a:gd name="connsiteY9" fmla="*/ 801974 h 2156365"/>
              <a:gd name="connsiteX10" fmla="*/ 2675744 w 4631961"/>
              <a:gd name="connsiteY10" fmla="*/ 1641424 h 2156365"/>
              <a:gd name="connsiteX11" fmla="*/ 2938072 w 4631961"/>
              <a:gd name="connsiteY11" fmla="*/ 239843 h 2156365"/>
              <a:gd name="connsiteX12" fmla="*/ 3275351 w 4631961"/>
              <a:gd name="connsiteY12" fmla="*/ 292309 h 2156365"/>
              <a:gd name="connsiteX13" fmla="*/ 3500203 w 4631961"/>
              <a:gd name="connsiteY13" fmla="*/ 1596453 h 2156365"/>
              <a:gd name="connsiteX14" fmla="*/ 3919928 w 4631961"/>
              <a:gd name="connsiteY14" fmla="*/ 1603948 h 2156365"/>
              <a:gd name="connsiteX15" fmla="*/ 4167265 w 4631961"/>
              <a:gd name="connsiteY15" fmla="*/ 757004 h 2156365"/>
              <a:gd name="connsiteX16" fmla="*/ 4631961 w 4631961"/>
              <a:gd name="connsiteY16" fmla="*/ 704538 h 2156365"/>
              <a:gd name="connsiteX0" fmla="*/ 0 w 4631961"/>
              <a:gd name="connsiteY0" fmla="*/ 1051996 h 2061613"/>
              <a:gd name="connsiteX1" fmla="*/ 652072 w 4631961"/>
              <a:gd name="connsiteY1" fmla="*/ 1081977 h 2061613"/>
              <a:gd name="connsiteX2" fmla="*/ 1146747 w 4631961"/>
              <a:gd name="connsiteY2" fmla="*/ 1449236 h 2061613"/>
              <a:gd name="connsiteX3" fmla="*/ 1206708 w 4631961"/>
              <a:gd name="connsiteY3" fmla="*/ 152586 h 2061613"/>
              <a:gd name="connsiteX4" fmla="*/ 1334125 w 4631961"/>
              <a:gd name="connsiteY4" fmla="*/ 332468 h 2061613"/>
              <a:gd name="connsiteX5" fmla="*/ 1461541 w 4631961"/>
              <a:gd name="connsiteY5" fmla="*/ 1898940 h 2061613"/>
              <a:gd name="connsiteX6" fmla="*/ 1633928 w 4631961"/>
              <a:gd name="connsiteY6" fmla="*/ 1883950 h 2061613"/>
              <a:gd name="connsiteX7" fmla="*/ 1738859 w 4631961"/>
              <a:gd name="connsiteY7" fmla="*/ 759688 h 2061613"/>
              <a:gd name="connsiteX8" fmla="*/ 2076138 w 4631961"/>
              <a:gd name="connsiteY8" fmla="*/ 1179413 h 2061613"/>
              <a:gd name="connsiteX9" fmla="*/ 2383436 w 4631961"/>
              <a:gd name="connsiteY9" fmla="*/ 707222 h 2061613"/>
              <a:gd name="connsiteX10" fmla="*/ 2675744 w 4631961"/>
              <a:gd name="connsiteY10" fmla="*/ 1546672 h 2061613"/>
              <a:gd name="connsiteX11" fmla="*/ 2938072 w 4631961"/>
              <a:gd name="connsiteY11" fmla="*/ 145091 h 2061613"/>
              <a:gd name="connsiteX12" fmla="*/ 3275351 w 4631961"/>
              <a:gd name="connsiteY12" fmla="*/ 197557 h 2061613"/>
              <a:gd name="connsiteX13" fmla="*/ 3500203 w 4631961"/>
              <a:gd name="connsiteY13" fmla="*/ 1501701 h 2061613"/>
              <a:gd name="connsiteX14" fmla="*/ 3919928 w 4631961"/>
              <a:gd name="connsiteY14" fmla="*/ 1509196 h 2061613"/>
              <a:gd name="connsiteX15" fmla="*/ 4167265 w 4631961"/>
              <a:gd name="connsiteY15" fmla="*/ 662252 h 2061613"/>
              <a:gd name="connsiteX16" fmla="*/ 4631961 w 4631961"/>
              <a:gd name="connsiteY16" fmla="*/ 609786 h 20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31961" h="2061613">
                <a:moveTo>
                  <a:pt x="0" y="1051996"/>
                </a:moveTo>
                <a:cubicBezTo>
                  <a:pt x="254208" y="1035132"/>
                  <a:pt x="460948" y="1015770"/>
                  <a:pt x="652072" y="1081977"/>
                </a:cubicBezTo>
                <a:cubicBezTo>
                  <a:pt x="843196" y="1148184"/>
                  <a:pt x="1054308" y="1604135"/>
                  <a:pt x="1146747" y="1449236"/>
                </a:cubicBezTo>
                <a:cubicBezTo>
                  <a:pt x="1239186" y="1294338"/>
                  <a:pt x="1175478" y="338714"/>
                  <a:pt x="1206708" y="152586"/>
                </a:cubicBezTo>
                <a:cubicBezTo>
                  <a:pt x="1237938" y="-33542"/>
                  <a:pt x="1291653" y="41409"/>
                  <a:pt x="1334125" y="332468"/>
                </a:cubicBezTo>
                <a:cubicBezTo>
                  <a:pt x="1376597" y="623527"/>
                  <a:pt x="1411574" y="1640360"/>
                  <a:pt x="1461541" y="1898940"/>
                </a:cubicBezTo>
                <a:cubicBezTo>
                  <a:pt x="1511508" y="2157520"/>
                  <a:pt x="1587708" y="2073825"/>
                  <a:pt x="1633928" y="1883950"/>
                </a:cubicBezTo>
                <a:cubicBezTo>
                  <a:pt x="1680148" y="1694075"/>
                  <a:pt x="1665157" y="877111"/>
                  <a:pt x="1738859" y="759688"/>
                </a:cubicBezTo>
                <a:cubicBezTo>
                  <a:pt x="1812561" y="642265"/>
                  <a:pt x="1968709" y="1188157"/>
                  <a:pt x="2076138" y="1179413"/>
                </a:cubicBezTo>
                <a:cubicBezTo>
                  <a:pt x="2183567" y="1170669"/>
                  <a:pt x="2283502" y="646012"/>
                  <a:pt x="2383436" y="707222"/>
                </a:cubicBezTo>
                <a:cubicBezTo>
                  <a:pt x="2483370" y="768432"/>
                  <a:pt x="2583305" y="1640361"/>
                  <a:pt x="2675744" y="1546672"/>
                </a:cubicBezTo>
                <a:cubicBezTo>
                  <a:pt x="2768183" y="1452984"/>
                  <a:pt x="2838138" y="369943"/>
                  <a:pt x="2938072" y="145091"/>
                </a:cubicBezTo>
                <a:cubicBezTo>
                  <a:pt x="3038006" y="-79761"/>
                  <a:pt x="3181663" y="-28545"/>
                  <a:pt x="3275351" y="197557"/>
                </a:cubicBezTo>
                <a:cubicBezTo>
                  <a:pt x="3369040" y="423659"/>
                  <a:pt x="3392774" y="1283095"/>
                  <a:pt x="3500203" y="1501701"/>
                </a:cubicBezTo>
                <a:cubicBezTo>
                  <a:pt x="3607633" y="1720308"/>
                  <a:pt x="3808751" y="1649104"/>
                  <a:pt x="3919928" y="1509196"/>
                </a:cubicBezTo>
                <a:cubicBezTo>
                  <a:pt x="4031105" y="1369288"/>
                  <a:pt x="4048593" y="812154"/>
                  <a:pt x="4167265" y="662252"/>
                </a:cubicBezTo>
                <a:cubicBezTo>
                  <a:pt x="4285937" y="512350"/>
                  <a:pt x="4458949" y="561068"/>
                  <a:pt x="4631961" y="609786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3F4F0B-52E5-45BC-9AB9-D31EA18B865E}"/>
              </a:ext>
            </a:extLst>
          </p:cNvPr>
          <p:cNvSpPr/>
          <p:nvPr/>
        </p:nvSpPr>
        <p:spPr>
          <a:xfrm>
            <a:off x="2251075" y="1981200"/>
            <a:ext cx="209550" cy="209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AAB07F-D764-8491-DB0C-562217A2C719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34</a:t>
            </a:fld>
            <a:endParaRPr lang="en-US" sz="1000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BA6D79D-4534-80AC-2B98-71A280DAE8D1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A0D09727-C3E2-449F-8757-E53FC74BA9FE}"/>
              </a:ext>
            </a:extLst>
          </p:cNvPr>
          <p:cNvSpPr txBox="1">
            <a:spLocks/>
          </p:cNvSpPr>
          <p:nvPr/>
        </p:nvSpPr>
        <p:spPr>
          <a:xfrm>
            <a:off x="4876800" y="838200"/>
            <a:ext cx="3962400" cy="8381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Mechanics to the Rescue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F07B9789-6A43-4AED-8A41-D73DA3D7D429}"/>
              </a:ext>
            </a:extLst>
          </p:cNvPr>
          <p:cNvSpPr txBox="1">
            <a:spLocks/>
          </p:cNvSpPr>
          <p:nvPr/>
        </p:nvSpPr>
        <p:spPr>
          <a:xfrm>
            <a:off x="5029201" y="1583898"/>
            <a:ext cx="4169514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00" dirty="0"/>
              <a:t>Consider adding a time-dependent transverse field to a 2-local using     Hamiltonian:</a:t>
            </a:r>
          </a:p>
          <a:p>
            <a:endParaRPr lang="en-US" altLang="en-US" sz="1900" dirty="0"/>
          </a:p>
          <a:p>
            <a:endParaRPr lang="en-US" altLang="en-US" sz="1900" dirty="0"/>
          </a:p>
          <a:p>
            <a:endParaRPr lang="en-US" altLang="en-US" sz="1900" dirty="0"/>
          </a:p>
          <a:p>
            <a:endParaRPr lang="en-US" altLang="en-US" sz="1900" dirty="0"/>
          </a:p>
          <a:p>
            <a:endParaRPr lang="en-US" altLang="en-US" sz="1900" dirty="0"/>
          </a:p>
          <a:p>
            <a:endParaRPr lang="en-US" altLang="en-US" sz="1900" dirty="0"/>
          </a:p>
          <a:p>
            <a:endParaRPr lang="en-US" altLang="en-US" sz="1900" dirty="0"/>
          </a:p>
          <a:p>
            <a:r>
              <a:rPr lang="en-US" altLang="en-US" sz="1900" dirty="0"/>
              <a:t>Implication of adiabatic theorem:</a:t>
            </a:r>
            <a:br>
              <a:rPr lang="en-US" altLang="en-US" sz="1900" dirty="0"/>
            </a:br>
            <a:r>
              <a:rPr lang="en-US" altLang="en-US" sz="1900" dirty="0"/>
              <a:t>Let’s gradually decrease the amplitude of the transverse field, Γ(t), from a very large      value to 0 </a:t>
            </a:r>
            <a:r>
              <a:rPr lang="en-US" altLang="en-US" sz="1900" dirty="0">
                <a:sym typeface="Wingdings" panose="05000000000000000000" pitchFamily="2" charset="2"/>
              </a:rPr>
              <a:t></a:t>
            </a:r>
            <a:r>
              <a:rPr lang="en-US" altLang="en-US" sz="1900" dirty="0"/>
              <a:t> should drive the system into the </a:t>
            </a:r>
            <a:r>
              <a:rPr lang="en-US" altLang="en-US" sz="1900" dirty="0">
                <a:solidFill>
                  <a:srgbClr val="FF0000"/>
                </a:solidFill>
              </a:rPr>
              <a:t>ground state of H</a:t>
            </a:r>
            <a:r>
              <a:rPr lang="en-US" altLang="en-US" sz="1900" baseline="-25000" dirty="0">
                <a:solidFill>
                  <a:srgbClr val="FF0000"/>
                </a:solidFill>
              </a:rPr>
              <a:t>0</a:t>
            </a:r>
            <a:endParaRPr lang="en-US" altLang="en-US" sz="1900" dirty="0">
              <a:solidFill>
                <a:srgbClr val="FF0000"/>
              </a:solidFill>
            </a:endParaRPr>
          </a:p>
          <a:p>
            <a:r>
              <a:rPr lang="en-US" altLang="en-US" sz="1900" b="1" dirty="0"/>
              <a:t>The real benefit: quantum tunneling</a:t>
            </a:r>
            <a:endParaRPr lang="en-US" altLang="en-US" sz="2000" b="1" dirty="0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4D719C61-5536-4FB2-B9EE-8027B9B6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22" y="2268110"/>
            <a:ext cx="3548178" cy="217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8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33333E-6 L -0.00017 0.30972 C 0.00608 0.22245 -0.00903 0.04745 0.0184 0.04814 C 0.04583 0.05023 0.03611 0.22639 0.04514 0.31481 C 0.01198 0.24051 -0.01424 0.09097 -0.05399 0.0912 C -0.09392 0.09166 -0.14288 0.26134 -0.18733 0.34745 C -0.18038 0.27361 -0.1882 0.12777 -0.16597 0.12801 C -0.14375 0.12824 -0.15486 0.27407 -0.14931 0.34745 C -0.14149 0.29467 -0.14583 0.18449 -0.12587 0.18819 C -0.1059 0.19074 -0.11927 0.29328 -0.1158 0.34745 C -0.10955 0.30787 -0.1059 0.22847 -0.09618 0.22847 C -0.08663 0.2287 -0.08247 0.27847 -0.07552 0.30347 L -0.10504 0.36458 L -0.08542 0.38819 " pathEditMode="relative" rAng="0" ptsTypes="AAAAAAAAAAAAAA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4950B8D-044D-4D4A-BB9C-D209C6DE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61999"/>
          </a:xfrm>
        </p:spPr>
        <p:txBody>
          <a:bodyPr/>
          <a:lstStyle/>
          <a:p>
            <a:pPr algn="just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Tunneling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DC47-D184-4FE4-B8DE-60728A9D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38200"/>
            <a:ext cx="7772400" cy="31242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Introduced by the Γ(t) (transverse) term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Enables jumping from one classical state (</a:t>
            </a:r>
            <a:r>
              <a:rPr lang="en-US" sz="2000" dirty="0" err="1">
                <a:solidFill>
                  <a:srgbClr val="FF0000"/>
                </a:solidFill>
              </a:rPr>
              <a:t>eigenstate</a:t>
            </a:r>
            <a:r>
              <a:rPr lang="en-US" sz="2000" dirty="0">
                <a:solidFill>
                  <a:srgbClr val="FF0000"/>
                </a:solidFill>
              </a:rPr>
              <a:t> of H</a:t>
            </a:r>
            <a:r>
              <a:rPr lang="en-US" sz="2000" baseline="-25000" dirty="0">
                <a:solidFill>
                  <a:srgbClr val="FF0000"/>
                </a:solidFill>
              </a:rPr>
              <a:t>0</a:t>
            </a:r>
            <a:r>
              <a:rPr lang="en-US" sz="2000" dirty="0">
                <a:solidFill>
                  <a:srgbClr val="FF0000"/>
                </a:solidFill>
              </a:rPr>
              <a:t>) to another</a:t>
            </a:r>
          </a:p>
          <a:p>
            <a:pPr lvl="1">
              <a:buFont typeface="Arial" charset="0"/>
              <a:buChar char="—"/>
              <a:defRPr/>
            </a:pPr>
            <a:r>
              <a:rPr lang="en-US" sz="1800" dirty="0">
                <a:ea typeface="+mn-ea"/>
                <a:cs typeface="+mn-cs"/>
              </a:rPr>
              <a:t>Decreases likelihood of getting stuck in a local minimum</a:t>
            </a:r>
          </a:p>
          <a:p>
            <a:pPr>
              <a:defRPr/>
            </a:pPr>
            <a:r>
              <a:rPr lang="en-US" sz="2000" dirty="0"/>
              <a:t>Unlike simulated annealing, width of energy barrier is important, but height is not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9BC9FB4-4786-488B-906E-68DEF68F8B5B}"/>
              </a:ext>
            </a:extLst>
          </p:cNvPr>
          <p:cNvSpPr/>
          <p:nvPr/>
        </p:nvSpPr>
        <p:spPr>
          <a:xfrm>
            <a:off x="2514600" y="3657600"/>
            <a:ext cx="4632325" cy="2062163"/>
          </a:xfrm>
          <a:custGeom>
            <a:avLst/>
            <a:gdLst>
              <a:gd name="connsiteX0" fmla="*/ 0 w 4631961"/>
              <a:gd name="connsiteY0" fmla="*/ 1283904 h 2317417"/>
              <a:gd name="connsiteX1" fmla="*/ 652072 w 4631961"/>
              <a:gd name="connsiteY1" fmla="*/ 1313885 h 2317417"/>
              <a:gd name="connsiteX2" fmla="*/ 861934 w 4631961"/>
              <a:gd name="connsiteY2" fmla="*/ 1666153 h 2317417"/>
              <a:gd name="connsiteX3" fmla="*/ 1146747 w 4631961"/>
              <a:gd name="connsiteY3" fmla="*/ 1681144 h 2317417"/>
              <a:gd name="connsiteX4" fmla="*/ 1206708 w 4631961"/>
              <a:gd name="connsiteY4" fmla="*/ 204612 h 2317417"/>
              <a:gd name="connsiteX5" fmla="*/ 1304144 w 4631961"/>
              <a:gd name="connsiteY5" fmla="*/ 219603 h 2317417"/>
              <a:gd name="connsiteX6" fmla="*/ 1461541 w 4631961"/>
              <a:gd name="connsiteY6" fmla="*/ 2130848 h 2317417"/>
              <a:gd name="connsiteX7" fmla="*/ 1633928 w 4631961"/>
              <a:gd name="connsiteY7" fmla="*/ 2115858 h 2317417"/>
              <a:gd name="connsiteX8" fmla="*/ 1738859 w 4631961"/>
              <a:gd name="connsiteY8" fmla="*/ 991596 h 2317417"/>
              <a:gd name="connsiteX9" fmla="*/ 2076138 w 4631961"/>
              <a:gd name="connsiteY9" fmla="*/ 1411321 h 2317417"/>
              <a:gd name="connsiteX10" fmla="*/ 2383436 w 4631961"/>
              <a:gd name="connsiteY10" fmla="*/ 939130 h 2317417"/>
              <a:gd name="connsiteX11" fmla="*/ 2675744 w 4631961"/>
              <a:gd name="connsiteY11" fmla="*/ 1778580 h 2317417"/>
              <a:gd name="connsiteX12" fmla="*/ 2938072 w 4631961"/>
              <a:gd name="connsiteY12" fmla="*/ 376999 h 2317417"/>
              <a:gd name="connsiteX13" fmla="*/ 3275351 w 4631961"/>
              <a:gd name="connsiteY13" fmla="*/ 429465 h 2317417"/>
              <a:gd name="connsiteX14" fmla="*/ 3500203 w 4631961"/>
              <a:gd name="connsiteY14" fmla="*/ 1733609 h 2317417"/>
              <a:gd name="connsiteX15" fmla="*/ 3919928 w 4631961"/>
              <a:gd name="connsiteY15" fmla="*/ 1741104 h 2317417"/>
              <a:gd name="connsiteX16" fmla="*/ 4167265 w 4631961"/>
              <a:gd name="connsiteY16" fmla="*/ 894160 h 2317417"/>
              <a:gd name="connsiteX17" fmla="*/ 4631961 w 4631961"/>
              <a:gd name="connsiteY17" fmla="*/ 841694 h 2317417"/>
              <a:gd name="connsiteX0" fmla="*/ 0 w 4631961"/>
              <a:gd name="connsiteY0" fmla="*/ 1283904 h 2317417"/>
              <a:gd name="connsiteX1" fmla="*/ 652072 w 4631961"/>
              <a:gd name="connsiteY1" fmla="*/ 1313885 h 2317417"/>
              <a:gd name="connsiteX2" fmla="*/ 861934 w 4631961"/>
              <a:gd name="connsiteY2" fmla="*/ 1666153 h 2317417"/>
              <a:gd name="connsiteX3" fmla="*/ 1146747 w 4631961"/>
              <a:gd name="connsiteY3" fmla="*/ 1681144 h 2317417"/>
              <a:gd name="connsiteX4" fmla="*/ 1206708 w 4631961"/>
              <a:gd name="connsiteY4" fmla="*/ 204612 h 2317417"/>
              <a:gd name="connsiteX5" fmla="*/ 1304144 w 4631961"/>
              <a:gd name="connsiteY5" fmla="*/ 219603 h 2317417"/>
              <a:gd name="connsiteX6" fmla="*/ 1461541 w 4631961"/>
              <a:gd name="connsiteY6" fmla="*/ 2130848 h 2317417"/>
              <a:gd name="connsiteX7" fmla="*/ 1633928 w 4631961"/>
              <a:gd name="connsiteY7" fmla="*/ 2115858 h 2317417"/>
              <a:gd name="connsiteX8" fmla="*/ 1738859 w 4631961"/>
              <a:gd name="connsiteY8" fmla="*/ 991596 h 2317417"/>
              <a:gd name="connsiteX9" fmla="*/ 2076138 w 4631961"/>
              <a:gd name="connsiteY9" fmla="*/ 1411321 h 2317417"/>
              <a:gd name="connsiteX10" fmla="*/ 2383436 w 4631961"/>
              <a:gd name="connsiteY10" fmla="*/ 939130 h 2317417"/>
              <a:gd name="connsiteX11" fmla="*/ 2675744 w 4631961"/>
              <a:gd name="connsiteY11" fmla="*/ 1778580 h 2317417"/>
              <a:gd name="connsiteX12" fmla="*/ 2938072 w 4631961"/>
              <a:gd name="connsiteY12" fmla="*/ 376999 h 2317417"/>
              <a:gd name="connsiteX13" fmla="*/ 3275351 w 4631961"/>
              <a:gd name="connsiteY13" fmla="*/ 429465 h 2317417"/>
              <a:gd name="connsiteX14" fmla="*/ 3500203 w 4631961"/>
              <a:gd name="connsiteY14" fmla="*/ 1733609 h 2317417"/>
              <a:gd name="connsiteX15" fmla="*/ 3919928 w 4631961"/>
              <a:gd name="connsiteY15" fmla="*/ 1741104 h 2317417"/>
              <a:gd name="connsiteX16" fmla="*/ 4167265 w 4631961"/>
              <a:gd name="connsiteY16" fmla="*/ 894160 h 2317417"/>
              <a:gd name="connsiteX17" fmla="*/ 4631961 w 4631961"/>
              <a:gd name="connsiteY17" fmla="*/ 841694 h 2317417"/>
              <a:gd name="connsiteX0" fmla="*/ 0 w 4631961"/>
              <a:gd name="connsiteY0" fmla="*/ 1283904 h 2317417"/>
              <a:gd name="connsiteX1" fmla="*/ 652072 w 4631961"/>
              <a:gd name="connsiteY1" fmla="*/ 1313885 h 2317417"/>
              <a:gd name="connsiteX2" fmla="*/ 1146747 w 4631961"/>
              <a:gd name="connsiteY2" fmla="*/ 1681144 h 2317417"/>
              <a:gd name="connsiteX3" fmla="*/ 1206708 w 4631961"/>
              <a:gd name="connsiteY3" fmla="*/ 204612 h 2317417"/>
              <a:gd name="connsiteX4" fmla="*/ 1304144 w 4631961"/>
              <a:gd name="connsiteY4" fmla="*/ 219603 h 2317417"/>
              <a:gd name="connsiteX5" fmla="*/ 1461541 w 4631961"/>
              <a:gd name="connsiteY5" fmla="*/ 2130848 h 2317417"/>
              <a:gd name="connsiteX6" fmla="*/ 1633928 w 4631961"/>
              <a:gd name="connsiteY6" fmla="*/ 2115858 h 2317417"/>
              <a:gd name="connsiteX7" fmla="*/ 1738859 w 4631961"/>
              <a:gd name="connsiteY7" fmla="*/ 991596 h 2317417"/>
              <a:gd name="connsiteX8" fmla="*/ 2076138 w 4631961"/>
              <a:gd name="connsiteY8" fmla="*/ 1411321 h 2317417"/>
              <a:gd name="connsiteX9" fmla="*/ 2383436 w 4631961"/>
              <a:gd name="connsiteY9" fmla="*/ 939130 h 2317417"/>
              <a:gd name="connsiteX10" fmla="*/ 2675744 w 4631961"/>
              <a:gd name="connsiteY10" fmla="*/ 1778580 h 2317417"/>
              <a:gd name="connsiteX11" fmla="*/ 2938072 w 4631961"/>
              <a:gd name="connsiteY11" fmla="*/ 376999 h 2317417"/>
              <a:gd name="connsiteX12" fmla="*/ 3275351 w 4631961"/>
              <a:gd name="connsiteY12" fmla="*/ 429465 h 2317417"/>
              <a:gd name="connsiteX13" fmla="*/ 3500203 w 4631961"/>
              <a:gd name="connsiteY13" fmla="*/ 1733609 h 2317417"/>
              <a:gd name="connsiteX14" fmla="*/ 3919928 w 4631961"/>
              <a:gd name="connsiteY14" fmla="*/ 1741104 h 2317417"/>
              <a:gd name="connsiteX15" fmla="*/ 4167265 w 4631961"/>
              <a:gd name="connsiteY15" fmla="*/ 894160 h 2317417"/>
              <a:gd name="connsiteX16" fmla="*/ 4631961 w 4631961"/>
              <a:gd name="connsiteY16" fmla="*/ 841694 h 2317417"/>
              <a:gd name="connsiteX0" fmla="*/ 0 w 4631961"/>
              <a:gd name="connsiteY0" fmla="*/ 1283904 h 2317417"/>
              <a:gd name="connsiteX1" fmla="*/ 652072 w 4631961"/>
              <a:gd name="connsiteY1" fmla="*/ 1313885 h 2317417"/>
              <a:gd name="connsiteX2" fmla="*/ 1146747 w 4631961"/>
              <a:gd name="connsiteY2" fmla="*/ 1681144 h 2317417"/>
              <a:gd name="connsiteX3" fmla="*/ 1206708 w 4631961"/>
              <a:gd name="connsiteY3" fmla="*/ 204612 h 2317417"/>
              <a:gd name="connsiteX4" fmla="*/ 1304144 w 4631961"/>
              <a:gd name="connsiteY4" fmla="*/ 219603 h 2317417"/>
              <a:gd name="connsiteX5" fmla="*/ 1461541 w 4631961"/>
              <a:gd name="connsiteY5" fmla="*/ 2130848 h 2317417"/>
              <a:gd name="connsiteX6" fmla="*/ 1633928 w 4631961"/>
              <a:gd name="connsiteY6" fmla="*/ 2115858 h 2317417"/>
              <a:gd name="connsiteX7" fmla="*/ 1738859 w 4631961"/>
              <a:gd name="connsiteY7" fmla="*/ 991596 h 2317417"/>
              <a:gd name="connsiteX8" fmla="*/ 2076138 w 4631961"/>
              <a:gd name="connsiteY8" fmla="*/ 1411321 h 2317417"/>
              <a:gd name="connsiteX9" fmla="*/ 2383436 w 4631961"/>
              <a:gd name="connsiteY9" fmla="*/ 939130 h 2317417"/>
              <a:gd name="connsiteX10" fmla="*/ 2675744 w 4631961"/>
              <a:gd name="connsiteY10" fmla="*/ 1778580 h 2317417"/>
              <a:gd name="connsiteX11" fmla="*/ 2938072 w 4631961"/>
              <a:gd name="connsiteY11" fmla="*/ 376999 h 2317417"/>
              <a:gd name="connsiteX12" fmla="*/ 3275351 w 4631961"/>
              <a:gd name="connsiteY12" fmla="*/ 429465 h 2317417"/>
              <a:gd name="connsiteX13" fmla="*/ 3500203 w 4631961"/>
              <a:gd name="connsiteY13" fmla="*/ 1733609 h 2317417"/>
              <a:gd name="connsiteX14" fmla="*/ 3919928 w 4631961"/>
              <a:gd name="connsiteY14" fmla="*/ 1741104 h 2317417"/>
              <a:gd name="connsiteX15" fmla="*/ 4167265 w 4631961"/>
              <a:gd name="connsiteY15" fmla="*/ 894160 h 2317417"/>
              <a:gd name="connsiteX16" fmla="*/ 4631961 w 4631961"/>
              <a:gd name="connsiteY16" fmla="*/ 841694 h 2317417"/>
              <a:gd name="connsiteX0" fmla="*/ 0 w 4631961"/>
              <a:gd name="connsiteY0" fmla="*/ 1146748 h 2156365"/>
              <a:gd name="connsiteX1" fmla="*/ 652072 w 4631961"/>
              <a:gd name="connsiteY1" fmla="*/ 1176729 h 2156365"/>
              <a:gd name="connsiteX2" fmla="*/ 1146747 w 4631961"/>
              <a:gd name="connsiteY2" fmla="*/ 1543988 h 2156365"/>
              <a:gd name="connsiteX3" fmla="*/ 1206708 w 4631961"/>
              <a:gd name="connsiteY3" fmla="*/ 67456 h 2156365"/>
              <a:gd name="connsiteX4" fmla="*/ 1334125 w 4631961"/>
              <a:gd name="connsiteY4" fmla="*/ 427220 h 2156365"/>
              <a:gd name="connsiteX5" fmla="*/ 1461541 w 4631961"/>
              <a:gd name="connsiteY5" fmla="*/ 1993692 h 2156365"/>
              <a:gd name="connsiteX6" fmla="*/ 1633928 w 4631961"/>
              <a:gd name="connsiteY6" fmla="*/ 1978702 h 2156365"/>
              <a:gd name="connsiteX7" fmla="*/ 1738859 w 4631961"/>
              <a:gd name="connsiteY7" fmla="*/ 854440 h 2156365"/>
              <a:gd name="connsiteX8" fmla="*/ 2076138 w 4631961"/>
              <a:gd name="connsiteY8" fmla="*/ 1274165 h 2156365"/>
              <a:gd name="connsiteX9" fmla="*/ 2383436 w 4631961"/>
              <a:gd name="connsiteY9" fmla="*/ 801974 h 2156365"/>
              <a:gd name="connsiteX10" fmla="*/ 2675744 w 4631961"/>
              <a:gd name="connsiteY10" fmla="*/ 1641424 h 2156365"/>
              <a:gd name="connsiteX11" fmla="*/ 2938072 w 4631961"/>
              <a:gd name="connsiteY11" fmla="*/ 239843 h 2156365"/>
              <a:gd name="connsiteX12" fmla="*/ 3275351 w 4631961"/>
              <a:gd name="connsiteY12" fmla="*/ 292309 h 2156365"/>
              <a:gd name="connsiteX13" fmla="*/ 3500203 w 4631961"/>
              <a:gd name="connsiteY13" fmla="*/ 1596453 h 2156365"/>
              <a:gd name="connsiteX14" fmla="*/ 3919928 w 4631961"/>
              <a:gd name="connsiteY14" fmla="*/ 1603948 h 2156365"/>
              <a:gd name="connsiteX15" fmla="*/ 4167265 w 4631961"/>
              <a:gd name="connsiteY15" fmla="*/ 757004 h 2156365"/>
              <a:gd name="connsiteX16" fmla="*/ 4631961 w 4631961"/>
              <a:gd name="connsiteY16" fmla="*/ 704538 h 2156365"/>
              <a:gd name="connsiteX0" fmla="*/ 0 w 4631961"/>
              <a:gd name="connsiteY0" fmla="*/ 1051996 h 2061613"/>
              <a:gd name="connsiteX1" fmla="*/ 652072 w 4631961"/>
              <a:gd name="connsiteY1" fmla="*/ 1081977 h 2061613"/>
              <a:gd name="connsiteX2" fmla="*/ 1146747 w 4631961"/>
              <a:gd name="connsiteY2" fmla="*/ 1449236 h 2061613"/>
              <a:gd name="connsiteX3" fmla="*/ 1206708 w 4631961"/>
              <a:gd name="connsiteY3" fmla="*/ 152586 h 2061613"/>
              <a:gd name="connsiteX4" fmla="*/ 1334125 w 4631961"/>
              <a:gd name="connsiteY4" fmla="*/ 332468 h 2061613"/>
              <a:gd name="connsiteX5" fmla="*/ 1461541 w 4631961"/>
              <a:gd name="connsiteY5" fmla="*/ 1898940 h 2061613"/>
              <a:gd name="connsiteX6" fmla="*/ 1633928 w 4631961"/>
              <a:gd name="connsiteY6" fmla="*/ 1883950 h 2061613"/>
              <a:gd name="connsiteX7" fmla="*/ 1738859 w 4631961"/>
              <a:gd name="connsiteY7" fmla="*/ 759688 h 2061613"/>
              <a:gd name="connsiteX8" fmla="*/ 2076138 w 4631961"/>
              <a:gd name="connsiteY8" fmla="*/ 1179413 h 2061613"/>
              <a:gd name="connsiteX9" fmla="*/ 2383436 w 4631961"/>
              <a:gd name="connsiteY9" fmla="*/ 707222 h 2061613"/>
              <a:gd name="connsiteX10" fmla="*/ 2675744 w 4631961"/>
              <a:gd name="connsiteY10" fmla="*/ 1546672 h 2061613"/>
              <a:gd name="connsiteX11" fmla="*/ 2938072 w 4631961"/>
              <a:gd name="connsiteY11" fmla="*/ 145091 h 2061613"/>
              <a:gd name="connsiteX12" fmla="*/ 3275351 w 4631961"/>
              <a:gd name="connsiteY12" fmla="*/ 197557 h 2061613"/>
              <a:gd name="connsiteX13" fmla="*/ 3500203 w 4631961"/>
              <a:gd name="connsiteY13" fmla="*/ 1501701 h 2061613"/>
              <a:gd name="connsiteX14" fmla="*/ 3919928 w 4631961"/>
              <a:gd name="connsiteY14" fmla="*/ 1509196 h 2061613"/>
              <a:gd name="connsiteX15" fmla="*/ 4167265 w 4631961"/>
              <a:gd name="connsiteY15" fmla="*/ 662252 h 2061613"/>
              <a:gd name="connsiteX16" fmla="*/ 4631961 w 4631961"/>
              <a:gd name="connsiteY16" fmla="*/ 609786 h 20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31961" h="2061613">
                <a:moveTo>
                  <a:pt x="0" y="1051996"/>
                </a:moveTo>
                <a:cubicBezTo>
                  <a:pt x="254208" y="1035132"/>
                  <a:pt x="460948" y="1015770"/>
                  <a:pt x="652072" y="1081977"/>
                </a:cubicBezTo>
                <a:cubicBezTo>
                  <a:pt x="843196" y="1148184"/>
                  <a:pt x="1054308" y="1604135"/>
                  <a:pt x="1146747" y="1449236"/>
                </a:cubicBezTo>
                <a:cubicBezTo>
                  <a:pt x="1239186" y="1294338"/>
                  <a:pt x="1175478" y="338714"/>
                  <a:pt x="1206708" y="152586"/>
                </a:cubicBezTo>
                <a:cubicBezTo>
                  <a:pt x="1237938" y="-33542"/>
                  <a:pt x="1291653" y="41409"/>
                  <a:pt x="1334125" y="332468"/>
                </a:cubicBezTo>
                <a:cubicBezTo>
                  <a:pt x="1376597" y="623527"/>
                  <a:pt x="1411574" y="1640360"/>
                  <a:pt x="1461541" y="1898940"/>
                </a:cubicBezTo>
                <a:cubicBezTo>
                  <a:pt x="1511508" y="2157520"/>
                  <a:pt x="1587708" y="2073825"/>
                  <a:pt x="1633928" y="1883950"/>
                </a:cubicBezTo>
                <a:cubicBezTo>
                  <a:pt x="1680148" y="1694075"/>
                  <a:pt x="1665157" y="877111"/>
                  <a:pt x="1738859" y="759688"/>
                </a:cubicBezTo>
                <a:cubicBezTo>
                  <a:pt x="1812561" y="642265"/>
                  <a:pt x="1968709" y="1188157"/>
                  <a:pt x="2076138" y="1179413"/>
                </a:cubicBezTo>
                <a:cubicBezTo>
                  <a:pt x="2183567" y="1170669"/>
                  <a:pt x="2283502" y="646012"/>
                  <a:pt x="2383436" y="707222"/>
                </a:cubicBezTo>
                <a:cubicBezTo>
                  <a:pt x="2483370" y="768432"/>
                  <a:pt x="2583305" y="1640361"/>
                  <a:pt x="2675744" y="1546672"/>
                </a:cubicBezTo>
                <a:cubicBezTo>
                  <a:pt x="2768183" y="1452984"/>
                  <a:pt x="2838138" y="369943"/>
                  <a:pt x="2938072" y="145091"/>
                </a:cubicBezTo>
                <a:cubicBezTo>
                  <a:pt x="3038006" y="-79761"/>
                  <a:pt x="3181663" y="-28545"/>
                  <a:pt x="3275351" y="197557"/>
                </a:cubicBezTo>
                <a:cubicBezTo>
                  <a:pt x="3369040" y="423659"/>
                  <a:pt x="3392774" y="1283095"/>
                  <a:pt x="3500203" y="1501701"/>
                </a:cubicBezTo>
                <a:cubicBezTo>
                  <a:pt x="3607633" y="1720308"/>
                  <a:pt x="3808751" y="1649104"/>
                  <a:pt x="3919928" y="1509196"/>
                </a:cubicBezTo>
                <a:cubicBezTo>
                  <a:pt x="4031105" y="1369288"/>
                  <a:pt x="4048593" y="812154"/>
                  <a:pt x="4167265" y="662252"/>
                </a:cubicBezTo>
                <a:cubicBezTo>
                  <a:pt x="4285937" y="512350"/>
                  <a:pt x="4458949" y="561068"/>
                  <a:pt x="4631961" y="609786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1F9A40-DCA5-42FE-B089-47917909AEE9}"/>
              </a:ext>
            </a:extLst>
          </p:cNvPr>
          <p:cNvSpPr/>
          <p:nvPr/>
        </p:nvSpPr>
        <p:spPr>
          <a:xfrm>
            <a:off x="3448050" y="4813300"/>
            <a:ext cx="209550" cy="20955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FEF8AA-47D5-7372-7DB4-303984EB75D3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35</a:t>
            </a:fld>
            <a:endParaRPr lang="en-US" sz="1000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55C2AE86-9F73-2868-FC2D-734910EF39AF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70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5486 0.088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00" y="44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421455"/>
            <a:ext cx="7793037" cy="629697"/>
          </a:xfrm>
          <a:prstGeom prst="rect">
            <a:avLst/>
          </a:prstGeom>
        </p:spPr>
        <p:txBody>
          <a:bodyPr vert="horz" wrap="square" lIns="0" tIns="14007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1206" algn="just">
              <a:spcBef>
                <a:spcPts val="110"/>
              </a:spcBef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Using D-Wave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8504" y="1295400"/>
            <a:ext cx="5206096" cy="3103207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238138" indent="-226931">
              <a:spcBef>
                <a:spcPts val="106"/>
              </a:spcBef>
              <a:buClr>
                <a:srgbClr val="7F007F"/>
              </a:buClr>
              <a:buFont typeface="Arial"/>
              <a:buChar char="•"/>
              <a:tabLst>
                <a:tab pos="238138" algn="l"/>
                <a:tab pos="238698" algn="l"/>
              </a:tabLst>
            </a:pPr>
            <a:r>
              <a:rPr sz="1600" spc="9" dirty="0">
                <a:latin typeface="Arial" panose="020B0604020202020204" pitchFamily="34" charset="0"/>
              </a:rPr>
              <a:t>A </a:t>
            </a:r>
            <a:r>
              <a:rPr sz="1600" dirty="0">
                <a:latin typeface="Arial" panose="020B0604020202020204" pitchFamily="34" charset="0"/>
              </a:rPr>
              <a:t>lattice </a:t>
            </a:r>
            <a:r>
              <a:rPr sz="1600" spc="4" dirty="0">
                <a:latin typeface="Arial" panose="020B0604020202020204" pitchFamily="34" charset="0"/>
              </a:rPr>
              <a:t>of </a:t>
            </a:r>
            <a:r>
              <a:rPr sz="1600" dirty="0">
                <a:latin typeface="Arial" panose="020B0604020202020204" pitchFamily="34" charset="0"/>
              </a:rPr>
              <a:t>superconducting loops</a:t>
            </a:r>
            <a:r>
              <a:rPr sz="1600" spc="-84" dirty="0">
                <a:latin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</a:rPr>
              <a:t>(qubits)</a:t>
            </a:r>
          </a:p>
          <a:p>
            <a:pPr marL="238138" indent="-226931">
              <a:spcBef>
                <a:spcPts val="1694"/>
              </a:spcBef>
              <a:buClr>
                <a:srgbClr val="7F007F"/>
              </a:buClr>
              <a:buFont typeface="Arial"/>
              <a:buChar char="•"/>
              <a:tabLst>
                <a:tab pos="238138" algn="l"/>
                <a:tab pos="238698" algn="l"/>
              </a:tabLst>
            </a:pPr>
            <a:r>
              <a:rPr sz="1600" dirty="0">
                <a:latin typeface="Arial" panose="020B0604020202020204" pitchFamily="34" charset="0"/>
              </a:rPr>
              <a:t>Chilled </a:t>
            </a:r>
            <a:r>
              <a:rPr sz="1600" spc="4" dirty="0">
                <a:latin typeface="Arial" panose="020B0604020202020204" pitchFamily="34" charset="0"/>
              </a:rPr>
              <a:t>near </a:t>
            </a:r>
            <a:r>
              <a:rPr sz="1600" dirty="0">
                <a:latin typeface="Arial" panose="020B0604020202020204" pitchFamily="34" charset="0"/>
              </a:rPr>
              <a:t>absolute </a:t>
            </a:r>
            <a:r>
              <a:rPr sz="1600" spc="4" dirty="0">
                <a:latin typeface="Arial" panose="020B0604020202020204" pitchFamily="34" charset="0"/>
              </a:rPr>
              <a:t>zero </a:t>
            </a:r>
            <a:r>
              <a:rPr sz="1600" dirty="0">
                <a:latin typeface="Arial" panose="020B0604020202020204" pitchFamily="34" charset="0"/>
              </a:rPr>
              <a:t>to </a:t>
            </a:r>
            <a:r>
              <a:rPr sz="1600" spc="4" dirty="0">
                <a:latin typeface="Arial" panose="020B0604020202020204" pitchFamily="34" charset="0"/>
              </a:rPr>
              <a:t>quiet</a:t>
            </a:r>
            <a:r>
              <a:rPr sz="1600" spc="-115" dirty="0">
                <a:latin typeface="Arial" panose="020B0604020202020204" pitchFamily="34" charset="0"/>
              </a:rPr>
              <a:t> </a:t>
            </a:r>
            <a:r>
              <a:rPr sz="1600" spc="4" dirty="0">
                <a:latin typeface="Arial" panose="020B0604020202020204" pitchFamily="34" charset="0"/>
              </a:rPr>
              <a:t>noise</a:t>
            </a:r>
            <a:endParaRPr sz="1600" dirty="0">
              <a:latin typeface="Arial" panose="020B0604020202020204" pitchFamily="34" charset="0"/>
            </a:endParaRPr>
          </a:p>
          <a:p>
            <a:pPr marL="238138" marR="52670" indent="-226931">
              <a:lnSpc>
                <a:spcPct val="100800"/>
              </a:lnSpc>
              <a:spcBef>
                <a:spcPts val="1685"/>
              </a:spcBef>
              <a:buClr>
                <a:srgbClr val="7F007F"/>
              </a:buClr>
              <a:buFont typeface="Arial"/>
              <a:buChar char="•"/>
              <a:tabLst>
                <a:tab pos="238138" algn="l"/>
                <a:tab pos="238698" algn="l"/>
              </a:tabLst>
            </a:pPr>
            <a:r>
              <a:rPr sz="1600" spc="4" dirty="0">
                <a:latin typeface="Arial" panose="020B0604020202020204" pitchFamily="34" charset="0"/>
              </a:rPr>
              <a:t>User maps a problem </a:t>
            </a:r>
            <a:r>
              <a:rPr sz="1600" dirty="0">
                <a:latin typeface="Arial" panose="020B0604020202020204" pitchFamily="34" charset="0"/>
              </a:rPr>
              <a:t>into </a:t>
            </a:r>
            <a:r>
              <a:rPr sz="1600" spc="4" dirty="0">
                <a:latin typeface="Arial" panose="020B0604020202020204" pitchFamily="34" charset="0"/>
              </a:rPr>
              <a:t>search </a:t>
            </a:r>
            <a:r>
              <a:rPr sz="1600" dirty="0">
                <a:latin typeface="Arial" panose="020B0604020202020204" pitchFamily="34" charset="0"/>
              </a:rPr>
              <a:t>for  </a:t>
            </a:r>
            <a:r>
              <a:rPr sz="1600" spc="4" dirty="0">
                <a:latin typeface="Arial" panose="020B0604020202020204" pitchFamily="34" charset="0"/>
              </a:rPr>
              <a:t>“lowest </a:t>
            </a:r>
            <a:r>
              <a:rPr sz="1600" dirty="0">
                <a:latin typeface="Arial" panose="020B0604020202020204" pitchFamily="34" charset="0"/>
              </a:rPr>
              <a:t>point in </a:t>
            </a:r>
            <a:r>
              <a:rPr sz="1600" spc="4" dirty="0">
                <a:latin typeface="Arial" panose="020B0604020202020204" pitchFamily="34" charset="0"/>
              </a:rPr>
              <a:t>a </a:t>
            </a:r>
            <a:r>
              <a:rPr sz="1600" dirty="0">
                <a:latin typeface="Arial" panose="020B0604020202020204" pitchFamily="34" charset="0"/>
              </a:rPr>
              <a:t>vast landscape” </a:t>
            </a:r>
            <a:r>
              <a:rPr sz="1600" spc="4" dirty="0">
                <a:latin typeface="Arial" panose="020B0604020202020204" pitchFamily="34" charset="0"/>
              </a:rPr>
              <a:t>which  </a:t>
            </a:r>
            <a:r>
              <a:rPr sz="1600" dirty="0">
                <a:latin typeface="Arial" panose="020B0604020202020204" pitchFamily="34" charset="0"/>
              </a:rPr>
              <a:t>corresponds to the best possible</a:t>
            </a:r>
            <a:r>
              <a:rPr sz="1600" spc="-71" dirty="0">
                <a:latin typeface="Arial" panose="020B0604020202020204" pitchFamily="34" charset="0"/>
              </a:rPr>
              <a:t> </a:t>
            </a:r>
            <a:r>
              <a:rPr sz="1600" spc="4" dirty="0">
                <a:latin typeface="Arial" panose="020B0604020202020204" pitchFamily="34" charset="0"/>
              </a:rPr>
              <a:t>outcome</a:t>
            </a:r>
            <a:endParaRPr sz="1600" dirty="0">
              <a:latin typeface="Arial" panose="020B0604020202020204" pitchFamily="34" charset="0"/>
            </a:endParaRPr>
          </a:p>
          <a:p>
            <a:pPr marL="238138" marR="248224" indent="-226931">
              <a:lnSpc>
                <a:spcPct val="100800"/>
              </a:lnSpc>
              <a:spcBef>
                <a:spcPts val="1677"/>
              </a:spcBef>
              <a:buClr>
                <a:srgbClr val="7F007F"/>
              </a:buClr>
              <a:buFont typeface="Arial"/>
              <a:buChar char="•"/>
              <a:tabLst>
                <a:tab pos="238138" algn="l"/>
                <a:tab pos="238698" algn="l"/>
              </a:tabLst>
            </a:pPr>
            <a:r>
              <a:rPr sz="1600" dirty="0">
                <a:latin typeface="Arial" panose="020B0604020202020204" pitchFamily="34" charset="0"/>
              </a:rPr>
              <a:t>Processor considers all possibilities  simultaneously to satisfy the </a:t>
            </a:r>
            <a:r>
              <a:rPr sz="1600" spc="4" dirty="0">
                <a:latin typeface="Arial" panose="020B0604020202020204" pitchFamily="34" charset="0"/>
              </a:rPr>
              <a:t>network</a:t>
            </a:r>
            <a:r>
              <a:rPr sz="1600" spc="-88" dirty="0">
                <a:latin typeface="Arial" panose="020B0604020202020204" pitchFamily="34" charset="0"/>
              </a:rPr>
              <a:t> </a:t>
            </a:r>
            <a:r>
              <a:rPr sz="1600" spc="4" dirty="0">
                <a:latin typeface="Arial" panose="020B0604020202020204" pitchFamily="34" charset="0"/>
              </a:rPr>
              <a:t>of  </a:t>
            </a:r>
            <a:r>
              <a:rPr sz="1600" dirty="0">
                <a:latin typeface="Arial" panose="020B0604020202020204" pitchFamily="34" charset="0"/>
              </a:rPr>
              <a:t>relationships with the </a:t>
            </a:r>
            <a:r>
              <a:rPr sz="1600" spc="4" dirty="0">
                <a:latin typeface="Arial" panose="020B0604020202020204" pitchFamily="34" charset="0"/>
              </a:rPr>
              <a:t>lowest</a:t>
            </a:r>
            <a:r>
              <a:rPr sz="1600" spc="-84" dirty="0">
                <a:latin typeface="Arial" panose="020B0604020202020204" pitchFamily="34" charset="0"/>
              </a:rPr>
              <a:t> </a:t>
            </a:r>
            <a:r>
              <a:rPr sz="1600" spc="4" dirty="0">
                <a:latin typeface="Arial" panose="020B0604020202020204" pitchFamily="34" charset="0"/>
              </a:rPr>
              <a:t>energy</a:t>
            </a:r>
            <a:endParaRPr sz="1600" dirty="0">
              <a:latin typeface="Arial" panose="020B0604020202020204" pitchFamily="34" charset="0"/>
            </a:endParaRPr>
          </a:p>
          <a:p>
            <a:pPr marL="238138" marR="532868" indent="-226931">
              <a:lnSpc>
                <a:spcPct val="100800"/>
              </a:lnSpc>
              <a:spcBef>
                <a:spcPts val="1672"/>
              </a:spcBef>
              <a:buClr>
                <a:srgbClr val="7F007F"/>
              </a:buClr>
              <a:buFont typeface="Arial"/>
              <a:buChar char="•"/>
              <a:tabLst>
                <a:tab pos="238138" algn="l"/>
                <a:tab pos="238698" algn="l"/>
              </a:tabLst>
            </a:pPr>
            <a:r>
              <a:rPr sz="1600" spc="4" dirty="0">
                <a:latin typeface="Arial" panose="020B0604020202020204" pitchFamily="34" charset="0"/>
              </a:rPr>
              <a:t>The </a:t>
            </a:r>
            <a:r>
              <a:rPr sz="1600" dirty="0">
                <a:latin typeface="Arial" panose="020B0604020202020204" pitchFamily="34" charset="0"/>
              </a:rPr>
              <a:t>final state </a:t>
            </a:r>
            <a:r>
              <a:rPr sz="1600" spc="4" dirty="0">
                <a:latin typeface="Arial" panose="020B0604020202020204" pitchFamily="34" charset="0"/>
              </a:rPr>
              <a:t>of </a:t>
            </a:r>
            <a:r>
              <a:rPr sz="1600" dirty="0">
                <a:latin typeface="Arial" panose="020B0604020202020204" pitchFamily="34" charset="0"/>
              </a:rPr>
              <a:t>the qubits yields</a:t>
            </a:r>
            <a:r>
              <a:rPr sz="1600" spc="-93" dirty="0">
                <a:latin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</a:rPr>
              <a:t>the  </a:t>
            </a:r>
            <a:r>
              <a:rPr sz="1600" spc="4" dirty="0">
                <a:latin typeface="Arial" panose="020B0604020202020204" pitchFamily="34" charset="0"/>
              </a:rPr>
              <a:t>answer</a:t>
            </a:r>
            <a:endParaRPr sz="1600" dirty="0">
              <a:latin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3959" y="1191130"/>
            <a:ext cx="2372082" cy="259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8DABEC-4049-5AC8-C8CA-03D3BAA925AC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36</a:t>
            </a:fld>
            <a:endParaRPr lang="en-US" sz="1000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03953FE8-A924-7262-5FBA-26462FBD121E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67843A-AE0B-4DD6-9070-CBDDABCAA827}"/>
              </a:ext>
            </a:extLst>
          </p:cNvPr>
          <p:cNvSpPr txBox="1">
            <a:spLocks/>
          </p:cNvSpPr>
          <p:nvPr/>
        </p:nvSpPr>
        <p:spPr>
          <a:xfrm>
            <a:off x="1040465" y="4951541"/>
            <a:ext cx="5393494" cy="6064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DWAVE 5000 Qubits Machine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1F2F3737-5EB4-4CDD-B06D-E32219BDA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7126" y="3959142"/>
            <a:ext cx="2245748" cy="25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7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5F2B3F3-BE1C-665E-BD5A-C4672DCEA2CD}"/>
              </a:ext>
            </a:extLst>
          </p:cNvPr>
          <p:cNvSpPr txBox="1">
            <a:spLocks/>
          </p:cNvSpPr>
          <p:nvPr/>
        </p:nvSpPr>
        <p:spPr>
          <a:xfrm>
            <a:off x="935815" y="506412"/>
            <a:ext cx="6453188" cy="7080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Multilevel Quantum Systems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9012BD1-E384-C9F3-E3A7-B4F9898957FE}"/>
              </a:ext>
            </a:extLst>
          </p:cNvPr>
          <p:cNvSpPr txBox="1">
            <a:spLocks/>
          </p:cNvSpPr>
          <p:nvPr/>
        </p:nvSpPr>
        <p:spPr>
          <a:xfrm>
            <a:off x="935815" y="981033"/>
            <a:ext cx="7777163" cy="2653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13182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In general, the number of states of a quantum system is equal to 𝑛, the number of levels in the multilevel quantum system.</a:t>
            </a:r>
          </a:p>
          <a:p>
            <a:pPr marL="370332" indent="-34290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In contrast to a qubit, 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qudit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is a quantum unit of information, which may be in any of 𝑛 basis states |0⟩, |1⟩, |2⟩,... |𝑛 − 1⟩ or in any superposition of those.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|𝑞⟩ = 𝛼</a:t>
            </a:r>
            <a:r>
              <a:rPr lang="en-US" sz="16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|0⟩ + 𝛼</a:t>
            </a:r>
            <a:r>
              <a:rPr lang="en-US" sz="16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|1⟩ + 𝛼</a:t>
            </a:r>
            <a:r>
              <a:rPr lang="en-US" sz="16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|2⟩ + . . . + 𝛼</a:t>
            </a:r>
            <a:r>
              <a:rPr lang="en-US" sz="16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𝑛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|𝑛 − 1⟩</a:t>
            </a: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   with a normalization constraint: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𝛼</a:t>
            </a:r>
            <a:r>
              <a:rPr lang="en-US" sz="16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+ 𝛼</a:t>
            </a:r>
            <a:r>
              <a:rPr lang="en-US" sz="16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+ 𝛼</a:t>
            </a:r>
            <a:r>
              <a:rPr lang="en-US" sz="16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+ . .. + 𝛼</a:t>
            </a:r>
            <a:r>
              <a:rPr lang="en-US" sz="16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𝑛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= 1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A2CCE-84DB-71D8-334C-14D202CC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230464"/>
            <a:ext cx="1219200" cy="1649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87AA1E-F587-87FD-24D6-943FBB7C3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12" y="4230464"/>
            <a:ext cx="1143000" cy="16123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712226-31F3-63A0-0DEF-9A50B17E2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581161"/>
            <a:ext cx="1110523" cy="291091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76246C-C608-E221-86EA-C556FAB1B539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37</a:t>
            </a:fld>
            <a:endParaRPr lang="en-US" sz="1000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C0518F22-488F-3AD6-C6E9-2C8F06314C62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8596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1299E9AE-ECCB-9EA5-3B28-FFAC2FB2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924800" cy="31734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state of the </a:t>
            </a:r>
            <a:r>
              <a:rPr lang="en-US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16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qudit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determined by the amplitudes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probabilities {𝛼</a:t>
            </a:r>
            <a:r>
              <a: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𝛼</a:t>
            </a:r>
            <a:r>
              <a: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𝑖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𝛼</a:t>
            </a:r>
            <a:r>
              <a: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𝑖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. . . , 𝛼</a:t>
            </a:r>
            <a:r>
              <a: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𝑛</a:t>
            </a: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𝑖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} as:</a:t>
            </a:r>
          </a:p>
          <a:p>
            <a:pPr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|n − 1⟩ — 𝛼</a:t>
            </a:r>
            <a:r>
              <a: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𝑛</a:t>
            </a: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𝑖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|n − 2⟩ — 𝛼</a:t>
            </a:r>
            <a:r>
              <a: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𝑛-1</a:t>
            </a: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𝑖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	...         ...    ...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		|1⟩ — 𝛼</a:t>
            </a:r>
            <a:r>
              <a: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𝑖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			|0⟩ — 𝛼</a:t>
            </a:r>
            <a:r>
              <a: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𝑖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1D6098-96E0-9495-DDD4-F4EBA9661541}"/>
              </a:ext>
            </a:extLst>
          </p:cNvPr>
          <p:cNvSpPr txBox="1">
            <a:spLocks/>
          </p:cNvSpPr>
          <p:nvPr/>
        </p:nvSpPr>
        <p:spPr>
          <a:xfrm>
            <a:off x="1143000" y="381000"/>
            <a:ext cx="5441950" cy="9413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sz="4000" dirty="0">
                <a:ln w="3175" cmpd="sng"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 of a </a:t>
            </a:r>
            <a:r>
              <a:rPr lang="en-US" sz="4000" dirty="0" err="1">
                <a:ln w="3175" cmpd="sng"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Qudit</a:t>
            </a:r>
            <a:endParaRPr lang="en-US" sz="4000" dirty="0">
              <a:ln w="3175" cmpd="sng"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19" name="Picture 3">
            <a:extLst>
              <a:ext uri="{FF2B5EF4-FFF2-40B4-BE49-F238E27FC236}">
                <a16:creationId xmlns:a16="http://schemas.microsoft.com/office/drawing/2014/main" id="{3DE7B5F3-60AB-9A93-27B1-8D53C6A2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729706"/>
            <a:ext cx="1676400" cy="217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3683A02-EA38-B7E7-2A05-4125DEDE26DE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38</a:t>
            </a:fld>
            <a:endParaRPr lang="en-US" sz="1000" dirty="0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E8FCF5A8-0C86-A587-6E74-B022F67CF5D0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917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699B3FAE-7A25-8666-1C8C-B5A63A5B9F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421455"/>
            <a:ext cx="7793037" cy="629697"/>
          </a:xfrm>
          <a:prstGeom prst="rect">
            <a:avLst/>
          </a:prstGeom>
        </p:spPr>
        <p:txBody>
          <a:bodyPr vert="horz" wrap="square" lIns="0" tIns="14007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1206" algn="just">
              <a:spcBef>
                <a:spcPts val="11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Application Areas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132613-0707-CAF7-EE42-59C3FE45380E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39</a:t>
            </a:fld>
            <a:endParaRPr lang="en-US" sz="1000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8F9B2A1D-EF13-D7F2-DD8C-77C3B54E3D22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1F536A-1692-251A-DA76-097AAA819D14}"/>
              </a:ext>
            </a:extLst>
          </p:cNvPr>
          <p:cNvSpPr txBox="1"/>
          <p:nvPr/>
        </p:nvSpPr>
        <p:spPr>
          <a:xfrm>
            <a:off x="1066800" y="1405866"/>
            <a:ext cx="46382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Artificial intelligence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batteries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Cleaner fertilization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Cybersecurity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development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 materials discovery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Financial modeling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Solar capture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 optimization</a:t>
            </a:r>
          </a:p>
          <a:p>
            <a:pPr algn="just"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Weather forecasting and climate change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Sensors</a:t>
            </a:r>
            <a:endParaRPr lang="en-IN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5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5500"/>
            <a:ext cx="8153400" cy="683700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How does a Quantum Computer look like?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6528" y="5728453"/>
            <a:ext cx="22798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IN" dirty="0"/>
              <a:t>An Image from IBM Q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D7AC729-C7DE-E2ED-A63F-7CD915D5824B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4</a:t>
            </a:fld>
            <a:endParaRPr lang="en-US" sz="1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18612-C852-327F-2BD8-5CC4BD3B570F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6A1B00-450B-9782-EB17-9A7BF1504312}"/>
              </a:ext>
            </a:extLst>
          </p:cNvPr>
          <p:cNvGrpSpPr/>
          <p:nvPr/>
        </p:nvGrpSpPr>
        <p:grpSpPr>
          <a:xfrm>
            <a:off x="499872" y="1600200"/>
            <a:ext cx="8567928" cy="4142065"/>
            <a:chOff x="499872" y="1600200"/>
            <a:chExt cx="8567928" cy="4142065"/>
          </a:xfrm>
        </p:grpSpPr>
        <p:sp>
          <p:nvSpPr>
            <p:cNvPr id="12" name="object 2"/>
            <p:cNvSpPr/>
            <p:nvPr/>
          </p:nvSpPr>
          <p:spPr>
            <a:xfrm>
              <a:off x="499872" y="2664333"/>
              <a:ext cx="4136517" cy="14870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3" name="object 4"/>
            <p:cNvSpPr txBox="1"/>
            <p:nvPr/>
          </p:nvSpPr>
          <p:spPr>
            <a:xfrm>
              <a:off x="689915" y="5594148"/>
              <a:ext cx="7178040" cy="1481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spc="-4" dirty="0">
                  <a:latin typeface="Calibri"/>
                  <a:cs typeface="Calibri"/>
                </a:rPr>
                <a:t>“Demonstration of </a:t>
              </a:r>
              <a:r>
                <a:rPr sz="900" dirty="0">
                  <a:latin typeface="Calibri"/>
                  <a:cs typeface="Calibri"/>
                </a:rPr>
                <a:t>a </a:t>
              </a:r>
              <a:r>
                <a:rPr sz="900" spc="-4" dirty="0">
                  <a:latin typeface="Calibri"/>
                  <a:cs typeface="Calibri"/>
                </a:rPr>
                <a:t>quantum </a:t>
              </a:r>
              <a:r>
                <a:rPr sz="900" dirty="0">
                  <a:latin typeface="Calibri"/>
                  <a:cs typeface="Calibri"/>
                </a:rPr>
                <a:t>error detection </a:t>
              </a:r>
              <a:r>
                <a:rPr sz="900" spc="-4" dirty="0">
                  <a:latin typeface="Calibri"/>
                  <a:cs typeface="Calibri"/>
                </a:rPr>
                <a:t>code using </a:t>
              </a:r>
              <a:r>
                <a:rPr sz="900" dirty="0">
                  <a:latin typeface="Calibri"/>
                  <a:cs typeface="Calibri"/>
                </a:rPr>
                <a:t>a </a:t>
              </a:r>
              <a:r>
                <a:rPr sz="900" spc="-4" dirty="0">
                  <a:latin typeface="Calibri"/>
                  <a:cs typeface="Calibri"/>
                </a:rPr>
                <a:t>square lattice of four superconducting </a:t>
              </a:r>
              <a:r>
                <a:rPr sz="900" dirty="0">
                  <a:latin typeface="Calibri"/>
                  <a:cs typeface="Calibri"/>
                </a:rPr>
                <a:t>qubits”, A.D. </a:t>
              </a:r>
              <a:r>
                <a:rPr sz="900" spc="-4" dirty="0">
                  <a:latin typeface="Calibri"/>
                  <a:cs typeface="Calibri"/>
                </a:rPr>
                <a:t>Córcoles </a:t>
              </a:r>
              <a:r>
                <a:rPr sz="900" dirty="0">
                  <a:latin typeface="Calibri"/>
                  <a:cs typeface="Calibri"/>
                </a:rPr>
                <a:t>et al., </a:t>
              </a:r>
              <a:r>
                <a:rPr sz="900" b="1" dirty="0">
                  <a:latin typeface="Calibri"/>
                  <a:cs typeface="Calibri"/>
                </a:rPr>
                <a:t>Nat. </a:t>
              </a:r>
              <a:r>
                <a:rPr sz="900" b="1" spc="-4" dirty="0">
                  <a:latin typeface="Calibri"/>
                  <a:cs typeface="Calibri"/>
                </a:rPr>
                <a:t>Comm.</a:t>
              </a:r>
              <a:r>
                <a:rPr sz="900" spc="-4" dirty="0">
                  <a:latin typeface="Calibri"/>
                  <a:cs typeface="Calibri"/>
                </a:rPr>
                <a:t>, </a:t>
              </a:r>
              <a:r>
                <a:rPr sz="900" dirty="0">
                  <a:latin typeface="Calibri"/>
                  <a:cs typeface="Calibri"/>
                </a:rPr>
                <a:t>6:6979</a:t>
              </a:r>
              <a:r>
                <a:rPr sz="900" spc="75" dirty="0">
                  <a:latin typeface="Calibri"/>
                  <a:cs typeface="Calibri"/>
                </a:rPr>
                <a:t> </a:t>
              </a:r>
              <a:r>
                <a:rPr sz="900" spc="-4" dirty="0">
                  <a:latin typeface="Calibri"/>
                  <a:cs typeface="Calibri"/>
                </a:rPr>
                <a:t>(2015)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14" name="object 5"/>
            <p:cNvSpPr/>
            <p:nvPr/>
          </p:nvSpPr>
          <p:spPr>
            <a:xfrm>
              <a:off x="6137149" y="1600200"/>
              <a:ext cx="2930651" cy="39079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5" name="object 6"/>
            <p:cNvSpPr/>
            <p:nvPr/>
          </p:nvSpPr>
          <p:spPr>
            <a:xfrm>
              <a:off x="4083176" y="2066545"/>
              <a:ext cx="2857500" cy="19385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4693158" y="4512661"/>
              <a:ext cx="1195864" cy="840615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4286" indent="430530">
                <a:spcBef>
                  <a:spcPts val="75"/>
                </a:spcBef>
              </a:pPr>
              <a:r>
                <a:rPr sz="1800" dirty="0">
                  <a:latin typeface="Calibri"/>
                  <a:cs typeface="Calibri"/>
                </a:rPr>
                <a:t>c</a:t>
              </a:r>
              <a:r>
                <a:rPr sz="1800" spc="8" dirty="0">
                  <a:latin typeface="Calibri"/>
                  <a:cs typeface="Calibri"/>
                </a:rPr>
                <a:t>r</a:t>
              </a:r>
              <a:r>
                <a:rPr sz="1800" spc="-15" dirty="0">
                  <a:latin typeface="Calibri"/>
                  <a:cs typeface="Calibri"/>
                </a:rPr>
                <a:t>y</a:t>
              </a:r>
              <a:r>
                <a:rPr sz="1800" spc="-4" dirty="0">
                  <a:latin typeface="Calibri"/>
                  <a:cs typeface="Calibri"/>
                </a:rPr>
                <a:t>o</a:t>
              </a:r>
              <a:r>
                <a:rPr sz="1800" spc="-26" dirty="0">
                  <a:latin typeface="Calibri"/>
                  <a:cs typeface="Calibri"/>
                </a:rPr>
                <a:t>s</a:t>
              </a:r>
              <a:r>
                <a:rPr sz="1800" spc="-19" dirty="0">
                  <a:latin typeface="Calibri"/>
                  <a:cs typeface="Calibri"/>
                </a:rPr>
                <a:t>ta</a:t>
              </a:r>
              <a:r>
                <a:rPr sz="1800" dirty="0">
                  <a:latin typeface="Calibri"/>
                  <a:cs typeface="Calibri"/>
                </a:rPr>
                <a:t>t  </a:t>
              </a:r>
              <a:r>
                <a:rPr sz="1800" spc="-19" dirty="0">
                  <a:latin typeface="Calibri"/>
                  <a:cs typeface="Calibri"/>
                </a:rPr>
                <a:t>t</a:t>
              </a:r>
              <a:r>
                <a:rPr sz="1800" dirty="0">
                  <a:latin typeface="Calibri"/>
                  <a:cs typeface="Calibri"/>
                </a:rPr>
                <a:t>emp</a:t>
              </a:r>
              <a:r>
                <a:rPr sz="1800" spc="4" dirty="0">
                  <a:latin typeface="Calibri"/>
                  <a:cs typeface="Calibri"/>
                </a:rPr>
                <a:t>e</a:t>
              </a:r>
              <a:r>
                <a:rPr sz="1800" spc="-34" dirty="0">
                  <a:latin typeface="Calibri"/>
                  <a:cs typeface="Calibri"/>
                </a:rPr>
                <a:t>r</a:t>
              </a:r>
              <a:r>
                <a:rPr sz="1800" spc="-19" dirty="0">
                  <a:latin typeface="Calibri"/>
                  <a:cs typeface="Calibri"/>
                </a:rPr>
                <a:t>a</a:t>
              </a:r>
              <a:r>
                <a:rPr sz="1800" dirty="0">
                  <a:latin typeface="Calibri"/>
                  <a:cs typeface="Calibri"/>
                </a:rPr>
                <a:t>tu</a:t>
              </a:r>
              <a:r>
                <a:rPr sz="1800" spc="-26" dirty="0">
                  <a:latin typeface="Calibri"/>
                  <a:cs typeface="Calibri"/>
                </a:rPr>
                <a:t>r</a:t>
              </a:r>
              <a:r>
                <a:rPr sz="1800" dirty="0">
                  <a:latin typeface="Calibri"/>
                  <a:cs typeface="Calibri"/>
                </a:rPr>
                <a:t>e</a:t>
              </a:r>
              <a:endParaRPr sz="1800">
                <a:latin typeface="Calibri"/>
                <a:cs typeface="Calibri"/>
              </a:endParaRPr>
            </a:p>
            <a:p>
              <a:pPr marL="487204"/>
              <a:r>
                <a:rPr sz="1800" b="1" spc="-4" dirty="0">
                  <a:solidFill>
                    <a:srgbClr val="C00000"/>
                  </a:solidFill>
                  <a:latin typeface="Calibri"/>
                  <a:cs typeface="Calibri"/>
                </a:rPr>
                <a:t>0.014</a:t>
              </a:r>
              <a:r>
                <a:rPr sz="1800" b="1" spc="-83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sz="1800" b="1" dirty="0">
                  <a:solidFill>
                    <a:srgbClr val="C00000"/>
                  </a:solidFill>
                  <a:latin typeface="Calibri"/>
                  <a:cs typeface="Calibri"/>
                </a:rPr>
                <a:t>K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7" name="object 8"/>
            <p:cNvSpPr/>
            <p:nvPr/>
          </p:nvSpPr>
          <p:spPr>
            <a:xfrm>
              <a:off x="5961508" y="4186811"/>
              <a:ext cx="1640681" cy="859631"/>
            </a:xfrm>
            <a:custGeom>
              <a:avLst/>
              <a:gdLst/>
              <a:ahLst/>
              <a:cxnLst/>
              <a:rect l="l" t="t" r="r" b="b"/>
              <a:pathLst>
                <a:path w="2187575" h="1146175">
                  <a:moveTo>
                    <a:pt x="1922197" y="83881"/>
                  </a:moveTo>
                  <a:lnTo>
                    <a:pt x="0" y="1064133"/>
                  </a:lnTo>
                  <a:lnTo>
                    <a:pt x="41655" y="1145628"/>
                  </a:lnTo>
                  <a:lnTo>
                    <a:pt x="1963744" y="165283"/>
                  </a:lnTo>
                  <a:lnTo>
                    <a:pt x="1922197" y="83881"/>
                  </a:lnTo>
                  <a:close/>
                </a:path>
                <a:path w="2187575" h="1146175">
                  <a:moveTo>
                    <a:pt x="2140769" y="63119"/>
                  </a:moveTo>
                  <a:lnTo>
                    <a:pt x="1962911" y="63119"/>
                  </a:lnTo>
                  <a:lnTo>
                    <a:pt x="2004440" y="144526"/>
                  </a:lnTo>
                  <a:lnTo>
                    <a:pt x="1963744" y="165283"/>
                  </a:lnTo>
                  <a:lnTo>
                    <a:pt x="2005329" y="246761"/>
                  </a:lnTo>
                  <a:lnTo>
                    <a:pt x="2140769" y="63119"/>
                  </a:lnTo>
                  <a:close/>
                </a:path>
                <a:path w="2187575" h="1146175">
                  <a:moveTo>
                    <a:pt x="1962911" y="63119"/>
                  </a:moveTo>
                  <a:lnTo>
                    <a:pt x="1922197" y="83881"/>
                  </a:lnTo>
                  <a:lnTo>
                    <a:pt x="1963744" y="165283"/>
                  </a:lnTo>
                  <a:lnTo>
                    <a:pt x="2004440" y="144526"/>
                  </a:lnTo>
                  <a:lnTo>
                    <a:pt x="1962911" y="63119"/>
                  </a:lnTo>
                  <a:close/>
                </a:path>
                <a:path w="2187575" h="1146175">
                  <a:moveTo>
                    <a:pt x="2187320" y="0"/>
                  </a:moveTo>
                  <a:lnTo>
                    <a:pt x="1880615" y="2413"/>
                  </a:lnTo>
                  <a:lnTo>
                    <a:pt x="1922197" y="83881"/>
                  </a:lnTo>
                  <a:lnTo>
                    <a:pt x="1962911" y="63119"/>
                  </a:lnTo>
                  <a:lnTo>
                    <a:pt x="2140769" y="63119"/>
                  </a:lnTo>
                  <a:lnTo>
                    <a:pt x="218732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8" name="object 9"/>
            <p:cNvSpPr txBox="1"/>
            <p:nvPr/>
          </p:nvSpPr>
          <p:spPr>
            <a:xfrm>
              <a:off x="6236589" y="3586735"/>
              <a:ext cx="875824" cy="276037"/>
            </a:xfrm>
            <a:prstGeom prst="rect">
              <a:avLst/>
            </a:prstGeom>
            <a:solidFill>
              <a:srgbClr val="404040"/>
            </a:solidFill>
          </p:spPr>
          <p:txBody>
            <a:bodyPr vert="horz" wrap="square" lIns="0" tIns="21907" rIns="0" bIns="0" rtlCol="0">
              <a:spAutoFit/>
            </a:bodyPr>
            <a:lstStyle/>
            <a:p>
              <a:pPr marL="166688">
                <a:spcBef>
                  <a:spcPts val="172"/>
                </a:spcBef>
              </a:pPr>
              <a:r>
                <a:rPr sz="1650" b="1" spc="-4" dirty="0">
                  <a:solidFill>
                    <a:srgbClr val="FFFFFF"/>
                  </a:solidFill>
                  <a:latin typeface="Calibri"/>
                  <a:cs typeface="Calibri"/>
                </a:rPr>
                <a:t>14</a:t>
              </a:r>
              <a:r>
                <a:rPr sz="1650" b="1" spc="-19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650" b="1" spc="-4" dirty="0">
                  <a:solidFill>
                    <a:srgbClr val="FFFFFF"/>
                  </a:solidFill>
                  <a:latin typeface="Calibri"/>
                  <a:cs typeface="Calibri"/>
                </a:rPr>
                <a:t>mK</a:t>
              </a:r>
              <a:endParaRPr sz="1650">
                <a:latin typeface="Calibri"/>
                <a:cs typeface="Calibri"/>
              </a:endParaRPr>
            </a:p>
          </p:txBody>
        </p:sp>
        <p:sp>
          <p:nvSpPr>
            <p:cNvPr id="19" name="object 10"/>
            <p:cNvSpPr/>
            <p:nvPr/>
          </p:nvSpPr>
          <p:spPr>
            <a:xfrm>
              <a:off x="5966840" y="3905314"/>
              <a:ext cx="875824" cy="323850"/>
            </a:xfrm>
            <a:custGeom>
              <a:avLst/>
              <a:gdLst/>
              <a:ahLst/>
              <a:cxnLst/>
              <a:rect l="l" t="t" r="r" b="b"/>
              <a:pathLst>
                <a:path w="1167765" h="431800">
                  <a:moveTo>
                    <a:pt x="0" y="431291"/>
                  </a:moveTo>
                  <a:lnTo>
                    <a:pt x="1167383" y="431291"/>
                  </a:lnTo>
                  <a:lnTo>
                    <a:pt x="1167383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0" name="object 11"/>
            <p:cNvSpPr txBox="1"/>
            <p:nvPr/>
          </p:nvSpPr>
          <p:spPr>
            <a:xfrm>
              <a:off x="6236589" y="2746173"/>
              <a:ext cx="875824" cy="701955"/>
            </a:xfrm>
            <a:prstGeom prst="rect">
              <a:avLst/>
            </a:prstGeom>
          </p:spPr>
          <p:txBody>
            <a:bodyPr vert="horz" wrap="square" lIns="0" tIns="103346" rIns="0" bIns="0" rtlCol="0">
              <a:spAutoFit/>
            </a:bodyPr>
            <a:lstStyle/>
            <a:p>
              <a:pPr marL="112871">
                <a:spcBef>
                  <a:spcPts val="814"/>
                </a:spcBef>
              </a:pPr>
              <a:r>
                <a:rPr sz="1650" b="1" spc="-4" dirty="0">
                  <a:solidFill>
                    <a:srgbClr val="FFFFFF"/>
                  </a:solidFill>
                  <a:latin typeface="Calibri"/>
                  <a:cs typeface="Calibri"/>
                </a:rPr>
                <a:t>800</a:t>
              </a:r>
              <a:r>
                <a:rPr sz="1650" b="1" spc="-6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650" b="1" spc="-8" dirty="0">
                  <a:solidFill>
                    <a:srgbClr val="FFFFFF"/>
                  </a:solidFill>
                  <a:latin typeface="Calibri"/>
                  <a:cs typeface="Calibri"/>
                </a:rPr>
                <a:t>mK</a:t>
              </a:r>
              <a:endParaRPr sz="1650">
                <a:latin typeface="Calibri"/>
                <a:cs typeface="Calibri"/>
              </a:endParaRPr>
            </a:p>
            <a:p>
              <a:pPr marL="112871">
                <a:spcBef>
                  <a:spcPts val="739"/>
                </a:spcBef>
              </a:pPr>
              <a:r>
                <a:rPr sz="1650" b="1" spc="-4" dirty="0">
                  <a:solidFill>
                    <a:srgbClr val="FFFFFF"/>
                  </a:solidFill>
                  <a:latin typeface="Calibri"/>
                  <a:cs typeface="Calibri"/>
                </a:rPr>
                <a:t>100</a:t>
              </a:r>
              <a:r>
                <a:rPr sz="1650" b="1" spc="-7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650" b="1" spc="-4" dirty="0">
                  <a:solidFill>
                    <a:srgbClr val="FFFFFF"/>
                  </a:solidFill>
                  <a:latin typeface="Calibri"/>
                  <a:cs typeface="Calibri"/>
                </a:rPr>
                <a:t>mK</a:t>
              </a:r>
              <a:endParaRPr sz="1650">
                <a:latin typeface="Calibri"/>
                <a:cs typeface="Calibri"/>
              </a:endParaRPr>
            </a:p>
          </p:txBody>
        </p:sp>
        <p:sp>
          <p:nvSpPr>
            <p:cNvPr id="21" name="object 12"/>
            <p:cNvSpPr txBox="1"/>
            <p:nvPr/>
          </p:nvSpPr>
          <p:spPr>
            <a:xfrm>
              <a:off x="6236589" y="2252854"/>
              <a:ext cx="875824" cy="276037"/>
            </a:xfrm>
            <a:prstGeom prst="rect">
              <a:avLst/>
            </a:prstGeom>
            <a:solidFill>
              <a:srgbClr val="404040"/>
            </a:solidFill>
          </p:spPr>
          <p:txBody>
            <a:bodyPr vert="horz" wrap="square" lIns="0" tIns="21907" rIns="0" bIns="0" rtlCol="0">
              <a:spAutoFit/>
            </a:bodyPr>
            <a:lstStyle/>
            <a:p>
              <a:pPr marL="2858" algn="ctr">
                <a:spcBef>
                  <a:spcPts val="172"/>
                </a:spcBef>
              </a:pPr>
              <a:r>
                <a:rPr sz="1650" b="1" spc="-4" dirty="0">
                  <a:solidFill>
                    <a:srgbClr val="FFFFFF"/>
                  </a:solidFill>
                  <a:latin typeface="Calibri"/>
                  <a:cs typeface="Calibri"/>
                </a:rPr>
                <a:t>4</a:t>
              </a:r>
              <a:r>
                <a:rPr sz="165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650" b="1" spc="-4" dirty="0">
                  <a:solidFill>
                    <a:srgbClr val="FFFFFF"/>
                  </a:solidFill>
                  <a:latin typeface="Calibri"/>
                  <a:cs typeface="Calibri"/>
                </a:rPr>
                <a:t>K</a:t>
              </a:r>
              <a:endParaRPr sz="1650">
                <a:latin typeface="Calibri"/>
                <a:cs typeface="Calibri"/>
              </a:endParaRPr>
            </a:p>
          </p:txBody>
        </p:sp>
        <p:sp>
          <p:nvSpPr>
            <p:cNvPr id="22" name="object 13"/>
            <p:cNvSpPr txBox="1"/>
            <p:nvPr/>
          </p:nvSpPr>
          <p:spPr>
            <a:xfrm>
              <a:off x="610819" y="2001965"/>
              <a:ext cx="1688306" cy="378469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 marR="3810" indent="284321">
                <a:spcBef>
                  <a:spcPts val="71"/>
                </a:spcBef>
              </a:pPr>
              <a:r>
                <a:rPr sz="1200" spc="-4" dirty="0">
                  <a:latin typeface="Arial"/>
                  <a:cs typeface="Arial"/>
                </a:rPr>
                <a:t>radio-frequency  </a:t>
              </a:r>
              <a:r>
                <a:rPr sz="1200" spc="-8" dirty="0">
                  <a:latin typeface="Arial"/>
                  <a:cs typeface="Arial"/>
                </a:rPr>
                <a:t>control </a:t>
              </a:r>
              <a:r>
                <a:rPr sz="1200" spc="-4" dirty="0">
                  <a:latin typeface="Arial"/>
                  <a:cs typeface="Arial"/>
                </a:rPr>
                <a:t>and </a:t>
              </a:r>
              <a:r>
                <a:rPr sz="1200" spc="-8" dirty="0">
                  <a:latin typeface="Arial"/>
                  <a:cs typeface="Arial"/>
                </a:rPr>
                <a:t>readout</a:t>
              </a:r>
              <a:r>
                <a:rPr sz="1200" spc="4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lines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23" name="object 14"/>
            <p:cNvSpPr/>
            <p:nvPr/>
          </p:nvSpPr>
          <p:spPr>
            <a:xfrm>
              <a:off x="676465" y="2463737"/>
              <a:ext cx="177641" cy="911543"/>
            </a:xfrm>
            <a:custGeom>
              <a:avLst/>
              <a:gdLst/>
              <a:ahLst/>
              <a:cxnLst/>
              <a:rect l="l" t="t" r="r" b="b"/>
              <a:pathLst>
                <a:path w="236855" h="1215389">
                  <a:moveTo>
                    <a:pt x="236702" y="0"/>
                  </a:moveTo>
                  <a:lnTo>
                    <a:pt x="0" y="1214882"/>
                  </a:lnTo>
                </a:path>
              </a:pathLst>
            </a:custGeom>
            <a:ln w="3200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4" name="object 15"/>
            <p:cNvSpPr/>
            <p:nvPr/>
          </p:nvSpPr>
          <p:spPr>
            <a:xfrm>
              <a:off x="1446847" y="2463737"/>
              <a:ext cx="227171" cy="935831"/>
            </a:xfrm>
            <a:custGeom>
              <a:avLst/>
              <a:gdLst/>
              <a:ahLst/>
              <a:cxnLst/>
              <a:rect l="l" t="t" r="r" b="b"/>
              <a:pathLst>
                <a:path w="302894" h="1247775">
                  <a:moveTo>
                    <a:pt x="302894" y="1247648"/>
                  </a:moveTo>
                  <a:lnTo>
                    <a:pt x="0" y="0"/>
                  </a:lnTo>
                </a:path>
              </a:pathLst>
            </a:custGeom>
            <a:ln w="32003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5" name="object 16"/>
            <p:cNvSpPr txBox="1"/>
            <p:nvPr/>
          </p:nvSpPr>
          <p:spPr>
            <a:xfrm>
              <a:off x="2732246" y="4510565"/>
              <a:ext cx="1423511" cy="378469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 marR="3810" indent="111919">
                <a:spcBef>
                  <a:spcPts val="71"/>
                </a:spcBef>
              </a:pPr>
              <a:r>
                <a:rPr sz="1200" spc="-4" dirty="0">
                  <a:latin typeface="Arial"/>
                  <a:cs typeface="Arial"/>
                </a:rPr>
                <a:t>coupling between  qubits via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resonators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6" name="object 17"/>
            <p:cNvSpPr/>
            <p:nvPr/>
          </p:nvSpPr>
          <p:spPr>
            <a:xfrm>
              <a:off x="3217354" y="3561017"/>
              <a:ext cx="229553" cy="902018"/>
            </a:xfrm>
            <a:custGeom>
              <a:avLst/>
              <a:gdLst/>
              <a:ahLst/>
              <a:cxnLst/>
              <a:rect l="l" t="t" r="r" b="b"/>
              <a:pathLst>
                <a:path w="306070" h="1202689">
                  <a:moveTo>
                    <a:pt x="0" y="0"/>
                  </a:moveTo>
                  <a:lnTo>
                    <a:pt x="306069" y="1202181"/>
                  </a:lnTo>
                </a:path>
              </a:pathLst>
            </a:custGeom>
            <a:ln w="32004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7" name="object 18"/>
            <p:cNvSpPr txBox="1"/>
            <p:nvPr/>
          </p:nvSpPr>
          <p:spPr>
            <a:xfrm>
              <a:off x="1281780" y="4345268"/>
              <a:ext cx="1136809" cy="368210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lnSpc>
                  <a:spcPts val="1421"/>
                </a:lnSpc>
                <a:spcBef>
                  <a:spcPts val="71"/>
                </a:spcBef>
              </a:pPr>
              <a:r>
                <a:rPr sz="1200" spc="-8" dirty="0">
                  <a:latin typeface="Arial"/>
                  <a:cs typeface="Arial"/>
                </a:rPr>
                <a:t>superconducting</a:t>
              </a:r>
              <a:endParaRPr sz="1200">
                <a:latin typeface="Arial"/>
                <a:cs typeface="Arial"/>
              </a:endParaRPr>
            </a:p>
            <a:p>
              <a:pPr marL="9525">
                <a:lnSpc>
                  <a:spcPts val="1421"/>
                </a:lnSpc>
              </a:pPr>
              <a:r>
                <a:rPr sz="1200" spc="-4" dirty="0">
                  <a:latin typeface="Arial"/>
                  <a:cs typeface="Arial"/>
                </a:rPr>
                <a:t>qubits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8" name="object 19"/>
            <p:cNvSpPr/>
            <p:nvPr/>
          </p:nvSpPr>
          <p:spPr>
            <a:xfrm>
              <a:off x="1837754" y="3407856"/>
              <a:ext cx="853440" cy="881539"/>
            </a:xfrm>
            <a:custGeom>
              <a:avLst/>
              <a:gdLst/>
              <a:ahLst/>
              <a:cxnLst/>
              <a:rect l="l" t="t" r="r" b="b"/>
              <a:pathLst>
                <a:path w="1137920" h="1175385">
                  <a:moveTo>
                    <a:pt x="1137412" y="0"/>
                  </a:moveTo>
                  <a:lnTo>
                    <a:pt x="0" y="1175004"/>
                  </a:lnTo>
                </a:path>
              </a:pathLst>
            </a:custGeom>
            <a:ln w="32004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9" name="object 20"/>
            <p:cNvSpPr/>
            <p:nvPr/>
          </p:nvSpPr>
          <p:spPr>
            <a:xfrm>
              <a:off x="2368105" y="3748469"/>
              <a:ext cx="443865" cy="566738"/>
            </a:xfrm>
            <a:custGeom>
              <a:avLst/>
              <a:gdLst/>
              <a:ahLst/>
              <a:cxnLst/>
              <a:rect l="l" t="t" r="r" b="b"/>
              <a:pathLst>
                <a:path w="591820" h="755650">
                  <a:moveTo>
                    <a:pt x="591438" y="0"/>
                  </a:moveTo>
                  <a:lnTo>
                    <a:pt x="0" y="755396"/>
                  </a:lnTo>
                </a:path>
              </a:pathLst>
            </a:custGeom>
            <a:ln w="32004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5" cstate="print"/>
          <a:srcRect l="29468" t="20593" r="29833" b="22158"/>
          <a:stretch/>
        </p:blipFill>
        <p:spPr>
          <a:xfrm>
            <a:off x="3113056" y="1468278"/>
            <a:ext cx="3606800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73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4974"/>
            <a:ext cx="8229600" cy="683700"/>
          </a:xfrm>
        </p:spPr>
        <p:txBody>
          <a:bodyPr/>
          <a:lstStyle/>
          <a:p>
            <a:r>
              <a:rPr lang="en-IN" sz="32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485450"/>
            <a:ext cx="8382000" cy="4862400"/>
          </a:xfrm>
        </p:spPr>
        <p:txBody>
          <a:bodyPr/>
          <a:lstStyle/>
          <a:p>
            <a:pPr marL="571500" indent="-342900" algn="just">
              <a:buFont typeface="+mj-lt"/>
              <a:buAutoNum type="arabicPeriod"/>
            </a:pPr>
            <a:r>
              <a:rPr lang="en-IN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www.visualcapitalist.com/visualizing-moores-law-in-action-1971-2019/</a:t>
            </a:r>
          </a:p>
          <a:p>
            <a:pPr marL="571500" indent="-342900" algn="just">
              <a:buFont typeface="+mj-lt"/>
              <a:buAutoNum type="arabicPeriod"/>
            </a:pPr>
            <a:r>
              <a:rPr lang="en-IN" sz="1600" dirty="0">
                <a:latin typeface="Book Antiqua" panose="02040602050305030304" pitchFamily="18" charset="0"/>
              </a:rPr>
              <a:t>D. </a:t>
            </a:r>
            <a:r>
              <a:rPr lang="en-IN" sz="1600" dirty="0" err="1">
                <a:latin typeface="Book Antiqua" panose="02040602050305030304" pitchFamily="18" charset="0"/>
              </a:rPr>
              <a:t>Mcmohan</a:t>
            </a:r>
            <a:r>
              <a:rPr lang="en-IN" sz="1600" dirty="0">
                <a:latin typeface="Book Antiqua" panose="02040602050305030304" pitchFamily="18" charset="0"/>
              </a:rPr>
              <a:t>, ``Quantum computing explained’’, in John Wiley &amp; Sons Inc., Hoboken, New Jersey, 2008.</a:t>
            </a:r>
          </a:p>
          <a:p>
            <a:pPr marL="571500" indent="-342900" algn="just">
              <a:buFont typeface="+mj-lt"/>
              <a:buAutoNum type="arabicPeriod"/>
            </a:pPr>
            <a:r>
              <a:rPr lang="en-IN" sz="1600" dirty="0">
                <a:latin typeface="Book Antiqua" panose="02040602050305030304" pitchFamily="18" charset="0"/>
              </a:rPr>
              <a:t>R. P. Feynman, ``Simulating physics with computers’’, </a:t>
            </a:r>
            <a:r>
              <a:rPr lang="en-IN" sz="1600" i="1" dirty="0">
                <a:latin typeface="Book Antiqua" panose="02040602050305030304" pitchFamily="18" charset="0"/>
              </a:rPr>
              <a:t>International Journal of </a:t>
            </a:r>
            <a:r>
              <a:rPr lang="en-IN" sz="1600" i="1" dirty="0" err="1">
                <a:latin typeface="Book Antiqua" panose="02040602050305030304" pitchFamily="18" charset="0"/>
              </a:rPr>
              <a:t>Theoritical</a:t>
            </a:r>
            <a:r>
              <a:rPr lang="en-IN" sz="1600" i="1" dirty="0">
                <a:latin typeface="Book Antiqua" panose="02040602050305030304" pitchFamily="18" charset="0"/>
              </a:rPr>
              <a:t> Physics, </a:t>
            </a:r>
            <a:r>
              <a:rPr lang="en-IN" sz="1600" dirty="0">
                <a:latin typeface="Book Antiqua" panose="02040602050305030304" pitchFamily="18" charset="0"/>
              </a:rPr>
              <a:t>vol. 21, pp.</a:t>
            </a:r>
            <a:r>
              <a:rPr lang="en-IN" sz="1600" b="1" dirty="0">
                <a:latin typeface="Book Antiqua" panose="02040602050305030304" pitchFamily="18" charset="0"/>
              </a:rPr>
              <a:t> </a:t>
            </a:r>
            <a:r>
              <a:rPr lang="en-IN" sz="1600" dirty="0">
                <a:latin typeface="Book Antiqua" panose="02040602050305030304" pitchFamily="18" charset="0"/>
              </a:rPr>
              <a:t>467–488, 1982.</a:t>
            </a:r>
            <a:endParaRPr lang="en-IN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buFont typeface="+mj-lt"/>
              <a:buAutoNum type="arabicPeriod"/>
            </a:pPr>
            <a:r>
              <a:rPr lang="en-IN" sz="1600" dirty="0">
                <a:latin typeface="Book Antiqua" panose="02040602050305030304" pitchFamily="18" charset="0"/>
              </a:rPr>
              <a:t>D. Deutsch, R. </a:t>
            </a:r>
            <a:r>
              <a:rPr lang="en-IN" sz="1600" dirty="0" err="1">
                <a:latin typeface="Book Antiqua" panose="02040602050305030304" pitchFamily="18" charset="0"/>
              </a:rPr>
              <a:t>Jozsa</a:t>
            </a:r>
            <a:r>
              <a:rPr lang="en-IN" sz="1600" dirty="0">
                <a:latin typeface="Book Antiqua" panose="02040602050305030304" pitchFamily="18" charset="0"/>
              </a:rPr>
              <a:t>, `` Rapid solution of problems by quantum computation’’, in </a:t>
            </a:r>
            <a:r>
              <a:rPr lang="en-IN" sz="1600" i="1" dirty="0">
                <a:latin typeface="Book Antiqua" panose="02040602050305030304" pitchFamily="18" charset="0"/>
              </a:rPr>
              <a:t>Proceedings of the Royal Society of London. Series A: Mathematical and Physical Sciences</a:t>
            </a:r>
            <a:r>
              <a:rPr lang="en-IN" sz="1600" dirty="0">
                <a:latin typeface="Book Antiqua" panose="02040602050305030304" pitchFamily="18" charset="0"/>
              </a:rPr>
              <a:t>, vol. 439 (1907), pp. 553–558, 1992. </a:t>
            </a:r>
          </a:p>
          <a:p>
            <a:pPr marL="571500" indent="-342900" algn="just">
              <a:buFont typeface="+mj-lt"/>
              <a:buAutoNum type="arabicPeriod"/>
            </a:pPr>
            <a:r>
              <a:rPr lang="en-IN" sz="1600" dirty="0">
                <a:latin typeface="Book Antiqua" panose="02040602050305030304" pitchFamily="18" charset="0"/>
              </a:rPr>
              <a:t>C. Fisher, (2020, October 11), IBM | Quantum Computing, Retrieved from https://www.ibm.com/quantum-computing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DC2B3E-0F6A-105E-E4FE-50ADB7181EC6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40</a:t>
            </a:fld>
            <a:endParaRPr lang="en-US" sz="1000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B0E03703-0E3C-B408-20F9-43FB457F58CA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256873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Subtitle 1048848"/>
          <p:cNvSpPr>
            <a:spLocks noGrp="1"/>
          </p:cNvSpPr>
          <p:nvPr>
            <p:ph type="body" idx="1"/>
          </p:nvPr>
        </p:nvSpPr>
        <p:spPr>
          <a:xfrm>
            <a:off x="5560108" y="2971800"/>
            <a:ext cx="3505200" cy="7243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algn="ctr">
              <a:buNone/>
              <a:defRPr sz="3200">
                <a:solidFill>
                  <a:schemeClr val="dk1"/>
                </a:solidFill>
              </a:defRPr>
            </a:lvl1pPr>
            <a:lvl2pPr marL="457200" algn="ctr">
              <a:buNone/>
            </a:lvl2pPr>
            <a:lvl3pPr marL="914400" algn="ctr">
              <a:buNone/>
            </a:lvl3pPr>
            <a:lvl4pPr marL="1371600" algn="ctr">
              <a:buNone/>
            </a:lvl4pPr>
            <a:lvl5pPr marL="1828800" algn="ctr">
              <a:buNone/>
            </a:lvl5pPr>
          </a:lstStyle>
          <a:p>
            <a:pPr lvl="0" algn="l">
              <a:buNone/>
            </a:pPr>
            <a:r>
              <a:rPr lang="en-US" altLang="en-US" sz="4000" b="1" dirty="0"/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ACC4D-94B3-48AA-BDE7-888F9316E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3360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6E4E757-BFEE-4F11-EEEE-BE41FA64D004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41</a:t>
            </a:fld>
            <a:endParaRPr lang="en-US" sz="1000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B808ED9-F3E0-CD1C-F510-522BD565CB45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94DE4A-B1A5-40DA-898E-8D19F13E53A7}"/>
              </a:ext>
            </a:extLst>
          </p:cNvPr>
          <p:cNvSpPr txBox="1">
            <a:spLocks/>
          </p:cNvSpPr>
          <p:nvPr/>
        </p:nvSpPr>
        <p:spPr>
          <a:xfrm>
            <a:off x="982133" y="457201"/>
            <a:ext cx="7704667" cy="7619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Use a Quantum Computer</a:t>
            </a:r>
            <a:endParaRPr lang="en-C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A0A18-7019-4966-8D10-AC38B7C5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0" t="25031" r="27980" b="5340"/>
          <a:stretch/>
        </p:blipFill>
        <p:spPr>
          <a:xfrm>
            <a:off x="1251257" y="1228659"/>
            <a:ext cx="7467600" cy="487468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831F0B-E81C-6F9B-BC0A-257F076BFA5E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376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620000" cy="683700"/>
          </a:xfrm>
        </p:spPr>
        <p:txBody>
          <a:bodyPr>
            <a:noAutofit/>
          </a:bodyPr>
          <a:lstStyle/>
          <a:p>
            <a:pPr algn="just"/>
            <a:r>
              <a:rPr lang="en-IN" sz="36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Why do we need a Quantum Computer?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F787614-28DE-D091-7445-92C5ABA08880}"/>
              </a:ext>
            </a:extLst>
          </p:cNvPr>
          <p:cNvSpPr txBox="1">
            <a:spLocks/>
          </p:cNvSpPr>
          <p:nvPr/>
        </p:nvSpPr>
        <p:spPr>
          <a:xfrm>
            <a:off x="863618" y="1371600"/>
            <a:ext cx="2623857" cy="235743"/>
          </a:xfrm>
          <a:prstGeom prst="rect">
            <a:avLst/>
          </a:prstGeom>
        </p:spPr>
        <p:txBody>
          <a:bodyPr vert="horz" wrap="square" lIns="0" tIns="14007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5C3D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11206">
              <a:spcBef>
                <a:spcPts val="110"/>
              </a:spcBef>
            </a:pPr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 April 19,</a:t>
            </a:r>
            <a:r>
              <a:rPr lang="en-IN" sz="1600" spc="-15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1965</a:t>
            </a:r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C2A18-D792-A14C-03C2-5E1CA94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618" y="1658190"/>
            <a:ext cx="2592216" cy="33557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4463E6-8590-E6DA-7240-5AF1B003ED6D}"/>
              </a:ext>
            </a:extLst>
          </p:cNvPr>
          <p:cNvSpPr/>
          <p:nvPr/>
        </p:nvSpPr>
        <p:spPr>
          <a:xfrm>
            <a:off x="3507353" y="1526431"/>
            <a:ext cx="54663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>
                <a:sym typeface="Times New Roman"/>
              </a:rPr>
              <a:t>Seminal paper (1965) by Gordon Moore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sz="2000" dirty="0">
                <a:sym typeface="Times New Roman"/>
              </a:rPr>
              <a:t>Moore's Law states that the number of transistors in a dense integrated circuit doubles about every two years.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IN" sz="2000" dirty="0">
                <a:sym typeface="Times New Roman"/>
              </a:rPr>
              <a:t>In 1975, it reached an astonishing number of 65,000.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IN" sz="2000" dirty="0"/>
              <a:t>Revised Moore’s Law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IN" sz="2000" dirty="0"/>
              <a:t>“</a:t>
            </a:r>
            <a:r>
              <a:rPr lang="en-IN" sz="2000" i="1" dirty="0"/>
              <a:t>The number of transistors on a microchip doubles about every two years, though the cost of computers is halved</a:t>
            </a:r>
            <a:r>
              <a:rPr lang="en-IN" sz="2000" dirty="0"/>
              <a:t>”.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IN" sz="2000" dirty="0"/>
              <a:t>Experts agree that computers should reach the physical limit of Moore’s Law sometime in </a:t>
            </a:r>
            <a:r>
              <a:rPr lang="en-IN" sz="2000" b="1" dirty="0"/>
              <a:t>2020s</a:t>
            </a:r>
            <a:r>
              <a:rPr lang="en-IN" sz="20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IN" sz="2000" dirty="0"/>
              <a:t>High temperatures of transistors will make it difficult to create smaller circuits.</a:t>
            </a:r>
            <a:endParaRPr lang="en-US" sz="20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E55546-3466-AC30-11A8-7A49CF12F52F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4D680FF5-3894-C91C-60B6-29C43999199A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90764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4974"/>
            <a:ext cx="8229600" cy="683700"/>
          </a:xfrm>
        </p:spPr>
        <p:txBody>
          <a:bodyPr/>
          <a:lstStyle/>
          <a:p>
            <a:r>
              <a:rPr lang="en-US" sz="44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Moore’s Law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85450"/>
            <a:ext cx="8839200" cy="2276439"/>
          </a:xfrm>
        </p:spPr>
        <p:txBody>
          <a:bodyPr/>
          <a:lstStyle/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2694" t="22173" r="13581" b="10314"/>
          <a:stretch/>
        </p:blipFill>
        <p:spPr>
          <a:xfrm>
            <a:off x="1219200" y="1344561"/>
            <a:ext cx="223811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1909" t="22172" r="13347" b="10565"/>
          <a:stretch/>
        </p:blipFill>
        <p:spPr>
          <a:xfrm>
            <a:off x="3581400" y="1344560"/>
            <a:ext cx="2238109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12222" t="23177" r="13346" b="10314"/>
          <a:stretch/>
        </p:blipFill>
        <p:spPr>
          <a:xfrm>
            <a:off x="5867400" y="1344560"/>
            <a:ext cx="2242322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1727" y="3359158"/>
            <a:ext cx="13962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IN" dirty="0"/>
              <a:t>Moore’s Law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CF6D231-CB1E-B1F0-BE13-01F79DE4CF4B}"/>
              </a:ext>
            </a:extLst>
          </p:cNvPr>
          <p:cNvSpPr txBox="1">
            <a:spLocks/>
          </p:cNvSpPr>
          <p:nvPr/>
        </p:nvSpPr>
        <p:spPr>
          <a:xfrm>
            <a:off x="1013136" y="3961434"/>
            <a:ext cx="4463002" cy="234611"/>
          </a:xfrm>
          <a:prstGeom prst="rect">
            <a:avLst/>
          </a:prstGeom>
        </p:spPr>
        <p:txBody>
          <a:bodyPr vert="horz" wrap="square" lIns="0" tIns="12886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5C3D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11206" algn="ctr">
              <a:spcBef>
                <a:spcPts val="101"/>
              </a:spcBef>
            </a:pPr>
            <a:r>
              <a:rPr lang="en-US" sz="1600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Moore’s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Seems to be Slowing</a:t>
            </a:r>
            <a:r>
              <a:rPr lang="en-US" sz="1600" spc="-12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D8FDA-997A-8F2D-FB25-8C7818B30B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965" b="5223"/>
          <a:stretch/>
        </p:blipFill>
        <p:spPr>
          <a:xfrm>
            <a:off x="1219200" y="4301038"/>
            <a:ext cx="4050875" cy="24248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EF96C7-9473-B4F7-13DE-AFE45A548151}"/>
              </a:ext>
            </a:extLst>
          </p:cNvPr>
          <p:cNvSpPr txBox="1"/>
          <p:nvPr/>
        </p:nvSpPr>
        <p:spPr>
          <a:xfrm>
            <a:off x="5270075" y="4867108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computers may be the answer when Moore’s Law fails.</a:t>
            </a:r>
            <a:endParaRPr lang="en-IN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C7A061-DBEA-1FBF-92A2-D014C6E761CF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415F517-24D6-0E1D-E32A-FFCBAFEBB73D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4974"/>
            <a:ext cx="8229600" cy="683700"/>
          </a:xfrm>
        </p:spPr>
        <p:txBody>
          <a:bodyPr/>
          <a:lstStyle/>
          <a:p>
            <a:r>
              <a:rPr lang="en-IN" sz="44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 Brief History -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1485450"/>
            <a:ext cx="8458200" cy="4862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1981 </a:t>
            </a:r>
          </a:p>
          <a:p>
            <a:pPr lvl="1"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Proposed by Nobel laureate Richard Feynman.</a:t>
            </a:r>
          </a:p>
          <a:p>
            <a:pPr lvl="2"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Classical computers </a:t>
            </a: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simulate 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evolution of quantum systems in an efficient way. </a:t>
            </a:r>
          </a:p>
          <a:p>
            <a:pPr lvl="2"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Predicted that a quantum computer can </a:t>
            </a: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exponentially outpace 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classical computers.</a:t>
            </a:r>
          </a:p>
          <a:p>
            <a:pPr algn="just">
              <a:buFont typeface="Wingdings" pitchFamily="2" charset="2"/>
              <a:buChar char="q"/>
            </a:pPr>
            <a:r>
              <a:rPr lang="en-IN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1994</a:t>
            </a:r>
          </a:p>
          <a:p>
            <a:pPr lvl="1"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Peter Shor developed </a:t>
            </a:r>
            <a:r>
              <a:rPr lang="en-IN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Shor’s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algorithm</a:t>
            </a:r>
          </a:p>
          <a:p>
            <a:pPr lvl="2" algn="just">
              <a:buFont typeface="Wingdings" pitchFamily="2" charset="2"/>
              <a:buChar char="q"/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Efficiently factorizes large integers exponentially and more quickly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than the best classical algorithms on traditional machines.</a:t>
            </a:r>
          </a:p>
          <a:p>
            <a:pPr lvl="2"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Theoretically, </a:t>
            </a: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Shor’s Algorithm 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capable of breaking many of the cryptosystems used today.</a:t>
            </a:r>
          </a:p>
          <a:p>
            <a:pPr algn="just">
              <a:buFont typeface="Wingdings" pitchFamily="2" charset="2"/>
              <a:buChar char="q"/>
            </a:pPr>
            <a:r>
              <a:rPr lang="en-IN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1996</a:t>
            </a:r>
          </a:p>
          <a:p>
            <a:pPr lvl="1"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 Grover invented </a:t>
            </a:r>
            <a:r>
              <a:rPr lang="en-IN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quantum database search algorithm </a:t>
            </a:r>
          </a:p>
          <a:p>
            <a:pPr lvl="2" algn="just">
              <a:buFont typeface="Wingdings" pitchFamily="2" charset="2"/>
              <a:buChar char="q"/>
            </a:pP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Quadratic speedup for a variety of problems. Any problem that had to be solved by random or brute-force search could now be done </a:t>
            </a:r>
            <a:r>
              <a:rPr lang="en-IN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times faster</a:t>
            </a:r>
            <a:r>
              <a:rPr lang="en-IN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006B9C-3DE9-F29A-9DF9-3EDEB31FCCB2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8</a:t>
            </a:fld>
            <a:endParaRPr lang="en-US" sz="1000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232B0A7-B510-86B5-3010-60A3BBDC2C4C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60401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1485450"/>
            <a:ext cx="8305800" cy="4862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1998</a:t>
            </a:r>
          </a:p>
          <a:p>
            <a:pPr lvl="1"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working </a:t>
            </a:r>
            <a:r>
              <a:rPr lang="en-IN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2-qubit quantum computer </a:t>
            </a: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built to solve the first quantum algorithm, such as </a:t>
            </a:r>
            <a:r>
              <a:rPr lang="en-IN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Grover’s algorithm</a:t>
            </a: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IN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2017</a:t>
            </a:r>
          </a:p>
          <a:p>
            <a:pPr lvl="1" algn="just">
              <a:buFont typeface="Wingdings" pitchFamily="2" charset="2"/>
              <a:buChar char="q"/>
            </a:pP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 presented the </a:t>
            </a:r>
            <a:r>
              <a:rPr lang="en-IN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commercially usable quantum computer</a:t>
            </a:r>
            <a:r>
              <a:rPr lang="en-IN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raising the race to another level.</a:t>
            </a:r>
          </a:p>
          <a:p>
            <a:pPr algn="just">
              <a:buFont typeface="Wingdings" pitchFamily="2" charset="2"/>
              <a:buChar char="q"/>
            </a:pPr>
            <a:r>
              <a:rPr lang="en-IN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29th September 2020</a:t>
            </a:r>
          </a:p>
          <a:p>
            <a:pPr lvl="1" algn="just">
              <a:buFont typeface="Wingdings" pitchFamily="2" charset="2"/>
              <a:buChar char="q"/>
            </a:pPr>
            <a:r>
              <a:rPr lang="en-IN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D-Wave announced a</a:t>
            </a:r>
            <a:r>
              <a:rPr lang="en-IN" sz="1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commercial 5000+ qubit machine. </a:t>
            </a:r>
          </a:p>
          <a:p>
            <a:pPr algn="just"/>
            <a:endParaRPr lang="en-IN" sz="14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546AF6-3FC6-F1D3-2821-7C7813A04478}"/>
              </a:ext>
            </a:extLst>
          </p:cNvPr>
          <p:cNvSpPr txBox="1">
            <a:spLocks/>
          </p:cNvSpPr>
          <p:nvPr/>
        </p:nvSpPr>
        <p:spPr>
          <a:xfrm>
            <a:off x="8839200" y="6513605"/>
            <a:ext cx="427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7BAC7-FE87-40F6-AA24-4F4685D1B022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38EC6985-3FF0-6A99-77F5-E15648B746DA}"/>
              </a:ext>
            </a:extLst>
          </p:cNvPr>
          <p:cNvSpPr txBox="1">
            <a:spLocks/>
          </p:cNvSpPr>
          <p:nvPr/>
        </p:nvSpPr>
        <p:spPr>
          <a:xfrm>
            <a:off x="4572001" y="6552839"/>
            <a:ext cx="838200" cy="305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E3B93-C9F8-4B0C-A8F4-349F4020449E}" type="datetime1">
              <a:rPr lang="en-US" sz="1000" smtClean="0"/>
              <a:pPr/>
              <a:t>4/21/2025</a:t>
            </a:fld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E59067-04E6-C3BD-1A1F-A324D09E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4974"/>
            <a:ext cx="8229600" cy="683700"/>
          </a:xfrm>
        </p:spPr>
        <p:txBody>
          <a:bodyPr/>
          <a:lstStyle/>
          <a:p>
            <a:r>
              <a:rPr lang="en-IN" sz="44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 Brief History - Milestones</a:t>
            </a:r>
          </a:p>
        </p:txBody>
      </p:sp>
    </p:spTree>
    <p:extLst>
      <p:ext uri="{BB962C8B-B14F-4D97-AF65-F5344CB8AC3E}">
        <p14:creationId xmlns:p14="http://schemas.microsoft.com/office/powerpoint/2010/main" val="368604014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384</TotalTime>
  <Words>3244</Words>
  <Application>Microsoft Office PowerPoint</Application>
  <PresentationFormat>On-screen Show (4:3)</PresentationFormat>
  <Paragraphs>426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Bauhaus 93</vt:lpstr>
      <vt:lpstr>Book Antiqua</vt:lpstr>
      <vt:lpstr>Calibri</vt:lpstr>
      <vt:lpstr>Cambria Math</vt:lpstr>
      <vt:lpstr>Corbel</vt:lpstr>
      <vt:lpstr>Imprint MT Shadow</vt:lpstr>
      <vt:lpstr>Monotype Sorts</vt:lpstr>
      <vt:lpstr>Symbol</vt:lpstr>
      <vt:lpstr>Times New Roman</vt:lpstr>
      <vt:lpstr>Wingdings</vt:lpstr>
      <vt:lpstr>Wingdings 2</vt:lpstr>
      <vt:lpstr>Parallax</vt:lpstr>
      <vt:lpstr>Quantum Computing: A Gentle Introduction</vt:lpstr>
      <vt:lpstr>PowerPoint Presentation</vt:lpstr>
      <vt:lpstr>Layout </vt:lpstr>
      <vt:lpstr>How does a Quantum Computer look like?</vt:lpstr>
      <vt:lpstr>PowerPoint Presentation</vt:lpstr>
      <vt:lpstr>Why do we need a Quantum Computer?</vt:lpstr>
      <vt:lpstr>Moore’s Law</vt:lpstr>
      <vt:lpstr>A Brief History - Milestones</vt:lpstr>
      <vt:lpstr>A Brief History - Milestones</vt:lpstr>
      <vt:lpstr>Classical Bit</vt:lpstr>
      <vt:lpstr>Qubit or Quantum Bit</vt:lpstr>
      <vt:lpstr>Qubit Representation</vt:lpstr>
      <vt:lpstr>Quantum Computing Fundamentals</vt:lpstr>
      <vt:lpstr>Schrodinger’s Cat: A thought experiment</vt:lpstr>
      <vt:lpstr>Schrodinger’s Cat: A thought experiment</vt:lpstr>
      <vt:lpstr>Bloch Sphere Representation of a Qubit</vt:lpstr>
      <vt:lpstr>Example of  Entanglement</vt:lpstr>
      <vt:lpstr>PowerPoint Presentation</vt:lpstr>
      <vt:lpstr>PowerPoint Presentation</vt:lpstr>
      <vt:lpstr>Quantum Measurement</vt:lpstr>
      <vt:lpstr>Quantum Gates</vt:lpstr>
      <vt:lpstr>PowerPoint Presentation</vt:lpstr>
      <vt:lpstr>PowerPoint Presentation</vt:lpstr>
      <vt:lpstr>What is a qubit, physically?</vt:lpstr>
      <vt:lpstr>Photonic Quantum Computer</vt:lpstr>
      <vt:lpstr>Optical Quantum Circuit</vt:lpstr>
      <vt:lpstr>Optical Quantum Circuit</vt:lpstr>
      <vt:lpstr>Photons as Qubits</vt:lpstr>
      <vt:lpstr>Super Conducting Quantum Universal Gate Computer</vt:lpstr>
      <vt:lpstr>Josephson Tunnel Junction</vt:lpstr>
      <vt:lpstr>Cooper-pairs</vt:lpstr>
      <vt:lpstr>PowerPoint Presentation</vt:lpstr>
      <vt:lpstr>Quantum Annealer  (D-Wave) </vt:lpstr>
      <vt:lpstr>Simulated Annealing</vt:lpstr>
      <vt:lpstr>Quantum Tunneling</vt:lpstr>
      <vt:lpstr>Processing Using D-Wave</vt:lpstr>
      <vt:lpstr>PowerPoint Presentation</vt:lpstr>
      <vt:lpstr>PowerPoint Presentation</vt:lpstr>
      <vt:lpstr>Some Application Areas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SM-A605G</dc:creator>
  <cp:lastModifiedBy>Siddhartha Bhattacharyya</cp:lastModifiedBy>
  <cp:revision>577</cp:revision>
  <dcterms:created xsi:type="dcterms:W3CDTF">1969-12-31T18:30:00Z</dcterms:created>
  <dcterms:modified xsi:type="dcterms:W3CDTF">2025-04-21T09:04:28Z</dcterms:modified>
</cp:coreProperties>
</file>